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7" r:id="rId4"/>
    <p:sldMasterId id="2147483736" r:id="rId5"/>
  </p:sldMasterIdLst>
  <p:notesMasterIdLst>
    <p:notesMasterId r:id="rId34"/>
  </p:notesMasterIdLst>
  <p:sldIdLst>
    <p:sldId id="257" r:id="rId6"/>
    <p:sldId id="258" r:id="rId7"/>
    <p:sldId id="259" r:id="rId8"/>
    <p:sldId id="260" r:id="rId9"/>
    <p:sldId id="261" r:id="rId10"/>
    <p:sldId id="262" r:id="rId11"/>
    <p:sldId id="263" r:id="rId12"/>
    <p:sldId id="264" r:id="rId13"/>
    <p:sldId id="265" r:id="rId14"/>
    <p:sldId id="266" r:id="rId15"/>
    <p:sldId id="281" r:id="rId16"/>
    <p:sldId id="267" r:id="rId17"/>
    <p:sldId id="268" r:id="rId18"/>
    <p:sldId id="270" r:id="rId19"/>
    <p:sldId id="271" r:id="rId20"/>
    <p:sldId id="272" r:id="rId21"/>
    <p:sldId id="273" r:id="rId22"/>
    <p:sldId id="274" r:id="rId23"/>
    <p:sldId id="275" r:id="rId24"/>
    <p:sldId id="276" r:id="rId25"/>
    <p:sldId id="277" r:id="rId26"/>
    <p:sldId id="278" r:id="rId27"/>
    <p:sldId id="415" r:id="rId28"/>
    <p:sldId id="417" r:id="rId29"/>
    <p:sldId id="416" r:id="rId30"/>
    <p:sldId id="418" r:id="rId31"/>
    <p:sldId id="353" r:id="rId32"/>
    <p:sldId id="41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FFCC66"/>
    <a:srgbClr val="339933"/>
    <a:srgbClr val="006600"/>
    <a:srgbClr val="996600"/>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9" autoAdjust="0"/>
  </p:normalViewPr>
  <p:slideViewPr>
    <p:cSldViewPr>
      <p:cViewPr varScale="1">
        <p:scale>
          <a:sx n="121" d="100"/>
          <a:sy n="121" d="100"/>
        </p:scale>
        <p:origin x="1236" y="102"/>
      </p:cViewPr>
      <p:guideLst>
        <p:guide orient="horz" pos="2160"/>
        <p:guide pos="2880"/>
      </p:guideLst>
    </p:cSldViewPr>
  </p:slideViewPr>
  <p:notesTextViewPr>
    <p:cViewPr>
      <p:scale>
        <a:sx n="1" d="1"/>
        <a:sy n="1" d="1"/>
      </p:scale>
      <p:origin x="0" y="0"/>
    </p:cViewPr>
  </p:notesTextViewPr>
  <p:sorterViewPr>
    <p:cViewPr>
      <p:scale>
        <a:sx n="90" d="100"/>
        <a:sy n="90" d="100"/>
      </p:scale>
      <p:origin x="0" y="9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37C5ED69-5440-4CE7-9F89-551BA2DE1059}" type="datetimeFigureOut">
              <a:rPr lang="en-US" smtClean="0"/>
              <a:t>10/21/2017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56FD465-3BF6-4481-8376-194E41D2D7F0}" type="slidenum">
              <a:rPr lang="en-US" smtClean="0"/>
              <a:t>‹#›</a:t>
            </a:fld>
            <a:endParaRPr lang="en-US"/>
          </a:p>
        </p:txBody>
      </p:sp>
    </p:spTree>
    <p:extLst>
      <p:ext uri="{BB962C8B-B14F-4D97-AF65-F5344CB8AC3E}">
        <p14:creationId xmlns:p14="http://schemas.microsoft.com/office/powerpoint/2010/main" val="2923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48D6C5E-7BA1-4DD6-BA2C-B5B358CEFA72}" type="slidenum">
              <a:rPr lang="en-US" smtClean="0">
                <a:solidFill>
                  <a:prstClr val="black"/>
                </a:solidFill>
              </a:rPr>
              <a:pPr/>
              <a:t>1</a:t>
            </a:fld>
            <a:endParaRPr lang="en-US" smtClean="0">
              <a:solidFill>
                <a:prstClr val="black"/>
              </a:solidFill>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lIns="94835" tIns="47416" rIns="94835" bIns="47416"/>
          <a:lstStyle/>
          <a:p>
            <a:pPr eaLnBrk="1" hangingPunct="1"/>
            <a:endParaRPr lang="en-US" smtClean="0"/>
          </a:p>
        </p:txBody>
      </p:sp>
    </p:spTree>
    <p:extLst>
      <p:ext uri="{BB962C8B-B14F-4D97-AF65-F5344CB8AC3E}">
        <p14:creationId xmlns:p14="http://schemas.microsoft.com/office/powerpoint/2010/main" val="173441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68EB5B6-73C5-4B31-B763-77B5C0989EBA}" type="slidenum">
              <a:rPr lang="en-US" smtClean="0">
                <a:solidFill>
                  <a:prstClr val="black"/>
                </a:solidFill>
              </a:rPr>
              <a:pPr/>
              <a:t>10</a:t>
            </a:fld>
            <a:endParaRPr lang="en-US" smtClean="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367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FA5CAD8-CFC7-4CBF-9D19-AAC841FDBB2F}" type="slidenum">
              <a:rPr lang="en-US" smtClean="0">
                <a:solidFill>
                  <a:prstClr val="black"/>
                </a:solidFill>
              </a:rPr>
              <a:pPr/>
              <a:t>11</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45360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CEEDBC7-D5AE-44FC-BB21-8DB8AB871DCF}" type="slidenum">
              <a:rPr lang="en-US" smtClean="0">
                <a:solidFill>
                  <a:prstClr val="black"/>
                </a:solidFill>
              </a:rPr>
              <a:pPr/>
              <a:t>12</a:t>
            </a:fld>
            <a:endParaRPr lang="en-US" smtClean="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726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1FAD8EF-A763-48CB-91F9-3DF7FF9321DF}" type="slidenum">
              <a:rPr lang="en-US" smtClean="0">
                <a:solidFill>
                  <a:prstClr val="black"/>
                </a:solidFill>
              </a:rPr>
              <a:pPr/>
              <a:t>13</a:t>
            </a:fld>
            <a:endParaRPr lang="en-US" smtClean="0">
              <a:solidFill>
                <a:prstClr val="black"/>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884662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F8CBEA7-2923-48B6-B12E-FA74CC257E52}" type="slidenum">
              <a:rPr lang="en-US" smtClean="0">
                <a:solidFill>
                  <a:prstClr val="black"/>
                </a:solidFill>
              </a:rPr>
              <a:pPr/>
              <a:t>14</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2065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352C1B35-EAF0-4351-AA78-65F225FC39AC}" type="slidenum">
              <a:rPr lang="en-US" smtClean="0">
                <a:solidFill>
                  <a:prstClr val="black"/>
                </a:solidFill>
              </a:rPr>
              <a:pPr/>
              <a:t>15</a:t>
            </a:fld>
            <a:endParaRPr lang="en-US" smtClean="0">
              <a:solidFill>
                <a:prstClr val="black"/>
              </a:solidFill>
            </a:endParaRPr>
          </a:p>
        </p:txBody>
      </p:sp>
    </p:spTree>
    <p:extLst>
      <p:ext uri="{BB962C8B-B14F-4D97-AF65-F5344CB8AC3E}">
        <p14:creationId xmlns:p14="http://schemas.microsoft.com/office/powerpoint/2010/main" val="214764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07186DC-B1E7-4434-8635-0DE974F93BFC}" type="slidenum">
              <a:rPr lang="en-US" smtClean="0">
                <a:solidFill>
                  <a:prstClr val="black"/>
                </a:solidFill>
              </a:rPr>
              <a:pPr/>
              <a:t>16</a:t>
            </a:fld>
            <a:endParaRPr lang="en-US" smtClean="0">
              <a:solidFill>
                <a:prstClr val="black"/>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76554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0E135A8-DA4F-4D81-9DD1-9B4E737C099A}" type="slidenum">
              <a:rPr lang="en-US" smtClean="0">
                <a:solidFill>
                  <a:prstClr val="black"/>
                </a:solidFill>
              </a:rPr>
              <a:pPr/>
              <a:t>17</a:t>
            </a:fld>
            <a:endParaRPr lang="en-US" smtClean="0">
              <a:solidFill>
                <a:prstClr val="black"/>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6394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760FB6-C173-45B3-B259-BC3570E66EE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363722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88B0D6B-2EF4-40E4-980B-37F57DDBEF57}" type="slidenum">
              <a:rPr lang="en-US" smtClean="0">
                <a:solidFill>
                  <a:prstClr val="black"/>
                </a:solidFill>
              </a:rPr>
              <a:pPr/>
              <a:t>19</a:t>
            </a:fld>
            <a:endParaRPr lang="en-US" smtClean="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412966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smtClean="0"/>
          </a:p>
        </p:txBody>
      </p:sp>
      <p:sp>
        <p:nvSpPr>
          <p:cNvPr id="93188" name="Slide Number Placeholder 3"/>
          <p:cNvSpPr>
            <a:spLocks noGrp="1"/>
          </p:cNvSpPr>
          <p:nvPr>
            <p:ph type="sldNum" sz="quarter" idx="5"/>
          </p:nvPr>
        </p:nvSpPr>
        <p:spPr>
          <a:noFill/>
        </p:spPr>
        <p:txBody>
          <a:bodyPr/>
          <a:lstStyle/>
          <a:p>
            <a:fld id="{9C547D8B-AEF0-43B7-8736-8E9F53C9F44E}" type="slidenum">
              <a:rPr lang="en-US" smtClean="0">
                <a:solidFill>
                  <a:prstClr val="black"/>
                </a:solidFill>
              </a:rPr>
              <a:pPr/>
              <a:t>2</a:t>
            </a:fld>
            <a:endParaRPr lang="en-US" smtClean="0">
              <a:solidFill>
                <a:prstClr val="black"/>
              </a:solidFill>
            </a:endParaRPr>
          </a:p>
        </p:txBody>
      </p:sp>
    </p:spTree>
    <p:extLst>
      <p:ext uri="{BB962C8B-B14F-4D97-AF65-F5344CB8AC3E}">
        <p14:creationId xmlns:p14="http://schemas.microsoft.com/office/powerpoint/2010/main" val="4005213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043AD77-C70F-4689-ABF8-487B739C3CF3}" type="slidenum">
              <a:rPr lang="en-US" smtClean="0">
                <a:solidFill>
                  <a:prstClr val="black"/>
                </a:solidFill>
              </a:rPr>
              <a:pPr/>
              <a:t>20</a:t>
            </a:fld>
            <a:endParaRPr lang="en-US" smtClean="0">
              <a:solidFill>
                <a:prstClr val="black"/>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74447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1C15594-46C9-4DA9-AA96-1B5A1EADF018}" type="slidenum">
              <a:rPr lang="en-US" smtClean="0">
                <a:solidFill>
                  <a:prstClr val="black"/>
                </a:solidFill>
              </a:rPr>
              <a:pPr/>
              <a:t>21</a:t>
            </a:fld>
            <a:endParaRPr lang="en-US" smtClean="0">
              <a:solidFill>
                <a:prstClr val="black"/>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33509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16D4B7E-8C8F-40AE-B541-C3C5C6970E6A}" type="slidenum">
              <a:rPr lang="en-US" smtClean="0">
                <a:solidFill>
                  <a:prstClr val="black"/>
                </a:solidFill>
              </a:rPr>
              <a:pPr/>
              <a:t>22</a:t>
            </a:fld>
            <a:endParaRPr lang="en-US" smtClean="0">
              <a:solidFill>
                <a:prstClr val="black"/>
              </a:solidFill>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159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043AD77-C70F-4689-ABF8-487B739C3CF3}" type="slidenum">
              <a:rPr lang="en-US" smtClean="0">
                <a:solidFill>
                  <a:prstClr val="black"/>
                </a:solidFill>
              </a:rPr>
              <a:pPr/>
              <a:t>24</a:t>
            </a:fld>
            <a:endParaRPr lang="en-US" smtClean="0">
              <a:solidFill>
                <a:prstClr val="black"/>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3571907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9140D-66CF-4F88-B171-07D5282569CA}" type="slidenum">
              <a:rPr lang="en-US" smtClean="0"/>
              <a:pPr/>
              <a:t>27</a:t>
            </a:fld>
            <a:endParaRPr lang="en-US"/>
          </a:p>
        </p:txBody>
      </p:sp>
    </p:spTree>
    <p:extLst>
      <p:ext uri="{BB962C8B-B14F-4D97-AF65-F5344CB8AC3E}">
        <p14:creationId xmlns:p14="http://schemas.microsoft.com/office/powerpoint/2010/main" val="2170761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64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smtClean="0"/>
          </a:p>
        </p:txBody>
      </p:sp>
      <p:sp>
        <p:nvSpPr>
          <p:cNvPr id="94212" name="Slide Number Placeholder 3"/>
          <p:cNvSpPr>
            <a:spLocks noGrp="1"/>
          </p:cNvSpPr>
          <p:nvPr>
            <p:ph type="sldNum" sz="quarter" idx="5"/>
          </p:nvPr>
        </p:nvSpPr>
        <p:spPr>
          <a:noFill/>
        </p:spPr>
        <p:txBody>
          <a:bodyPr/>
          <a:lstStyle/>
          <a:p>
            <a:fld id="{5904A2FC-E98F-47C4-BC11-5B592B8E4497}" type="slidenum">
              <a:rPr lang="en-US" smtClean="0">
                <a:solidFill>
                  <a:prstClr val="black"/>
                </a:solidFill>
              </a:rPr>
              <a:pPr/>
              <a:t>3</a:t>
            </a:fld>
            <a:endParaRPr lang="en-US" smtClean="0">
              <a:solidFill>
                <a:prstClr val="black"/>
              </a:solidFill>
            </a:endParaRPr>
          </a:p>
        </p:txBody>
      </p:sp>
    </p:spTree>
    <p:extLst>
      <p:ext uri="{BB962C8B-B14F-4D97-AF65-F5344CB8AC3E}">
        <p14:creationId xmlns:p14="http://schemas.microsoft.com/office/powerpoint/2010/main" val="276443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5DD01578-AB35-4109-9470-4D87CB350277}" type="slidenum">
              <a:rPr lang="en-US" smtClean="0">
                <a:solidFill>
                  <a:prstClr val="black"/>
                </a:solidFill>
              </a:rPr>
              <a:pPr/>
              <a:t>4</a:t>
            </a:fld>
            <a:endParaRPr lang="en-US" smtClean="0">
              <a:solidFill>
                <a:prstClr val="black"/>
              </a:solidFill>
            </a:endParaRPr>
          </a:p>
        </p:txBody>
      </p:sp>
    </p:spTree>
    <p:extLst>
      <p:ext uri="{BB962C8B-B14F-4D97-AF65-F5344CB8AC3E}">
        <p14:creationId xmlns:p14="http://schemas.microsoft.com/office/powerpoint/2010/main" val="358621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smtClean="0"/>
          </a:p>
        </p:txBody>
      </p:sp>
      <p:sp>
        <p:nvSpPr>
          <p:cNvPr id="96260" name="Slide Number Placeholder 3"/>
          <p:cNvSpPr>
            <a:spLocks noGrp="1"/>
          </p:cNvSpPr>
          <p:nvPr>
            <p:ph type="sldNum" sz="quarter" idx="5"/>
          </p:nvPr>
        </p:nvSpPr>
        <p:spPr>
          <a:noFill/>
        </p:spPr>
        <p:txBody>
          <a:bodyPr/>
          <a:lstStyle/>
          <a:p>
            <a:fld id="{EEBD7683-4A77-48C6-8DBB-E1EEBD32E58A}" type="slidenum">
              <a:rPr lang="en-US" smtClean="0">
                <a:solidFill>
                  <a:prstClr val="black"/>
                </a:solidFill>
              </a:rPr>
              <a:pPr/>
              <a:t>5</a:t>
            </a:fld>
            <a:endParaRPr lang="en-US" smtClean="0">
              <a:solidFill>
                <a:prstClr val="black"/>
              </a:solidFill>
            </a:endParaRPr>
          </a:p>
        </p:txBody>
      </p:sp>
    </p:spTree>
    <p:extLst>
      <p:ext uri="{BB962C8B-B14F-4D97-AF65-F5344CB8AC3E}">
        <p14:creationId xmlns:p14="http://schemas.microsoft.com/office/powerpoint/2010/main" val="207631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smtClean="0"/>
          </a:p>
        </p:txBody>
      </p:sp>
      <p:sp>
        <p:nvSpPr>
          <p:cNvPr id="97284" name="Slide Number Placeholder 3"/>
          <p:cNvSpPr>
            <a:spLocks noGrp="1"/>
          </p:cNvSpPr>
          <p:nvPr>
            <p:ph type="sldNum" sz="quarter" idx="5"/>
          </p:nvPr>
        </p:nvSpPr>
        <p:spPr>
          <a:noFill/>
        </p:spPr>
        <p:txBody>
          <a:bodyPr/>
          <a:lstStyle/>
          <a:p>
            <a:fld id="{4A054175-1A3D-4849-B244-120E80BE6F35}" type="slidenum">
              <a:rPr lang="en-US" smtClean="0">
                <a:solidFill>
                  <a:prstClr val="black"/>
                </a:solidFill>
              </a:rPr>
              <a:pPr/>
              <a:t>6</a:t>
            </a:fld>
            <a:endParaRPr lang="en-US" smtClean="0">
              <a:solidFill>
                <a:prstClr val="black"/>
              </a:solidFill>
            </a:endParaRPr>
          </a:p>
        </p:txBody>
      </p:sp>
    </p:spTree>
    <p:extLst>
      <p:ext uri="{BB962C8B-B14F-4D97-AF65-F5344CB8AC3E}">
        <p14:creationId xmlns:p14="http://schemas.microsoft.com/office/powerpoint/2010/main" val="1440392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988D514-355B-410E-ACBD-F906DB3CD1D5}" type="slidenum">
              <a:rPr lang="en-US" smtClean="0">
                <a:solidFill>
                  <a:prstClr val="black"/>
                </a:solidFill>
              </a:rPr>
              <a:pPr/>
              <a:t>7</a:t>
            </a:fld>
            <a:endParaRPr lang="en-US" smtClean="0">
              <a:solidFill>
                <a:prstClr val="black"/>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6777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4760FB6-C173-45B3-B259-BC3570E66EE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79155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10E63ED-4EE0-42D8-A997-FE9CA085DB36}" type="slidenum">
              <a:rPr lang="en-US" smtClean="0">
                <a:solidFill>
                  <a:prstClr val="black"/>
                </a:solidFill>
              </a:rPr>
              <a:pPr/>
              <a:t>9</a:t>
            </a:fld>
            <a:endParaRPr lang="en-US" smtClean="0">
              <a:solidFill>
                <a:prstClr val="black"/>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lIns="96636" tIns="48319" rIns="96636" bIns="48319"/>
          <a:lstStyle/>
          <a:p>
            <a:pPr eaLnBrk="1" hangingPunct="1"/>
            <a:endParaRPr lang="en-US" smtClean="0"/>
          </a:p>
        </p:txBody>
      </p:sp>
    </p:spTree>
    <p:extLst>
      <p:ext uri="{BB962C8B-B14F-4D97-AF65-F5344CB8AC3E}">
        <p14:creationId xmlns:p14="http://schemas.microsoft.com/office/powerpoint/2010/main" val="217328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F71BC-AFCA-4422-A31C-111276072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8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C9613-AFE8-468F-8F77-7B272D6298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80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B598F-44CD-45FE-8C58-1C06CDB5D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65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26B85-4FC9-4DAD-A04C-E35A03ED0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82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1CD900-91C6-4823-8653-E0AD9E9AD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465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4AA88B-050E-4BD8-84B5-50789E293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29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C784F1-529B-4AD6-9FA9-B4F06E727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7337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B36A5-A8A2-4AEF-B81C-94B8A460F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06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48112-0323-4E91-8B6E-6EEBED1D7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57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32E20B6-4EDF-4EC0-8773-50128A133F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0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F71BC-AFCA-4422-A31C-111276072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61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7EBBC-8A7B-439C-A7CA-CFF58A1F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834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7EBBC-8A7B-439C-A7CA-CFF58A1F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90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C01B-9718-4126-9F4E-AA395A423F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9663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35FF6-DEFF-4A66-85ED-C1F4F55CD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112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BFB-703E-4102-8055-038BA5F99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2246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5C1E24-A9D7-47FF-B6A9-C97E98D889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1316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D3939C-0024-4824-9C51-744E7944FA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704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AF472-E23D-4DEA-9449-EA2CDAD973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8053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D187F9-0F0D-40FD-BB2A-0BC1608BAA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5984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C9613-AFE8-468F-8F77-7B272D6298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46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B598F-44CD-45FE-8C58-1C06CDB5D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80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C01B-9718-4126-9F4E-AA395A423F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188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26B85-4FC9-4DAD-A04C-E35A03ED0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7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1CD900-91C6-4823-8653-E0AD9E9AD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262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4AA88B-050E-4BD8-84B5-50789E293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301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C784F1-529B-4AD6-9FA9-B4F06E727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492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B36A5-A8A2-4AEF-B81C-94B8A460F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929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48112-0323-4E91-8B6E-6EEBED1D7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32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32E20B6-4EDF-4EC0-8773-50128A133F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521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F71BC-AFCA-4422-A31C-111276072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650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7EBBC-8A7B-439C-A7CA-CFF58A1F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3990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C01B-9718-4126-9F4E-AA395A423F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98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35FF6-DEFF-4A66-85ED-C1F4F55CD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1832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35FF6-DEFF-4A66-85ED-C1F4F55CD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96192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BFB-703E-4102-8055-038BA5F99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114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5C1E24-A9D7-47FF-B6A9-C97E98D889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7725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D3939C-0024-4824-9C51-744E7944FA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5443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AF472-E23D-4DEA-9449-EA2CDAD973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65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D187F9-0F0D-40FD-BB2A-0BC1608BAA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6469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C9613-AFE8-468F-8F77-7B272D6298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4764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B598F-44CD-45FE-8C58-1C06CDB5D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9418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26B85-4FC9-4DAD-A04C-E35A03ED0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20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1CD900-91C6-4823-8653-E0AD9E9AD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427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BFB-703E-4102-8055-038BA5F99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4337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4AA88B-050E-4BD8-84B5-50789E293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797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C784F1-529B-4AD6-9FA9-B4F06E727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246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B36A5-A8A2-4AEF-B81C-94B8A460F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325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48112-0323-4E91-8B6E-6EEBED1D7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115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32E20B6-4EDF-4EC0-8773-50128A133F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478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FF71BC-AFCA-4422-A31C-111276072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460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17EBBC-8A7B-439C-A7CA-CFF58A1F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915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E8C01B-9718-4126-9F4E-AA395A423F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1028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35FF6-DEFF-4A66-85ED-C1F4F55CDF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3129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1273BFB-703E-4102-8055-038BA5F993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023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5C1E24-A9D7-47FF-B6A9-C97E98D889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617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5C1E24-A9D7-47FF-B6A9-C97E98D889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0626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D3939C-0024-4824-9C51-744E7944FA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1553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AF472-E23D-4DEA-9449-EA2CDAD973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8365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D187F9-0F0D-40FD-BB2A-0BC1608BAA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912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7C9613-AFE8-468F-8F77-7B272D6298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54968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B598F-44CD-45FE-8C58-1C06CDB5D0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8382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BF26B85-4FC9-4DAD-A04C-E35A03ED0A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46133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B1CD900-91C6-4823-8653-E0AD9E9AD8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5456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4AA88B-050E-4BD8-84B5-50789E2932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4636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C784F1-529B-4AD6-9FA9-B4F06E7271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16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ED3939C-0024-4824-9C51-744E7944FA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489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2B36A5-A8A2-4AEF-B81C-94B8A460F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15440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548112-0323-4E91-8B6E-6EEBED1D7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0074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32E20B6-4EDF-4EC0-8773-50128A133F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561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7193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2947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570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4608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8753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969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57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AAF472-E23D-4DEA-9449-EA2CDAD973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0373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7436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3706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2888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964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D187F9-0F0D-40FD-BB2A-0BC1608BAA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6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7C11AAE-2D84-428C-B7A6-F27F9DDA53A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18087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7C11AAE-2D84-428C-B7A6-F27F9DDA53A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7407280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7C11AAE-2D84-428C-B7A6-F27F9DDA53A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668247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7C11AAE-2D84-428C-B7A6-F27F9DDA53A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6965338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1F276-8C41-4F5E-8545-BF780B096E9B}" type="datetimeFigureOut">
              <a:rPr lang="en-US" smtClean="0">
                <a:solidFill>
                  <a:prstClr val="black">
                    <a:tint val="75000"/>
                  </a:prstClr>
                </a:solidFill>
              </a:rPr>
              <a:pPr/>
              <a:t>10/21/2017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D375-BBF8-43EA-BC47-342F3436DC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15183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4.wmf"/><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1.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3.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hyperlink" Target="http://www.aei.org/publication/the-great-american-energy-boom-us-oil-and-gas-output-this-year-will-be-close-to-the-highest-in-us-history-thanks-to-shale/" TargetMode="External"/><Relationship Id="rId2" Type="http://schemas.openxmlformats.org/officeDocument/2006/relationships/image" Target="../media/image32.jpeg"/><Relationship Id="rId1" Type="http://schemas.openxmlformats.org/officeDocument/2006/relationships/slideLayout" Target="../slideLayouts/slideLayout78.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1371600"/>
            <a:ext cx="7772400" cy="1143000"/>
          </a:xfrm>
        </p:spPr>
        <p:txBody>
          <a:bodyPr/>
          <a:lstStyle/>
          <a:p>
            <a:pPr eaLnBrk="1" hangingPunct="1"/>
            <a:r>
              <a:rPr lang="en-US" dirty="0" smtClean="0"/>
              <a:t>Fossil Fuels (part 1)</a:t>
            </a:r>
          </a:p>
        </p:txBody>
      </p:sp>
      <p:sp>
        <p:nvSpPr>
          <p:cNvPr id="12291" name="Rectangle 3"/>
          <p:cNvSpPr>
            <a:spLocks noGrp="1" noChangeArrowheads="1"/>
          </p:cNvSpPr>
          <p:nvPr>
            <p:ph type="subTitle" idx="1"/>
          </p:nvPr>
        </p:nvSpPr>
        <p:spPr>
          <a:xfrm>
            <a:off x="1371600" y="3200400"/>
            <a:ext cx="6400800" cy="2590800"/>
          </a:xfrm>
        </p:spPr>
        <p:txBody>
          <a:bodyPr/>
          <a:lstStyle/>
          <a:p>
            <a:pPr eaLnBrk="1" hangingPunct="1"/>
            <a:r>
              <a:rPr lang="en-US" dirty="0" smtClean="0"/>
              <a:t>Lecture 19</a:t>
            </a:r>
          </a:p>
          <a:p>
            <a:pPr eaLnBrk="1" hangingPunct="1"/>
            <a:r>
              <a:rPr lang="en-US" dirty="0" smtClean="0"/>
              <a:t>Fundamentals of Earth Resources</a:t>
            </a:r>
          </a:p>
          <a:p>
            <a:pPr eaLnBrk="1" hangingPunct="1"/>
            <a:endParaRPr lang="en-US" dirty="0" smtClean="0"/>
          </a:p>
          <a:p>
            <a:pPr eaLnBrk="1" hangingPunct="1"/>
            <a:r>
              <a:rPr lang="en-US" sz="2400" dirty="0" smtClean="0"/>
              <a:t>L. M. </a:t>
            </a:r>
            <a:r>
              <a:rPr lang="en-US" sz="2400" dirty="0" err="1" smtClean="0"/>
              <a:t>Cathles</a:t>
            </a:r>
            <a:endParaRPr lang="en-US" sz="2400" dirty="0" smtClean="0"/>
          </a:p>
          <a:p>
            <a:pPr eaLnBrk="1" hangingPunct="1"/>
            <a:r>
              <a:rPr lang="en-US" sz="2400" dirty="0" smtClean="0"/>
              <a:t>2017</a:t>
            </a:r>
          </a:p>
        </p:txBody>
      </p:sp>
    </p:spTree>
    <p:extLst>
      <p:ext uri="{BB962C8B-B14F-4D97-AF65-F5344CB8AC3E}">
        <p14:creationId xmlns:p14="http://schemas.microsoft.com/office/powerpoint/2010/main" val="1750381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J:\EAS 401 Eng and min resources\Fossil Fuel\ff 1.BMP"/>
          <p:cNvPicPr>
            <a:picLocks noGrp="1" noChangeAspect="1" noChangeArrowheads="1"/>
          </p:cNvPicPr>
          <p:nvPr>
            <p:ph idx="1"/>
          </p:nvPr>
        </p:nvPicPr>
        <p:blipFill>
          <a:blip r:embed="rId3" cstate="print"/>
          <a:srcRect l="2611"/>
          <a:stretch>
            <a:fillRect/>
          </a:stretch>
        </p:blipFill>
        <p:spPr>
          <a:xfrm>
            <a:off x="1409700" y="920750"/>
            <a:ext cx="6324600" cy="5937250"/>
          </a:xfrm>
          <a:noFill/>
        </p:spPr>
      </p:pic>
      <p:sp>
        <p:nvSpPr>
          <p:cNvPr id="14339" name="Rectangle 2"/>
          <p:cNvSpPr>
            <a:spLocks noGrp="1" noChangeArrowheads="1"/>
          </p:cNvSpPr>
          <p:nvPr>
            <p:ph type="title"/>
          </p:nvPr>
        </p:nvSpPr>
        <p:spPr>
          <a:xfrm>
            <a:off x="533400" y="165100"/>
            <a:ext cx="8305800" cy="457200"/>
          </a:xfrm>
        </p:spPr>
        <p:txBody>
          <a:bodyPr/>
          <a:lstStyle/>
          <a:p>
            <a:pPr eaLnBrk="1" hangingPunct="1"/>
            <a:r>
              <a:rPr lang="en-US" smtClean="0"/>
              <a:t>US Energy supply has been shifting</a:t>
            </a:r>
          </a:p>
        </p:txBody>
      </p:sp>
      <p:sp>
        <p:nvSpPr>
          <p:cNvPr id="14340" name="Text Box 5"/>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Tree>
    <p:extLst>
      <p:ext uri="{BB962C8B-B14F-4D97-AF65-F5344CB8AC3E}">
        <p14:creationId xmlns:p14="http://schemas.microsoft.com/office/powerpoint/2010/main" val="1820388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381000"/>
            <a:ext cx="7772400" cy="838200"/>
          </a:xfrm>
        </p:spPr>
        <p:txBody>
          <a:bodyPr/>
          <a:lstStyle/>
          <a:p>
            <a:pPr eaLnBrk="1" hangingPunct="1"/>
            <a:r>
              <a:rPr lang="en-US" smtClean="0"/>
              <a:t>Composition of crude oil</a:t>
            </a:r>
          </a:p>
        </p:txBody>
      </p:sp>
      <p:pic>
        <p:nvPicPr>
          <p:cNvPr id="26627" name="Picture 3" descr="J:\EAS 401 Eng and min resources\Fossil Fuel\ff 19.BMP"/>
          <p:cNvPicPr>
            <a:picLocks noChangeAspect="1" noChangeArrowheads="1"/>
          </p:cNvPicPr>
          <p:nvPr/>
        </p:nvPicPr>
        <p:blipFill>
          <a:blip r:embed="rId3" cstate="print"/>
          <a:srcRect/>
          <a:stretch>
            <a:fillRect/>
          </a:stretch>
        </p:blipFill>
        <p:spPr bwMode="auto">
          <a:xfrm>
            <a:off x="0" y="2209800"/>
            <a:ext cx="5029200" cy="3249613"/>
          </a:xfrm>
          <a:prstGeom prst="rect">
            <a:avLst/>
          </a:prstGeom>
          <a:noFill/>
          <a:ln w="9525">
            <a:noFill/>
            <a:miter lim="800000"/>
            <a:headEnd/>
            <a:tailEnd/>
          </a:ln>
        </p:spPr>
      </p:pic>
      <p:pic>
        <p:nvPicPr>
          <p:cNvPr id="26628" name="Picture 4" descr="J:\EAS 401 Eng and min resources\Fossil Fuel\ff 20.BMP"/>
          <p:cNvPicPr>
            <a:picLocks noChangeAspect="1" noChangeArrowheads="1"/>
          </p:cNvPicPr>
          <p:nvPr/>
        </p:nvPicPr>
        <p:blipFill>
          <a:blip r:embed="rId4" cstate="print"/>
          <a:srcRect l="11603" r="1370" b="7018"/>
          <a:stretch>
            <a:fillRect/>
          </a:stretch>
        </p:blipFill>
        <p:spPr bwMode="auto">
          <a:xfrm>
            <a:off x="5029200" y="1905000"/>
            <a:ext cx="4011613" cy="4724400"/>
          </a:xfrm>
          <a:prstGeom prst="rect">
            <a:avLst/>
          </a:prstGeom>
          <a:noFill/>
          <a:ln w="9525">
            <a:noFill/>
            <a:miter lim="800000"/>
            <a:headEnd/>
            <a:tailEnd/>
          </a:ln>
        </p:spPr>
      </p:pic>
      <p:sp>
        <p:nvSpPr>
          <p:cNvPr id="26629" name="Text Box 5"/>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Tree>
    <p:extLst>
      <p:ext uri="{BB962C8B-B14F-4D97-AF65-F5344CB8AC3E}">
        <p14:creationId xmlns:p14="http://schemas.microsoft.com/office/powerpoint/2010/main" val="987625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11138"/>
            <a:ext cx="9144000" cy="762000"/>
          </a:xfrm>
        </p:spPr>
        <p:txBody>
          <a:bodyPr/>
          <a:lstStyle/>
          <a:p>
            <a:pPr eaLnBrk="1" hangingPunct="1"/>
            <a:r>
              <a:rPr lang="en-US" sz="4000" dirty="0" smtClean="0"/>
              <a:t>US Energy Flow (in quadrillion 10</a:t>
            </a:r>
            <a:r>
              <a:rPr lang="en-US" sz="4000" baseline="30000" dirty="0" smtClean="0"/>
              <a:t>15</a:t>
            </a:r>
            <a:r>
              <a:rPr lang="en-US" sz="4000" dirty="0" smtClean="0"/>
              <a:t> </a:t>
            </a:r>
            <a:r>
              <a:rPr lang="en-US" sz="4000" dirty="0" err="1" smtClean="0"/>
              <a:t>btu</a:t>
            </a:r>
            <a:r>
              <a:rPr lang="en-US" sz="4000" dirty="0" smtClean="0"/>
              <a:t>/y)</a:t>
            </a:r>
          </a:p>
        </p:txBody>
      </p:sp>
      <p:pic>
        <p:nvPicPr>
          <p:cNvPr id="15363" name="Picture 4" descr="J:\EAS 401 Eng and min resources\Fossil Fuel\ff 2.BMP"/>
          <p:cNvPicPr>
            <a:picLocks noGrp="1" noChangeAspect="1" noChangeArrowheads="1"/>
          </p:cNvPicPr>
          <p:nvPr>
            <p:ph idx="1"/>
          </p:nvPr>
        </p:nvPicPr>
        <p:blipFill>
          <a:blip r:embed="rId3" cstate="print"/>
          <a:srcRect b="4416"/>
          <a:stretch>
            <a:fillRect/>
          </a:stretch>
        </p:blipFill>
        <p:spPr>
          <a:xfrm>
            <a:off x="0" y="1085850"/>
            <a:ext cx="9144000" cy="5765800"/>
          </a:xfrm>
          <a:noFill/>
        </p:spPr>
      </p:pic>
      <p:sp>
        <p:nvSpPr>
          <p:cNvPr id="15364" name="Text Box 5"/>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
        <p:nvSpPr>
          <p:cNvPr id="15365" name="TextBox 4"/>
          <p:cNvSpPr txBox="1">
            <a:spLocks noChangeArrowheads="1"/>
          </p:cNvSpPr>
          <p:nvPr/>
        </p:nvSpPr>
        <p:spPr bwMode="auto">
          <a:xfrm>
            <a:off x="7243763" y="1219200"/>
            <a:ext cx="1789112"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B050"/>
                </a:solidFill>
              </a:rPr>
              <a:t>1 </a:t>
            </a:r>
            <a:r>
              <a:rPr lang="en-US" sz="1600" dirty="0" err="1">
                <a:solidFill>
                  <a:srgbClr val="00B050"/>
                </a:solidFill>
              </a:rPr>
              <a:t>btu</a:t>
            </a:r>
            <a:r>
              <a:rPr lang="en-US" sz="1600" dirty="0">
                <a:solidFill>
                  <a:srgbClr val="00B050"/>
                </a:solidFill>
              </a:rPr>
              <a:t> = 1.055x10</a:t>
            </a:r>
            <a:r>
              <a:rPr lang="en-US" sz="1600" baseline="30000" dirty="0">
                <a:solidFill>
                  <a:srgbClr val="00B050"/>
                </a:solidFill>
              </a:rPr>
              <a:t>3</a:t>
            </a:r>
            <a:r>
              <a:rPr lang="en-US" sz="1600" dirty="0">
                <a:solidFill>
                  <a:srgbClr val="00B050"/>
                </a:solidFill>
              </a:rPr>
              <a:t> J</a:t>
            </a:r>
          </a:p>
        </p:txBody>
      </p:sp>
      <p:sp>
        <p:nvSpPr>
          <p:cNvPr id="15366" name="TextBox 5"/>
          <p:cNvSpPr txBox="1">
            <a:spLocks noChangeArrowheads="1"/>
          </p:cNvSpPr>
          <p:nvPr/>
        </p:nvSpPr>
        <p:spPr bwMode="auto">
          <a:xfrm>
            <a:off x="7265988" y="914400"/>
            <a:ext cx="968375" cy="3698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B050"/>
                </a:solidFill>
              </a:rPr>
              <a:t>or 10</a:t>
            </a:r>
            <a:r>
              <a:rPr lang="en-US" baseline="30000">
                <a:solidFill>
                  <a:srgbClr val="00B050"/>
                </a:solidFill>
              </a:rPr>
              <a:t>18</a:t>
            </a:r>
            <a:r>
              <a:rPr lang="en-US">
                <a:solidFill>
                  <a:srgbClr val="00B050"/>
                </a:solidFill>
              </a:rPr>
              <a:t> J</a:t>
            </a:r>
          </a:p>
        </p:txBody>
      </p:sp>
      <p:sp>
        <p:nvSpPr>
          <p:cNvPr id="15367" name="TextBox 6"/>
          <p:cNvSpPr txBox="1">
            <a:spLocks noChangeArrowheads="1"/>
          </p:cNvSpPr>
          <p:nvPr/>
        </p:nvSpPr>
        <p:spPr bwMode="auto">
          <a:xfrm>
            <a:off x="4130675" y="2971800"/>
            <a:ext cx="914400" cy="461963"/>
          </a:xfrm>
          <a:prstGeom prst="rect">
            <a:avLst/>
          </a:prstGeom>
          <a:noFill/>
          <a:ln w="9525">
            <a:noFill/>
            <a:miter lim="800000"/>
            <a:headEnd/>
            <a:tailEnd/>
          </a:ln>
        </p:spPr>
        <p:txBody>
          <a:bodyPr>
            <a:spAutoFit/>
          </a:bodyPr>
          <a:lstStyle/>
          <a:p>
            <a:pPr fontAlgn="base">
              <a:spcBef>
                <a:spcPct val="0"/>
              </a:spcBef>
              <a:spcAft>
                <a:spcPct val="0"/>
              </a:spcAft>
            </a:pPr>
            <a:endParaRPr lang="en-US" sz="2400">
              <a:solidFill>
                <a:srgbClr val="000000"/>
              </a:solidFill>
            </a:endParaRPr>
          </a:p>
        </p:txBody>
      </p:sp>
      <p:sp>
        <p:nvSpPr>
          <p:cNvPr id="15368" name="TextBox 7"/>
          <p:cNvSpPr txBox="1">
            <a:spLocks noChangeArrowheads="1"/>
          </p:cNvSpPr>
          <p:nvPr/>
        </p:nvSpPr>
        <p:spPr bwMode="auto">
          <a:xfrm>
            <a:off x="4130675" y="2971800"/>
            <a:ext cx="914400" cy="461963"/>
          </a:xfrm>
          <a:prstGeom prst="rect">
            <a:avLst/>
          </a:prstGeom>
          <a:noFill/>
          <a:ln w="9525">
            <a:noFill/>
            <a:miter lim="800000"/>
            <a:headEnd/>
            <a:tailEnd/>
          </a:ln>
        </p:spPr>
        <p:txBody>
          <a:bodyPr>
            <a:spAutoFit/>
          </a:bodyPr>
          <a:lstStyle/>
          <a:p>
            <a:pPr fontAlgn="base">
              <a:spcBef>
                <a:spcPct val="0"/>
              </a:spcBef>
              <a:spcAft>
                <a:spcPct val="0"/>
              </a:spcAft>
            </a:pPr>
            <a:endParaRPr lang="en-US" sz="2400">
              <a:solidFill>
                <a:srgbClr val="000000"/>
              </a:solidFill>
            </a:endParaRPr>
          </a:p>
        </p:txBody>
      </p:sp>
      <p:sp>
        <p:nvSpPr>
          <p:cNvPr id="15369" name="TextBox 8"/>
          <p:cNvSpPr txBox="1">
            <a:spLocks noChangeArrowheads="1"/>
          </p:cNvSpPr>
          <p:nvPr/>
        </p:nvSpPr>
        <p:spPr bwMode="auto">
          <a:xfrm>
            <a:off x="58738" y="5475288"/>
            <a:ext cx="1248162" cy="830997"/>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B050"/>
                </a:solidFill>
              </a:rPr>
              <a:t>Total input</a:t>
            </a:r>
          </a:p>
          <a:p>
            <a:pPr fontAlgn="base">
              <a:spcBef>
                <a:spcPct val="0"/>
              </a:spcBef>
              <a:spcAft>
                <a:spcPct val="0"/>
              </a:spcAft>
            </a:pPr>
            <a:r>
              <a:rPr lang="en-US" sz="1600" dirty="0">
                <a:solidFill>
                  <a:srgbClr val="00B050"/>
                </a:solidFill>
              </a:rPr>
              <a:t>99x10</a:t>
            </a:r>
            <a:r>
              <a:rPr lang="en-US" sz="1600" baseline="30000" dirty="0">
                <a:solidFill>
                  <a:srgbClr val="00B050"/>
                </a:solidFill>
              </a:rPr>
              <a:t>18</a:t>
            </a:r>
            <a:r>
              <a:rPr lang="en-US" sz="1600" dirty="0">
                <a:solidFill>
                  <a:srgbClr val="00B050"/>
                </a:solidFill>
              </a:rPr>
              <a:t>J yr</a:t>
            </a:r>
            <a:r>
              <a:rPr lang="en-US" sz="1600" baseline="30000" dirty="0">
                <a:solidFill>
                  <a:srgbClr val="00B050"/>
                </a:solidFill>
              </a:rPr>
              <a:t>-1</a:t>
            </a:r>
          </a:p>
          <a:p>
            <a:pPr fontAlgn="base">
              <a:spcBef>
                <a:spcPct val="0"/>
              </a:spcBef>
              <a:spcAft>
                <a:spcPct val="0"/>
              </a:spcAft>
            </a:pPr>
            <a:r>
              <a:rPr lang="en-US" sz="1600" dirty="0">
                <a:solidFill>
                  <a:srgbClr val="00B050"/>
                </a:solidFill>
              </a:rPr>
              <a:t>= </a:t>
            </a:r>
            <a:r>
              <a:rPr lang="en-US" sz="1600" b="1" dirty="0">
                <a:solidFill>
                  <a:srgbClr val="00B050"/>
                </a:solidFill>
              </a:rPr>
              <a:t>3.14 TW</a:t>
            </a:r>
            <a:r>
              <a:rPr lang="en-US" sz="1600" dirty="0">
                <a:solidFill>
                  <a:srgbClr val="00B050"/>
                </a:solidFill>
              </a:rPr>
              <a:t>*</a:t>
            </a:r>
          </a:p>
        </p:txBody>
      </p:sp>
      <p:sp>
        <p:nvSpPr>
          <p:cNvPr id="15370" name="TextBox 9"/>
          <p:cNvSpPr txBox="1">
            <a:spLocks noChangeArrowheads="1"/>
          </p:cNvSpPr>
          <p:nvPr/>
        </p:nvSpPr>
        <p:spPr bwMode="auto">
          <a:xfrm>
            <a:off x="3505200" y="5943600"/>
            <a:ext cx="4195763"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9900"/>
                </a:solidFill>
              </a:rPr>
              <a:t>* Why is this true?  How do you convert J to W?</a:t>
            </a:r>
          </a:p>
        </p:txBody>
      </p:sp>
      <p:sp>
        <p:nvSpPr>
          <p:cNvPr id="11" name="TextBox 10"/>
          <p:cNvSpPr txBox="1"/>
          <p:nvPr/>
        </p:nvSpPr>
        <p:spPr>
          <a:xfrm>
            <a:off x="5105400" y="2438400"/>
            <a:ext cx="1779654" cy="338554"/>
          </a:xfrm>
          <a:prstGeom prst="rect">
            <a:avLst/>
          </a:prstGeom>
          <a:solidFill>
            <a:schemeClr val="bg1"/>
          </a:solidFill>
        </p:spPr>
        <p:txBody>
          <a:bodyPr wrap="none" rtlCol="0">
            <a:spAutoFit/>
          </a:bodyPr>
          <a:lstStyle/>
          <a:p>
            <a:pPr fontAlgn="base">
              <a:spcBef>
                <a:spcPct val="0"/>
              </a:spcBef>
              <a:spcAft>
                <a:spcPct val="0"/>
              </a:spcAft>
            </a:pPr>
            <a:r>
              <a:rPr lang="en-US" sz="1600" dirty="0">
                <a:solidFill>
                  <a:srgbClr val="FF0000"/>
                </a:solidFill>
              </a:rPr>
              <a:t>23</a:t>
            </a:r>
            <a:r>
              <a:rPr lang="en-US" sz="1600" dirty="0" smtClean="0">
                <a:solidFill>
                  <a:srgbClr val="FF0000"/>
                </a:solidFill>
              </a:rPr>
              <a:t>%      </a:t>
            </a:r>
            <a:r>
              <a:rPr lang="en-US" sz="1600" dirty="0">
                <a:solidFill>
                  <a:srgbClr val="FF0000"/>
                </a:solidFill>
              </a:rPr>
              <a:t>(~0.9 Bt/y)</a:t>
            </a:r>
          </a:p>
        </p:txBody>
      </p:sp>
      <p:sp>
        <p:nvSpPr>
          <p:cNvPr id="12" name="TextBox 11"/>
          <p:cNvSpPr txBox="1"/>
          <p:nvPr/>
        </p:nvSpPr>
        <p:spPr>
          <a:xfrm>
            <a:off x="5084134" y="3177365"/>
            <a:ext cx="561372"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24%</a:t>
            </a:r>
          </a:p>
        </p:txBody>
      </p:sp>
      <p:sp>
        <p:nvSpPr>
          <p:cNvPr id="13" name="TextBox 12"/>
          <p:cNvSpPr txBox="1"/>
          <p:nvPr/>
        </p:nvSpPr>
        <p:spPr>
          <a:xfrm>
            <a:off x="5105400" y="3886200"/>
            <a:ext cx="561372"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38%</a:t>
            </a:r>
          </a:p>
        </p:txBody>
      </p:sp>
      <p:sp>
        <p:nvSpPr>
          <p:cNvPr id="14" name="TextBox 13"/>
          <p:cNvSpPr txBox="1"/>
          <p:nvPr/>
        </p:nvSpPr>
        <p:spPr>
          <a:xfrm>
            <a:off x="5257800" y="4572000"/>
            <a:ext cx="458780"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7%</a:t>
            </a:r>
          </a:p>
        </p:txBody>
      </p:sp>
      <p:sp>
        <p:nvSpPr>
          <p:cNvPr id="15" name="TextBox 14"/>
          <p:cNvSpPr txBox="1"/>
          <p:nvPr/>
        </p:nvSpPr>
        <p:spPr>
          <a:xfrm>
            <a:off x="5410200" y="4800600"/>
            <a:ext cx="458780"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8%</a:t>
            </a:r>
          </a:p>
        </p:txBody>
      </p:sp>
      <p:sp>
        <p:nvSpPr>
          <p:cNvPr id="16" name="TextBox 15"/>
          <p:cNvSpPr txBox="1"/>
          <p:nvPr/>
        </p:nvSpPr>
        <p:spPr>
          <a:xfrm>
            <a:off x="7391400" y="2743200"/>
            <a:ext cx="561372"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36%</a:t>
            </a:r>
          </a:p>
        </p:txBody>
      </p:sp>
      <p:sp>
        <p:nvSpPr>
          <p:cNvPr id="17" name="TextBox 16"/>
          <p:cNvSpPr txBox="1"/>
          <p:nvPr/>
        </p:nvSpPr>
        <p:spPr>
          <a:xfrm>
            <a:off x="7543800" y="3886200"/>
            <a:ext cx="561372"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28%</a:t>
            </a:r>
          </a:p>
        </p:txBody>
      </p:sp>
      <p:sp>
        <p:nvSpPr>
          <p:cNvPr id="18" name="TextBox 17"/>
          <p:cNvSpPr txBox="1"/>
          <p:nvPr/>
        </p:nvSpPr>
        <p:spPr>
          <a:xfrm>
            <a:off x="7520765" y="4811233"/>
            <a:ext cx="561372" cy="338554"/>
          </a:xfrm>
          <a:prstGeom prst="rect">
            <a:avLst/>
          </a:prstGeom>
          <a:noFill/>
        </p:spPr>
        <p:txBody>
          <a:bodyPr wrap="none" rtlCol="0">
            <a:spAutoFit/>
          </a:bodyPr>
          <a:lstStyle/>
          <a:p>
            <a:pPr fontAlgn="base">
              <a:spcBef>
                <a:spcPct val="0"/>
              </a:spcBef>
              <a:spcAft>
                <a:spcPct val="0"/>
              </a:spcAft>
            </a:pPr>
            <a:r>
              <a:rPr lang="en-US" sz="1600" dirty="0">
                <a:solidFill>
                  <a:srgbClr val="FF0000"/>
                </a:solidFill>
              </a:rPr>
              <a:t>26%</a:t>
            </a:r>
          </a:p>
        </p:txBody>
      </p:sp>
      <p:sp>
        <p:nvSpPr>
          <p:cNvPr id="19" name="TextBox 18"/>
          <p:cNvSpPr txBox="1"/>
          <p:nvPr/>
        </p:nvSpPr>
        <p:spPr>
          <a:xfrm>
            <a:off x="5943600" y="3167742"/>
            <a:ext cx="1221296" cy="338554"/>
          </a:xfrm>
          <a:prstGeom prst="rect">
            <a:avLst/>
          </a:prstGeom>
          <a:solidFill>
            <a:schemeClr val="bg1"/>
          </a:solidFill>
        </p:spPr>
        <p:txBody>
          <a:bodyPr wrap="none" rtlCol="0">
            <a:spAutoFit/>
          </a:bodyPr>
          <a:lstStyle/>
          <a:p>
            <a:pPr fontAlgn="base">
              <a:spcBef>
                <a:spcPct val="0"/>
              </a:spcBef>
              <a:spcAft>
                <a:spcPct val="0"/>
              </a:spcAft>
            </a:pPr>
            <a:r>
              <a:rPr lang="en-US" sz="1600" dirty="0">
                <a:solidFill>
                  <a:srgbClr val="FF0000"/>
                </a:solidFill>
              </a:rPr>
              <a:t>(~23 TCF/y)</a:t>
            </a:r>
          </a:p>
        </p:txBody>
      </p:sp>
      <p:sp>
        <p:nvSpPr>
          <p:cNvPr id="20" name="TextBox 19"/>
          <p:cNvSpPr txBox="1"/>
          <p:nvPr/>
        </p:nvSpPr>
        <p:spPr>
          <a:xfrm>
            <a:off x="3429000" y="3810000"/>
            <a:ext cx="932756" cy="338554"/>
          </a:xfrm>
          <a:prstGeom prst="rect">
            <a:avLst/>
          </a:prstGeom>
          <a:solidFill>
            <a:schemeClr val="bg1"/>
          </a:solidFill>
        </p:spPr>
        <p:txBody>
          <a:bodyPr wrap="none" rtlCol="0">
            <a:spAutoFit/>
          </a:bodyPr>
          <a:lstStyle/>
          <a:p>
            <a:pPr fontAlgn="base">
              <a:spcBef>
                <a:spcPct val="0"/>
              </a:spcBef>
              <a:spcAft>
                <a:spcPct val="0"/>
              </a:spcAft>
            </a:pPr>
            <a:r>
              <a:rPr lang="en-US" sz="1600" b="1" dirty="0">
                <a:solidFill>
                  <a:srgbClr val="FF0000"/>
                </a:solidFill>
              </a:rPr>
              <a:t>3.14 TW</a:t>
            </a:r>
          </a:p>
        </p:txBody>
      </p:sp>
      <p:sp>
        <p:nvSpPr>
          <p:cNvPr id="21" name="TextBox 20"/>
          <p:cNvSpPr txBox="1"/>
          <p:nvPr/>
        </p:nvSpPr>
        <p:spPr>
          <a:xfrm>
            <a:off x="5715000" y="3886200"/>
            <a:ext cx="1481496" cy="338554"/>
          </a:xfrm>
          <a:prstGeom prst="rect">
            <a:avLst/>
          </a:prstGeom>
          <a:solidFill>
            <a:schemeClr val="bg1"/>
          </a:solidFill>
        </p:spPr>
        <p:txBody>
          <a:bodyPr wrap="none" rtlCol="0">
            <a:spAutoFit/>
          </a:bodyPr>
          <a:lstStyle/>
          <a:p>
            <a:pPr fontAlgn="base">
              <a:spcBef>
                <a:spcPct val="0"/>
              </a:spcBef>
              <a:spcAft>
                <a:spcPct val="0"/>
              </a:spcAft>
            </a:pPr>
            <a:r>
              <a:rPr lang="en-US" sz="1600" dirty="0" smtClean="0">
                <a:solidFill>
                  <a:srgbClr val="FF0000"/>
                </a:solidFill>
              </a:rPr>
              <a:t>(6.3x10</a:t>
            </a:r>
            <a:r>
              <a:rPr lang="en-US" sz="1600" baseline="30000" dirty="0" smtClean="0">
                <a:solidFill>
                  <a:srgbClr val="FF0000"/>
                </a:solidFill>
              </a:rPr>
              <a:t>9</a:t>
            </a:r>
            <a:r>
              <a:rPr lang="en-US" sz="1600" dirty="0" smtClean="0">
                <a:solidFill>
                  <a:srgbClr val="FF0000"/>
                </a:solidFill>
              </a:rPr>
              <a:t> </a:t>
            </a:r>
            <a:r>
              <a:rPr lang="en-US" sz="1600" dirty="0">
                <a:solidFill>
                  <a:srgbClr val="FF0000"/>
                </a:solidFill>
              </a:rPr>
              <a:t>bbl/y)</a:t>
            </a:r>
          </a:p>
        </p:txBody>
      </p:sp>
      <p:sp>
        <p:nvSpPr>
          <p:cNvPr id="22" name="TextBox 21"/>
          <p:cNvSpPr txBox="1"/>
          <p:nvPr/>
        </p:nvSpPr>
        <p:spPr>
          <a:xfrm>
            <a:off x="4114800" y="2438400"/>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3" name="TextBox 22"/>
          <p:cNvSpPr txBox="1"/>
          <p:nvPr/>
        </p:nvSpPr>
        <p:spPr>
          <a:xfrm>
            <a:off x="4114800" y="3081754"/>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4" name="TextBox 23"/>
          <p:cNvSpPr txBox="1"/>
          <p:nvPr/>
        </p:nvSpPr>
        <p:spPr>
          <a:xfrm>
            <a:off x="4114800" y="3987224"/>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5" name="TextBox 24"/>
          <p:cNvSpPr txBox="1"/>
          <p:nvPr/>
        </p:nvSpPr>
        <p:spPr>
          <a:xfrm>
            <a:off x="6781800" y="2590800"/>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6" name="TextBox 25"/>
          <p:cNvSpPr txBox="1"/>
          <p:nvPr/>
        </p:nvSpPr>
        <p:spPr>
          <a:xfrm>
            <a:off x="7010400" y="3657600"/>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7" name="TextBox 26"/>
          <p:cNvSpPr txBox="1"/>
          <p:nvPr/>
        </p:nvSpPr>
        <p:spPr>
          <a:xfrm>
            <a:off x="6934200" y="4648200"/>
            <a:ext cx="511679" cy="307777"/>
          </a:xfrm>
          <a:prstGeom prst="rect">
            <a:avLst/>
          </a:prstGeom>
          <a:noFill/>
        </p:spPr>
        <p:txBody>
          <a:bodyPr wrap="none" rtlCol="0">
            <a:spAutoFit/>
          </a:bodyPr>
          <a:lstStyle/>
          <a:p>
            <a:pPr fontAlgn="base">
              <a:spcBef>
                <a:spcPct val="0"/>
              </a:spcBef>
              <a:spcAft>
                <a:spcPct val="0"/>
              </a:spcAft>
            </a:pPr>
            <a:r>
              <a:rPr lang="en-US" sz="1400" b="1" dirty="0">
                <a:solidFill>
                  <a:srgbClr val="009900"/>
                </a:solidFill>
              </a:rPr>
              <a:t>~1/3</a:t>
            </a:r>
          </a:p>
        </p:txBody>
      </p:sp>
      <p:sp>
        <p:nvSpPr>
          <p:cNvPr id="2" name="TextBox 1"/>
          <p:cNvSpPr txBox="1"/>
          <p:nvPr/>
        </p:nvSpPr>
        <p:spPr>
          <a:xfrm>
            <a:off x="4515021" y="2663224"/>
            <a:ext cx="730136" cy="276999"/>
          </a:xfrm>
          <a:prstGeom prst="rect">
            <a:avLst/>
          </a:prstGeom>
          <a:noFill/>
        </p:spPr>
        <p:txBody>
          <a:bodyPr wrap="none" rtlCol="0">
            <a:spAutoFit/>
          </a:bodyPr>
          <a:lstStyle/>
          <a:p>
            <a:r>
              <a:rPr lang="en-US" sz="1200" dirty="0" smtClean="0">
                <a:solidFill>
                  <a:srgbClr val="FF0000"/>
                </a:solidFill>
              </a:rPr>
              <a:t>0.68 TW</a:t>
            </a:r>
            <a:endParaRPr lang="en-US" sz="1200" dirty="0">
              <a:solidFill>
                <a:srgbClr val="FF0000"/>
              </a:solidFill>
            </a:endParaRPr>
          </a:p>
        </p:txBody>
      </p:sp>
      <p:sp>
        <p:nvSpPr>
          <p:cNvPr id="29" name="TextBox 28"/>
          <p:cNvSpPr txBox="1"/>
          <p:nvPr/>
        </p:nvSpPr>
        <p:spPr>
          <a:xfrm>
            <a:off x="4487725" y="3322559"/>
            <a:ext cx="730136" cy="276999"/>
          </a:xfrm>
          <a:prstGeom prst="rect">
            <a:avLst/>
          </a:prstGeom>
          <a:noFill/>
        </p:spPr>
        <p:txBody>
          <a:bodyPr wrap="none" rtlCol="0">
            <a:spAutoFit/>
          </a:bodyPr>
          <a:lstStyle/>
          <a:p>
            <a:r>
              <a:rPr lang="en-US" sz="1200" dirty="0" smtClean="0">
                <a:solidFill>
                  <a:srgbClr val="FF0000"/>
                </a:solidFill>
              </a:rPr>
              <a:t>0.72 TW</a:t>
            </a:r>
            <a:endParaRPr lang="en-US" sz="1200" dirty="0">
              <a:solidFill>
                <a:srgbClr val="FF0000"/>
              </a:solidFill>
            </a:endParaRPr>
          </a:p>
        </p:txBody>
      </p:sp>
      <p:sp>
        <p:nvSpPr>
          <p:cNvPr id="30" name="TextBox 29"/>
          <p:cNvSpPr txBox="1"/>
          <p:nvPr/>
        </p:nvSpPr>
        <p:spPr>
          <a:xfrm>
            <a:off x="4527664" y="4224754"/>
            <a:ext cx="730136" cy="276999"/>
          </a:xfrm>
          <a:prstGeom prst="rect">
            <a:avLst/>
          </a:prstGeom>
          <a:noFill/>
        </p:spPr>
        <p:txBody>
          <a:bodyPr wrap="none" rtlCol="0">
            <a:spAutoFit/>
          </a:bodyPr>
          <a:lstStyle/>
          <a:p>
            <a:r>
              <a:rPr lang="en-US" sz="1200" dirty="0" smtClean="0">
                <a:solidFill>
                  <a:srgbClr val="FF0000"/>
                </a:solidFill>
              </a:rPr>
              <a:t>1.15 TW</a:t>
            </a:r>
            <a:endParaRPr lang="en-US" sz="1200" dirty="0">
              <a:solidFill>
                <a:srgbClr val="FF0000"/>
              </a:solidFill>
            </a:endParaRPr>
          </a:p>
        </p:txBody>
      </p:sp>
      <p:sp>
        <p:nvSpPr>
          <p:cNvPr id="31" name="TextBox 30"/>
          <p:cNvSpPr txBox="1"/>
          <p:nvPr/>
        </p:nvSpPr>
        <p:spPr>
          <a:xfrm>
            <a:off x="3845256" y="4575481"/>
            <a:ext cx="730136" cy="276999"/>
          </a:xfrm>
          <a:prstGeom prst="rect">
            <a:avLst/>
          </a:prstGeom>
          <a:noFill/>
        </p:spPr>
        <p:txBody>
          <a:bodyPr wrap="none" rtlCol="0">
            <a:spAutoFit/>
          </a:bodyPr>
          <a:lstStyle/>
          <a:p>
            <a:r>
              <a:rPr lang="en-US" sz="1200" dirty="0" smtClean="0">
                <a:solidFill>
                  <a:srgbClr val="FF0000"/>
                </a:solidFill>
              </a:rPr>
              <a:t>0.21 TW</a:t>
            </a:r>
            <a:endParaRPr lang="en-US" sz="1200" dirty="0">
              <a:solidFill>
                <a:srgbClr val="FF0000"/>
              </a:solidFill>
            </a:endParaRPr>
          </a:p>
        </p:txBody>
      </p:sp>
      <p:sp>
        <p:nvSpPr>
          <p:cNvPr id="32" name="TextBox 31"/>
          <p:cNvSpPr txBox="1"/>
          <p:nvPr/>
        </p:nvSpPr>
        <p:spPr>
          <a:xfrm>
            <a:off x="3806551" y="4834859"/>
            <a:ext cx="730136" cy="276999"/>
          </a:xfrm>
          <a:prstGeom prst="rect">
            <a:avLst/>
          </a:prstGeom>
          <a:noFill/>
        </p:spPr>
        <p:txBody>
          <a:bodyPr wrap="none" rtlCol="0">
            <a:spAutoFit/>
          </a:bodyPr>
          <a:lstStyle/>
          <a:p>
            <a:r>
              <a:rPr lang="en-US" sz="1200" dirty="0" smtClean="0">
                <a:solidFill>
                  <a:srgbClr val="FF0000"/>
                </a:solidFill>
              </a:rPr>
              <a:t>0.23 TW</a:t>
            </a:r>
            <a:endParaRPr lang="en-US" sz="1200" dirty="0">
              <a:solidFill>
                <a:srgbClr val="FF0000"/>
              </a:solidFill>
            </a:endParaRPr>
          </a:p>
        </p:txBody>
      </p:sp>
    </p:spTree>
    <p:extLst>
      <p:ext uri="{BB962C8B-B14F-4D97-AF65-F5344CB8AC3E}">
        <p14:creationId xmlns:p14="http://schemas.microsoft.com/office/powerpoint/2010/main" val="265336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14300"/>
            <a:ext cx="7772400" cy="685800"/>
          </a:xfrm>
        </p:spPr>
        <p:txBody>
          <a:bodyPr/>
          <a:lstStyle/>
          <a:p>
            <a:pPr eaLnBrk="1" hangingPunct="1"/>
            <a:r>
              <a:rPr lang="en-US" dirty="0" smtClean="0"/>
              <a:t>Yearly US Electricity Flow</a:t>
            </a:r>
          </a:p>
        </p:txBody>
      </p:sp>
      <p:pic>
        <p:nvPicPr>
          <p:cNvPr id="16387" name="Picture 4" descr="J:\EAS 401 Eng and min resources\Fossil Fuel\ff 3.BMP"/>
          <p:cNvPicPr>
            <a:picLocks noGrp="1" noChangeAspect="1" noChangeArrowheads="1"/>
          </p:cNvPicPr>
          <p:nvPr>
            <p:ph idx="1"/>
          </p:nvPr>
        </p:nvPicPr>
        <p:blipFill>
          <a:blip r:embed="rId3" cstate="print"/>
          <a:srcRect l="5295" t="7408" b="7568"/>
          <a:stretch>
            <a:fillRect/>
          </a:stretch>
        </p:blipFill>
        <p:spPr>
          <a:xfrm>
            <a:off x="0" y="838200"/>
            <a:ext cx="9144000" cy="5867400"/>
          </a:xfrm>
          <a:noFill/>
        </p:spPr>
      </p:pic>
      <p:sp>
        <p:nvSpPr>
          <p:cNvPr id="16388" name="Text Box 6"/>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
        <p:nvSpPr>
          <p:cNvPr id="16389" name="Line 6"/>
          <p:cNvSpPr>
            <a:spLocks noChangeShapeType="1"/>
          </p:cNvSpPr>
          <p:nvPr/>
        </p:nvSpPr>
        <p:spPr bwMode="auto">
          <a:xfrm>
            <a:off x="7848600" y="6129338"/>
            <a:ext cx="381000" cy="0"/>
          </a:xfrm>
          <a:prstGeom prst="line">
            <a:avLst/>
          </a:prstGeom>
          <a:noFill/>
          <a:ln w="38100">
            <a:solidFill>
              <a:srgbClr val="FF0000"/>
            </a:solidFill>
            <a:round/>
            <a:headEnd/>
            <a:tailEnd/>
          </a:ln>
        </p:spPr>
        <p:txBody>
          <a:bodyPr/>
          <a:lstStyle/>
          <a:p>
            <a:pPr fontAlgn="base">
              <a:spcBef>
                <a:spcPct val="0"/>
              </a:spcBef>
              <a:spcAft>
                <a:spcPct val="0"/>
              </a:spcAft>
            </a:pPr>
            <a:endParaRPr lang="en-US" sz="2400">
              <a:solidFill>
                <a:srgbClr val="000000"/>
              </a:solidFill>
            </a:endParaRPr>
          </a:p>
        </p:txBody>
      </p:sp>
      <p:sp>
        <p:nvSpPr>
          <p:cNvPr id="16390" name="Line 7"/>
          <p:cNvSpPr>
            <a:spLocks noChangeShapeType="1"/>
          </p:cNvSpPr>
          <p:nvPr/>
        </p:nvSpPr>
        <p:spPr bwMode="auto">
          <a:xfrm>
            <a:off x="1295400" y="6324600"/>
            <a:ext cx="4572000" cy="0"/>
          </a:xfrm>
          <a:prstGeom prst="line">
            <a:avLst/>
          </a:prstGeom>
          <a:noFill/>
          <a:ln w="38100">
            <a:solidFill>
              <a:srgbClr val="FF0000"/>
            </a:solidFill>
            <a:round/>
            <a:headEnd/>
            <a:tailEnd/>
          </a:ln>
        </p:spPr>
        <p:txBody>
          <a:bodyPr/>
          <a:lstStyle/>
          <a:p>
            <a:pPr fontAlgn="base">
              <a:spcBef>
                <a:spcPct val="0"/>
              </a:spcBef>
              <a:spcAft>
                <a:spcPct val="0"/>
              </a:spcAft>
            </a:pPr>
            <a:endParaRPr lang="en-US" sz="2400">
              <a:solidFill>
                <a:srgbClr val="000000"/>
              </a:solidFill>
            </a:endParaRPr>
          </a:p>
        </p:txBody>
      </p:sp>
      <p:sp>
        <p:nvSpPr>
          <p:cNvPr id="16391" name="TextBox 6"/>
          <p:cNvSpPr txBox="1">
            <a:spLocks noChangeArrowheads="1"/>
          </p:cNvSpPr>
          <p:nvPr/>
        </p:nvSpPr>
        <p:spPr bwMode="auto">
          <a:xfrm rot="-5400000">
            <a:off x="-1514015" y="2279005"/>
            <a:ext cx="3536033"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3333FF"/>
                </a:solidFill>
              </a:rPr>
              <a:t>32.6x10</a:t>
            </a:r>
            <a:r>
              <a:rPr lang="en-US" sz="2400" baseline="30000" dirty="0">
                <a:solidFill>
                  <a:srgbClr val="3333FF"/>
                </a:solidFill>
              </a:rPr>
              <a:t>18</a:t>
            </a:r>
            <a:r>
              <a:rPr lang="en-US" sz="2400" dirty="0">
                <a:solidFill>
                  <a:srgbClr val="3333FF"/>
                </a:solidFill>
              </a:rPr>
              <a:t> J  yr</a:t>
            </a:r>
            <a:r>
              <a:rPr lang="en-US" sz="2400" baseline="30000" dirty="0">
                <a:solidFill>
                  <a:srgbClr val="3333FF"/>
                </a:solidFill>
              </a:rPr>
              <a:t>-1</a:t>
            </a:r>
            <a:r>
              <a:rPr lang="en-US" sz="2400" dirty="0">
                <a:solidFill>
                  <a:srgbClr val="3333FF"/>
                </a:solidFill>
              </a:rPr>
              <a:t>= </a:t>
            </a:r>
            <a:r>
              <a:rPr lang="en-US" sz="2400" b="1" dirty="0">
                <a:solidFill>
                  <a:srgbClr val="3333FF"/>
                </a:solidFill>
              </a:rPr>
              <a:t>1.04 TW</a:t>
            </a:r>
          </a:p>
        </p:txBody>
      </p:sp>
      <p:sp>
        <p:nvSpPr>
          <p:cNvPr id="16392" name="TextBox 7"/>
          <p:cNvSpPr txBox="1">
            <a:spLocks noChangeArrowheads="1"/>
          </p:cNvSpPr>
          <p:nvPr/>
        </p:nvSpPr>
        <p:spPr bwMode="auto">
          <a:xfrm>
            <a:off x="7467600" y="2263140"/>
            <a:ext cx="1498936"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FF0000"/>
                </a:solidFill>
              </a:rPr>
              <a:t>11.5x10</a:t>
            </a:r>
            <a:r>
              <a:rPr lang="en-US" sz="2400" baseline="30000" dirty="0">
                <a:solidFill>
                  <a:srgbClr val="FF0000"/>
                </a:solidFill>
              </a:rPr>
              <a:t>18</a:t>
            </a:r>
            <a:r>
              <a:rPr lang="en-US" sz="2400" dirty="0">
                <a:solidFill>
                  <a:srgbClr val="FF0000"/>
                </a:solidFill>
              </a:rPr>
              <a:t>J</a:t>
            </a:r>
          </a:p>
        </p:txBody>
      </p:sp>
      <p:sp>
        <p:nvSpPr>
          <p:cNvPr id="16393" name="TextBox 8"/>
          <p:cNvSpPr txBox="1">
            <a:spLocks noChangeArrowheads="1"/>
          </p:cNvSpPr>
          <p:nvPr/>
        </p:nvSpPr>
        <p:spPr bwMode="auto">
          <a:xfrm>
            <a:off x="7593330" y="4303713"/>
            <a:ext cx="1307602"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FF0000"/>
                </a:solidFill>
              </a:rPr>
              <a:t>0.36 TW</a:t>
            </a:r>
          </a:p>
        </p:txBody>
      </p:sp>
      <p:sp>
        <p:nvSpPr>
          <p:cNvPr id="16394" name="TextBox 9"/>
          <p:cNvSpPr txBox="1">
            <a:spLocks noChangeArrowheads="1"/>
          </p:cNvSpPr>
          <p:nvPr/>
        </p:nvSpPr>
        <p:spPr bwMode="auto">
          <a:xfrm>
            <a:off x="1212850" y="2030413"/>
            <a:ext cx="678391"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rPr>
              <a:t>56.5%</a:t>
            </a:r>
          </a:p>
        </p:txBody>
      </p:sp>
      <p:sp>
        <p:nvSpPr>
          <p:cNvPr id="16395" name="TextBox 10"/>
          <p:cNvSpPr txBox="1">
            <a:spLocks noChangeArrowheads="1"/>
          </p:cNvSpPr>
          <p:nvPr/>
        </p:nvSpPr>
        <p:spPr bwMode="auto">
          <a:xfrm>
            <a:off x="1741488" y="3276600"/>
            <a:ext cx="679450" cy="307975"/>
          </a:xfrm>
          <a:prstGeom prst="rect">
            <a:avLst/>
          </a:prstGeom>
          <a:noFill/>
          <a:ln w="9525">
            <a:noFill/>
            <a:miter lim="800000"/>
            <a:headEnd/>
            <a:tailEnd/>
          </a:ln>
        </p:spPr>
        <p:txBody>
          <a:bodyPr wrap="none">
            <a:spAutoFit/>
          </a:bodyPr>
          <a:lstStyle/>
          <a:p>
            <a:pPr fontAlgn="base">
              <a:spcBef>
                <a:spcPct val="0"/>
              </a:spcBef>
              <a:spcAft>
                <a:spcPct val="0"/>
              </a:spcAft>
            </a:pPr>
            <a:r>
              <a:rPr lang="en-US" sz="1400" b="1">
                <a:solidFill>
                  <a:srgbClr val="FF0000"/>
                </a:solidFill>
              </a:rPr>
              <a:t>20.5%</a:t>
            </a:r>
          </a:p>
        </p:txBody>
      </p:sp>
      <p:sp>
        <p:nvSpPr>
          <p:cNvPr id="12" name="TextBox 9"/>
          <p:cNvSpPr txBox="1">
            <a:spLocks noChangeArrowheads="1"/>
          </p:cNvSpPr>
          <p:nvPr/>
        </p:nvSpPr>
        <p:spPr bwMode="auto">
          <a:xfrm>
            <a:off x="1749137" y="2777836"/>
            <a:ext cx="588623"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rPr>
              <a:t>9.3%</a:t>
            </a:r>
          </a:p>
        </p:txBody>
      </p:sp>
      <p:sp>
        <p:nvSpPr>
          <p:cNvPr id="13" name="TextBox 9"/>
          <p:cNvSpPr txBox="1">
            <a:spLocks noChangeArrowheads="1"/>
          </p:cNvSpPr>
          <p:nvPr/>
        </p:nvSpPr>
        <p:spPr bwMode="auto">
          <a:xfrm>
            <a:off x="1773382" y="3002973"/>
            <a:ext cx="588623"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rPr>
              <a:t>2.6%</a:t>
            </a:r>
          </a:p>
        </p:txBody>
      </p:sp>
      <p:sp>
        <p:nvSpPr>
          <p:cNvPr id="14" name="TextBox 9"/>
          <p:cNvSpPr txBox="1">
            <a:spLocks noChangeArrowheads="1"/>
          </p:cNvSpPr>
          <p:nvPr/>
        </p:nvSpPr>
        <p:spPr bwMode="auto">
          <a:xfrm>
            <a:off x="1936173" y="3519054"/>
            <a:ext cx="678391"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rPr>
              <a:t>10.7%</a:t>
            </a:r>
          </a:p>
        </p:txBody>
      </p:sp>
      <p:sp>
        <p:nvSpPr>
          <p:cNvPr id="15" name="TextBox 9"/>
          <p:cNvSpPr txBox="1">
            <a:spLocks noChangeArrowheads="1"/>
          </p:cNvSpPr>
          <p:nvPr/>
        </p:nvSpPr>
        <p:spPr bwMode="auto">
          <a:xfrm>
            <a:off x="1752600" y="3962400"/>
            <a:ext cx="588623"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FF0000"/>
                </a:solidFill>
              </a:rPr>
              <a:t>0.4%</a:t>
            </a:r>
          </a:p>
        </p:txBody>
      </p:sp>
      <p:sp>
        <p:nvSpPr>
          <p:cNvPr id="16" name="TextBox 9"/>
          <p:cNvSpPr txBox="1">
            <a:spLocks noChangeArrowheads="1"/>
          </p:cNvSpPr>
          <p:nvPr/>
        </p:nvSpPr>
        <p:spPr bwMode="auto">
          <a:xfrm>
            <a:off x="3429000" y="1981200"/>
            <a:ext cx="678391"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0070C0"/>
                </a:solidFill>
              </a:rPr>
              <a:t>65.6%</a:t>
            </a:r>
          </a:p>
        </p:txBody>
      </p:sp>
      <p:sp>
        <p:nvSpPr>
          <p:cNvPr id="17" name="TextBox 9"/>
          <p:cNvSpPr txBox="1">
            <a:spLocks noChangeArrowheads="1"/>
          </p:cNvSpPr>
          <p:nvPr/>
        </p:nvSpPr>
        <p:spPr bwMode="auto">
          <a:xfrm rot="16200000">
            <a:off x="2405493" y="3309507"/>
            <a:ext cx="678391" cy="307777"/>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0070C0"/>
                </a:solidFill>
              </a:rPr>
              <a:t>34.4%</a:t>
            </a:r>
          </a:p>
        </p:txBody>
      </p:sp>
      <p:cxnSp>
        <p:nvCxnSpPr>
          <p:cNvPr id="19" name="Straight Connector 18"/>
          <p:cNvCxnSpPr/>
          <p:nvPr/>
        </p:nvCxnSpPr>
        <p:spPr>
          <a:xfrm>
            <a:off x="2937510" y="202692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52750" y="214503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14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342900"/>
            <a:ext cx="9144000" cy="609600"/>
          </a:xfrm>
        </p:spPr>
        <p:txBody>
          <a:bodyPr/>
          <a:lstStyle/>
          <a:p>
            <a:pPr eaLnBrk="1" hangingPunct="1"/>
            <a:r>
              <a:rPr lang="en-US" dirty="0" smtClean="0"/>
              <a:t>Oil Imports…a huge (former) concern</a:t>
            </a:r>
          </a:p>
        </p:txBody>
      </p:sp>
      <p:pic>
        <p:nvPicPr>
          <p:cNvPr id="32771" name="Picture 4" descr="J:\EAS 401 Eng and min resources\Fossil Fuel\ff 23.BMP"/>
          <p:cNvPicPr>
            <a:picLocks noGrp="1" noChangeAspect="1" noChangeArrowheads="1"/>
          </p:cNvPicPr>
          <p:nvPr>
            <p:ph idx="1"/>
          </p:nvPr>
        </p:nvPicPr>
        <p:blipFill>
          <a:blip r:embed="rId3" cstate="print"/>
          <a:srcRect/>
          <a:stretch>
            <a:fillRect/>
          </a:stretch>
        </p:blipFill>
        <p:spPr>
          <a:xfrm>
            <a:off x="0" y="1538288"/>
            <a:ext cx="3248025" cy="3352800"/>
          </a:xfrm>
          <a:noFill/>
        </p:spPr>
      </p:pic>
      <p:pic>
        <p:nvPicPr>
          <p:cNvPr id="32772" name="Picture 5" descr="J:\EAS 401 Eng and min resources\Fossil Fuel\ff 22a.BMP"/>
          <p:cNvPicPr>
            <a:picLocks noChangeAspect="1" noChangeArrowheads="1"/>
          </p:cNvPicPr>
          <p:nvPr/>
        </p:nvPicPr>
        <p:blipFill>
          <a:blip r:embed="rId4" cstate="print"/>
          <a:srcRect l="4108" b="52469"/>
          <a:stretch>
            <a:fillRect/>
          </a:stretch>
        </p:blipFill>
        <p:spPr bwMode="auto">
          <a:xfrm>
            <a:off x="3209925" y="1752600"/>
            <a:ext cx="5791200" cy="4775200"/>
          </a:xfrm>
          <a:prstGeom prst="rect">
            <a:avLst/>
          </a:prstGeom>
          <a:noFill/>
          <a:ln w="9525">
            <a:noFill/>
            <a:miter lim="800000"/>
            <a:headEnd/>
            <a:tailEnd/>
          </a:ln>
        </p:spPr>
      </p:pic>
      <p:sp>
        <p:nvSpPr>
          <p:cNvPr id="32773" name="Line 6"/>
          <p:cNvSpPr>
            <a:spLocks noChangeShapeType="1"/>
          </p:cNvSpPr>
          <p:nvPr/>
        </p:nvSpPr>
        <p:spPr bwMode="auto">
          <a:xfrm>
            <a:off x="8485188" y="2482850"/>
            <a:ext cx="0" cy="2057400"/>
          </a:xfrm>
          <a:prstGeom prst="line">
            <a:avLst/>
          </a:prstGeom>
          <a:noFill/>
          <a:ln w="57150">
            <a:solidFill>
              <a:srgbClr val="FF0000"/>
            </a:solidFill>
            <a:round/>
            <a:headEnd type="triangle" w="med" len="med"/>
            <a:tailEnd type="triangle" w="med" len="med"/>
          </a:ln>
        </p:spPr>
        <p:txBody>
          <a:bodyPr/>
          <a:lstStyle/>
          <a:p>
            <a:pPr fontAlgn="base">
              <a:spcBef>
                <a:spcPct val="0"/>
              </a:spcBef>
              <a:spcAft>
                <a:spcPct val="0"/>
              </a:spcAft>
            </a:pPr>
            <a:endParaRPr lang="en-US" sz="2400">
              <a:solidFill>
                <a:srgbClr val="000000"/>
              </a:solidFill>
            </a:endParaRPr>
          </a:p>
        </p:txBody>
      </p:sp>
      <p:sp>
        <p:nvSpPr>
          <p:cNvPr id="32774" name="Text Box 7"/>
          <p:cNvSpPr txBox="1">
            <a:spLocks noChangeArrowheads="1"/>
          </p:cNvSpPr>
          <p:nvPr/>
        </p:nvSpPr>
        <p:spPr bwMode="auto">
          <a:xfrm>
            <a:off x="6096000" y="3200400"/>
            <a:ext cx="2044700"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FF0000"/>
                </a:solidFill>
              </a:rPr>
              <a:t>a widening gap</a:t>
            </a:r>
          </a:p>
        </p:txBody>
      </p:sp>
      <p:sp>
        <p:nvSpPr>
          <p:cNvPr id="32775" name="Text Box 105"/>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
        <p:nvSpPr>
          <p:cNvPr id="32776" name="Rectangle 9"/>
          <p:cNvSpPr>
            <a:spLocks noChangeArrowheads="1"/>
          </p:cNvSpPr>
          <p:nvPr/>
        </p:nvSpPr>
        <p:spPr bwMode="auto">
          <a:xfrm>
            <a:off x="2720975" y="4506913"/>
            <a:ext cx="457200" cy="457200"/>
          </a:xfrm>
          <a:prstGeom prst="rect">
            <a:avLst/>
          </a:prstGeom>
          <a:noFill/>
          <a:ln w="28575">
            <a:solidFill>
              <a:srgbClr val="FF0000"/>
            </a:solidFill>
            <a:miter lim="800000"/>
            <a:headEnd/>
            <a:tailEnd/>
          </a:ln>
        </p:spPr>
        <p:txBody>
          <a:bodyPr wrap="none" anchor="ctr"/>
          <a:lstStyle/>
          <a:p>
            <a:pPr fontAlgn="base">
              <a:spcBef>
                <a:spcPct val="0"/>
              </a:spcBef>
              <a:spcAft>
                <a:spcPct val="0"/>
              </a:spcAft>
            </a:pPr>
            <a:endParaRPr lang="en-US" sz="2400">
              <a:solidFill>
                <a:srgbClr val="000000"/>
              </a:solidFill>
            </a:endParaRPr>
          </a:p>
        </p:txBody>
      </p:sp>
      <p:sp>
        <p:nvSpPr>
          <p:cNvPr id="32777" name="TextBox 8"/>
          <p:cNvSpPr txBox="1">
            <a:spLocks noChangeArrowheads="1"/>
          </p:cNvSpPr>
          <p:nvPr/>
        </p:nvSpPr>
        <p:spPr bwMode="auto">
          <a:xfrm rot="-5400000">
            <a:off x="7603463" y="3307347"/>
            <a:ext cx="1417376"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smtClean="0">
                <a:solidFill>
                  <a:srgbClr val="FF0000"/>
                </a:solidFill>
              </a:rPr>
              <a:t>3.65x10</a:t>
            </a:r>
            <a:r>
              <a:rPr lang="en-US" sz="1600" b="1" baseline="30000" dirty="0" smtClean="0">
                <a:solidFill>
                  <a:srgbClr val="FF0000"/>
                </a:solidFill>
              </a:rPr>
              <a:t>9</a:t>
            </a:r>
            <a:r>
              <a:rPr lang="en-US" sz="1600" b="1" dirty="0" smtClean="0">
                <a:solidFill>
                  <a:srgbClr val="FF0000"/>
                </a:solidFill>
              </a:rPr>
              <a:t> </a:t>
            </a:r>
            <a:r>
              <a:rPr lang="en-US" sz="1600" b="1" dirty="0">
                <a:solidFill>
                  <a:srgbClr val="FF0000"/>
                </a:solidFill>
              </a:rPr>
              <a:t>bbl/y</a:t>
            </a:r>
          </a:p>
        </p:txBody>
      </p:sp>
      <p:sp>
        <p:nvSpPr>
          <p:cNvPr id="10" name="TextBox 9"/>
          <p:cNvSpPr txBox="1"/>
          <p:nvPr/>
        </p:nvSpPr>
        <p:spPr>
          <a:xfrm rot="16200000">
            <a:off x="2089360" y="3854242"/>
            <a:ext cx="2529860" cy="307777"/>
          </a:xfrm>
          <a:prstGeom prst="rect">
            <a:avLst/>
          </a:prstGeom>
          <a:solidFill>
            <a:schemeClr val="bg1"/>
          </a:solidFill>
        </p:spPr>
        <p:txBody>
          <a:bodyPr wrap="none" rtlCol="0">
            <a:spAutoFit/>
          </a:bodyPr>
          <a:lstStyle/>
          <a:p>
            <a:pPr fontAlgn="base">
              <a:spcBef>
                <a:spcPct val="0"/>
              </a:spcBef>
              <a:spcAft>
                <a:spcPct val="0"/>
              </a:spcAft>
            </a:pPr>
            <a:r>
              <a:rPr lang="en-US" sz="1400" dirty="0">
                <a:solidFill>
                  <a:srgbClr val="000000"/>
                </a:solidFill>
              </a:rPr>
              <a:t>Oil, thousands of barrels per day</a:t>
            </a:r>
          </a:p>
        </p:txBody>
      </p:sp>
      <p:sp>
        <p:nvSpPr>
          <p:cNvPr id="11" name="TextBox 10"/>
          <p:cNvSpPr txBox="1"/>
          <p:nvPr/>
        </p:nvSpPr>
        <p:spPr>
          <a:xfrm>
            <a:off x="4114800" y="2095500"/>
            <a:ext cx="3431837" cy="338554"/>
          </a:xfrm>
          <a:prstGeom prst="rect">
            <a:avLst/>
          </a:prstGeom>
          <a:noFill/>
        </p:spPr>
        <p:txBody>
          <a:bodyPr wrap="none" rtlCol="0">
            <a:spAutoFit/>
          </a:bodyPr>
          <a:lstStyle/>
          <a:p>
            <a:pPr fontAlgn="base">
              <a:spcBef>
                <a:spcPct val="0"/>
              </a:spcBef>
              <a:spcAft>
                <a:spcPct val="0"/>
              </a:spcAft>
            </a:pPr>
            <a:r>
              <a:rPr lang="en-US" sz="1600" dirty="0" smtClean="0">
                <a:solidFill>
                  <a:srgbClr val="000000"/>
                </a:solidFill>
              </a:rPr>
              <a:t>18.5 </a:t>
            </a:r>
            <a:r>
              <a:rPr lang="en-US" sz="1600" dirty="0">
                <a:solidFill>
                  <a:srgbClr val="000000"/>
                </a:solidFill>
              </a:rPr>
              <a:t>million </a:t>
            </a:r>
            <a:r>
              <a:rPr lang="en-US" sz="1600" dirty="0" err="1">
                <a:solidFill>
                  <a:srgbClr val="000000"/>
                </a:solidFill>
              </a:rPr>
              <a:t>bbls</a:t>
            </a:r>
            <a:r>
              <a:rPr lang="en-US" sz="1600" dirty="0">
                <a:solidFill>
                  <a:srgbClr val="000000"/>
                </a:solidFill>
              </a:rPr>
              <a:t>/d = </a:t>
            </a:r>
            <a:r>
              <a:rPr lang="en-US" sz="1600" b="1" dirty="0" smtClean="0">
                <a:solidFill>
                  <a:srgbClr val="000000"/>
                </a:solidFill>
              </a:rPr>
              <a:t>6.7 </a:t>
            </a:r>
            <a:r>
              <a:rPr lang="en-US" sz="1600" b="1" dirty="0" err="1" smtClean="0">
                <a:solidFill>
                  <a:srgbClr val="000000"/>
                </a:solidFill>
              </a:rPr>
              <a:t>Gbo</a:t>
            </a:r>
            <a:r>
              <a:rPr lang="en-US" sz="1600" b="1" dirty="0" smtClean="0">
                <a:solidFill>
                  <a:srgbClr val="000000"/>
                </a:solidFill>
              </a:rPr>
              <a:t> </a:t>
            </a:r>
            <a:r>
              <a:rPr lang="en-US" sz="1600" b="1" dirty="0">
                <a:solidFill>
                  <a:srgbClr val="000000"/>
                </a:solidFill>
              </a:rPr>
              <a:t>per year</a:t>
            </a:r>
          </a:p>
        </p:txBody>
      </p:sp>
      <p:cxnSp>
        <p:nvCxnSpPr>
          <p:cNvPr id="13" name="Straight Arrow Connector 12"/>
          <p:cNvCxnSpPr>
            <a:stCxn id="11" idx="3"/>
          </p:cNvCxnSpPr>
          <p:nvPr/>
        </p:nvCxnSpPr>
        <p:spPr>
          <a:xfrm>
            <a:off x="7546637" y="2264777"/>
            <a:ext cx="759163" cy="1736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682013">
            <a:off x="4689191" y="5321716"/>
            <a:ext cx="1124026" cy="461665"/>
          </a:xfrm>
          <a:prstGeom prst="rect">
            <a:avLst/>
          </a:prstGeom>
          <a:noFill/>
        </p:spPr>
        <p:txBody>
          <a:bodyPr wrap="none" rtlCol="0">
            <a:spAutoFit/>
          </a:bodyPr>
          <a:lstStyle/>
          <a:p>
            <a:pPr fontAlgn="base">
              <a:spcBef>
                <a:spcPct val="0"/>
              </a:spcBef>
              <a:spcAft>
                <a:spcPct val="0"/>
              </a:spcAft>
            </a:pPr>
            <a:r>
              <a:rPr lang="en-US" sz="2400" dirty="0">
                <a:solidFill>
                  <a:srgbClr val="FF0000"/>
                </a:solidFill>
              </a:rPr>
              <a:t>imports</a:t>
            </a:r>
          </a:p>
        </p:txBody>
      </p:sp>
      <p:sp>
        <p:nvSpPr>
          <p:cNvPr id="2" name="TextBox 1"/>
          <p:cNvSpPr txBox="1"/>
          <p:nvPr/>
        </p:nvSpPr>
        <p:spPr>
          <a:xfrm>
            <a:off x="4800600" y="988882"/>
            <a:ext cx="4063933" cy="369332"/>
          </a:xfrm>
          <a:prstGeom prst="rect">
            <a:avLst/>
          </a:prstGeom>
          <a:noFill/>
        </p:spPr>
        <p:txBody>
          <a:bodyPr wrap="none" rtlCol="0">
            <a:spAutoFit/>
          </a:bodyPr>
          <a:lstStyle/>
          <a:p>
            <a:r>
              <a:rPr lang="en-US" dirty="0" smtClean="0">
                <a:solidFill>
                  <a:srgbClr val="0000FF"/>
                </a:solidFill>
              </a:rPr>
              <a:t>How things looked just a few years ago…</a:t>
            </a:r>
            <a:endParaRPr lang="en-US" dirty="0">
              <a:solidFill>
                <a:srgbClr val="0000FF"/>
              </a:solidFill>
            </a:endParaRPr>
          </a:p>
        </p:txBody>
      </p:sp>
    </p:spTree>
    <p:extLst>
      <p:ext uri="{BB962C8B-B14F-4D97-AF65-F5344CB8AC3E}">
        <p14:creationId xmlns:p14="http://schemas.microsoft.com/office/powerpoint/2010/main" val="35669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41275"/>
            <a:ext cx="8229600" cy="762000"/>
          </a:xfrm>
        </p:spPr>
        <p:txBody>
          <a:bodyPr/>
          <a:lstStyle/>
          <a:p>
            <a:r>
              <a:rPr lang="en-US" smtClean="0"/>
              <a:t>Import Impact on Budget Balance</a:t>
            </a:r>
          </a:p>
        </p:txBody>
      </p:sp>
      <p:pic>
        <p:nvPicPr>
          <p:cNvPr id="33795" name="Picture 2" descr="United States Crude Oil and Petroleum Products Net Imports (Thousand Barrels per Day)"/>
          <p:cNvPicPr>
            <a:picLocks noChangeAspect="1" noChangeArrowheads="1"/>
          </p:cNvPicPr>
          <p:nvPr/>
        </p:nvPicPr>
        <p:blipFill>
          <a:blip r:embed="rId3" cstate="print"/>
          <a:srcRect/>
          <a:stretch>
            <a:fillRect/>
          </a:stretch>
        </p:blipFill>
        <p:spPr bwMode="auto">
          <a:xfrm>
            <a:off x="228600" y="838200"/>
            <a:ext cx="5562600" cy="2266950"/>
          </a:xfrm>
          <a:prstGeom prst="rect">
            <a:avLst/>
          </a:prstGeom>
          <a:noFill/>
          <a:ln w="9525">
            <a:noFill/>
            <a:miter lim="800000"/>
            <a:headEnd/>
            <a:tailEnd/>
          </a:ln>
        </p:spPr>
      </p:pic>
      <p:pic>
        <p:nvPicPr>
          <p:cNvPr id="33796" name="Picture 3"/>
          <p:cNvPicPr>
            <a:picLocks noChangeAspect="1" noChangeArrowheads="1"/>
          </p:cNvPicPr>
          <p:nvPr/>
        </p:nvPicPr>
        <p:blipFill>
          <a:blip r:embed="rId4" cstate="print"/>
          <a:srcRect/>
          <a:stretch>
            <a:fillRect/>
          </a:stretch>
        </p:blipFill>
        <p:spPr bwMode="auto">
          <a:xfrm>
            <a:off x="4540250" y="1676400"/>
            <a:ext cx="4603750" cy="914400"/>
          </a:xfrm>
          <a:prstGeom prst="rect">
            <a:avLst/>
          </a:prstGeom>
          <a:noFill/>
          <a:ln w="9525">
            <a:noFill/>
            <a:miter lim="800000"/>
            <a:headEnd/>
            <a:tailEnd/>
          </a:ln>
        </p:spPr>
      </p:pic>
      <p:sp>
        <p:nvSpPr>
          <p:cNvPr id="6" name="Rectangle 5"/>
          <p:cNvSpPr/>
          <p:nvPr/>
        </p:nvSpPr>
        <p:spPr>
          <a:xfrm>
            <a:off x="7924800" y="2362200"/>
            <a:ext cx="3810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endParaRPr>
          </a:p>
        </p:txBody>
      </p:sp>
      <p:sp>
        <p:nvSpPr>
          <p:cNvPr id="33798" name="TextBox 6"/>
          <p:cNvSpPr txBox="1">
            <a:spLocks noChangeArrowheads="1"/>
          </p:cNvSpPr>
          <p:nvPr/>
        </p:nvSpPr>
        <p:spPr bwMode="auto">
          <a:xfrm>
            <a:off x="111125" y="3657600"/>
            <a:ext cx="4235450" cy="1570038"/>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rPr>
              <a:t>12,036 kbbl/d = </a:t>
            </a:r>
            <a:r>
              <a:rPr lang="en-US" sz="2400">
                <a:solidFill>
                  <a:srgbClr val="FF0000"/>
                </a:solidFill>
              </a:rPr>
              <a:t>4.4 x 10</a:t>
            </a:r>
            <a:r>
              <a:rPr lang="en-US" sz="2400" baseline="30000">
                <a:solidFill>
                  <a:srgbClr val="FF0000"/>
                </a:solidFill>
              </a:rPr>
              <a:t>9</a:t>
            </a:r>
            <a:r>
              <a:rPr lang="en-US" sz="2400">
                <a:solidFill>
                  <a:srgbClr val="FF0000"/>
                </a:solidFill>
              </a:rPr>
              <a:t> bbl/yr</a:t>
            </a:r>
          </a:p>
          <a:p>
            <a:pPr fontAlgn="base">
              <a:spcBef>
                <a:spcPct val="0"/>
              </a:spcBef>
              <a:spcAft>
                <a:spcPct val="0"/>
              </a:spcAft>
            </a:pPr>
            <a:r>
              <a:rPr lang="en-US" sz="2400">
                <a:solidFill>
                  <a:srgbClr val="000000"/>
                </a:solidFill>
              </a:rPr>
              <a:t>@ $100/bbl = </a:t>
            </a:r>
            <a:r>
              <a:rPr lang="en-US" sz="2400">
                <a:solidFill>
                  <a:srgbClr val="FF0000"/>
                </a:solidFill>
              </a:rPr>
              <a:t>$440 x 10</a:t>
            </a:r>
            <a:r>
              <a:rPr lang="en-US" sz="2400" baseline="30000">
                <a:solidFill>
                  <a:srgbClr val="FF0000"/>
                </a:solidFill>
              </a:rPr>
              <a:t>9</a:t>
            </a:r>
            <a:r>
              <a:rPr lang="en-US" sz="2400">
                <a:solidFill>
                  <a:srgbClr val="FF0000"/>
                </a:solidFill>
              </a:rPr>
              <a:t> /yr</a:t>
            </a:r>
          </a:p>
          <a:p>
            <a:pPr fontAlgn="base">
              <a:spcBef>
                <a:spcPct val="0"/>
              </a:spcBef>
              <a:spcAft>
                <a:spcPct val="0"/>
              </a:spcAft>
            </a:pPr>
            <a:r>
              <a:rPr lang="en-US" sz="2400">
                <a:solidFill>
                  <a:srgbClr val="000000"/>
                </a:solidFill>
              </a:rPr>
              <a:t>Balance of payments = -$730</a:t>
            </a:r>
          </a:p>
          <a:p>
            <a:pPr fontAlgn="base">
              <a:spcBef>
                <a:spcPct val="0"/>
              </a:spcBef>
              <a:spcAft>
                <a:spcPct val="0"/>
              </a:spcAft>
            </a:pPr>
            <a:r>
              <a:rPr lang="en-US" sz="2400">
                <a:solidFill>
                  <a:srgbClr val="000000"/>
                </a:solidFill>
              </a:rPr>
              <a:t>Oil import is </a:t>
            </a:r>
            <a:r>
              <a:rPr lang="en-US" sz="2400">
                <a:solidFill>
                  <a:srgbClr val="FF0000"/>
                </a:solidFill>
              </a:rPr>
              <a:t>~60% of imbalance</a:t>
            </a:r>
          </a:p>
        </p:txBody>
      </p:sp>
      <p:sp>
        <p:nvSpPr>
          <p:cNvPr id="33799" name="Rectangle 7"/>
          <p:cNvSpPr>
            <a:spLocks noChangeArrowheads="1"/>
          </p:cNvSpPr>
          <p:nvPr/>
        </p:nvSpPr>
        <p:spPr bwMode="auto">
          <a:xfrm>
            <a:off x="304800" y="3124200"/>
            <a:ext cx="6858000" cy="276225"/>
          </a:xfrm>
          <a:prstGeom prst="rect">
            <a:avLst/>
          </a:prstGeom>
          <a:noFill/>
          <a:ln w="9525">
            <a:noFill/>
            <a:miter lim="800000"/>
            <a:headEnd/>
            <a:tailEnd/>
          </a:ln>
        </p:spPr>
        <p:txBody>
          <a:bodyPr>
            <a:spAutoFit/>
          </a:bodyPr>
          <a:lstStyle/>
          <a:p>
            <a:pPr fontAlgn="base">
              <a:spcBef>
                <a:spcPct val="0"/>
              </a:spcBef>
              <a:spcAft>
                <a:spcPct val="0"/>
              </a:spcAft>
            </a:pPr>
            <a:r>
              <a:rPr lang="en-US" sz="1200">
                <a:solidFill>
                  <a:srgbClr val="009900"/>
                </a:solidFill>
              </a:rPr>
              <a:t>http://tonto.eia.doe.gov/dnav/pet/hist/mttntus2a.htmhttp://tonto.eia.doe.gov/dnav/pet/hist/mttntus2a.htm</a:t>
            </a:r>
          </a:p>
        </p:txBody>
      </p:sp>
      <p:pic>
        <p:nvPicPr>
          <p:cNvPr id="33800" name="Picture 5" descr="http://sgcbusiness.files.wordpress.com/2008/02/600px-ustrade1991-2005.png"/>
          <p:cNvPicPr>
            <a:picLocks noChangeAspect="1" noChangeArrowheads="1"/>
          </p:cNvPicPr>
          <p:nvPr/>
        </p:nvPicPr>
        <p:blipFill>
          <a:blip r:embed="rId5" cstate="print"/>
          <a:srcRect/>
          <a:stretch>
            <a:fillRect/>
          </a:stretch>
        </p:blipFill>
        <p:spPr bwMode="auto">
          <a:xfrm>
            <a:off x="4208463" y="3657600"/>
            <a:ext cx="4872037" cy="2971800"/>
          </a:xfrm>
          <a:prstGeom prst="rect">
            <a:avLst/>
          </a:prstGeom>
          <a:noFill/>
          <a:ln w="9525">
            <a:noFill/>
            <a:miter lim="800000"/>
            <a:headEnd/>
            <a:tailEnd/>
          </a:ln>
        </p:spPr>
      </p:pic>
      <p:sp>
        <p:nvSpPr>
          <p:cNvPr id="33801" name="TextBox 9"/>
          <p:cNvSpPr txBox="1">
            <a:spLocks noChangeArrowheads="1"/>
          </p:cNvSpPr>
          <p:nvPr/>
        </p:nvSpPr>
        <p:spPr bwMode="auto">
          <a:xfrm>
            <a:off x="1573213" y="6026150"/>
            <a:ext cx="2199641" cy="461665"/>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FF0000"/>
                </a:solidFill>
              </a:rPr>
              <a:t>$-730 billion /yr</a:t>
            </a:r>
          </a:p>
        </p:txBody>
      </p:sp>
      <p:cxnSp>
        <p:nvCxnSpPr>
          <p:cNvPr id="12" name="Straight Arrow Connector 11"/>
          <p:cNvCxnSpPr/>
          <p:nvPr/>
        </p:nvCxnSpPr>
        <p:spPr>
          <a:xfrm>
            <a:off x="3733800" y="6280150"/>
            <a:ext cx="7620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7924800" y="4800600"/>
            <a:ext cx="762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3062241">
            <a:off x="7269406" y="4337637"/>
            <a:ext cx="1999330" cy="461665"/>
          </a:xfrm>
          <a:prstGeom prst="rect">
            <a:avLst/>
          </a:prstGeom>
          <a:noFill/>
          <a:ln>
            <a:noFill/>
          </a:ln>
        </p:spPr>
        <p:txBody>
          <a:bodyPr wrap="none" rtlCol="0">
            <a:spAutoFit/>
          </a:bodyPr>
          <a:lstStyle/>
          <a:p>
            <a:pPr fontAlgn="base">
              <a:spcBef>
                <a:spcPct val="0"/>
              </a:spcBef>
              <a:spcAft>
                <a:spcPct val="0"/>
              </a:spcAft>
            </a:pPr>
            <a:r>
              <a:rPr lang="en-US" sz="2400" dirty="0">
                <a:solidFill>
                  <a:srgbClr val="FF0000"/>
                </a:solidFill>
              </a:rPr>
              <a:t>falling off cliff</a:t>
            </a:r>
          </a:p>
        </p:txBody>
      </p:sp>
      <p:sp>
        <p:nvSpPr>
          <p:cNvPr id="17" name="TextBox 16"/>
          <p:cNvSpPr txBox="1"/>
          <p:nvPr/>
        </p:nvSpPr>
        <p:spPr>
          <a:xfrm>
            <a:off x="8493656" y="6478769"/>
            <a:ext cx="646331" cy="369332"/>
          </a:xfrm>
          <a:prstGeom prst="rect">
            <a:avLst/>
          </a:prstGeom>
          <a:noFill/>
        </p:spPr>
        <p:txBody>
          <a:bodyPr wrap="none" rtlCol="0">
            <a:spAutoFit/>
          </a:bodyPr>
          <a:lstStyle/>
          <a:p>
            <a:pPr fontAlgn="base">
              <a:spcBef>
                <a:spcPct val="0"/>
              </a:spcBef>
              <a:spcAft>
                <a:spcPct val="0"/>
              </a:spcAft>
            </a:pPr>
            <a:r>
              <a:rPr lang="en-US" dirty="0">
                <a:solidFill>
                  <a:srgbClr val="000000"/>
                </a:solidFill>
              </a:rPr>
              <a:t>2005</a:t>
            </a:r>
          </a:p>
        </p:txBody>
      </p:sp>
      <p:sp>
        <p:nvSpPr>
          <p:cNvPr id="15" name="TextBox 14"/>
          <p:cNvSpPr txBox="1"/>
          <p:nvPr/>
        </p:nvSpPr>
        <p:spPr>
          <a:xfrm>
            <a:off x="1219200" y="1295400"/>
            <a:ext cx="3058851" cy="369332"/>
          </a:xfrm>
          <a:prstGeom prst="rect">
            <a:avLst/>
          </a:prstGeom>
          <a:noFill/>
        </p:spPr>
        <p:txBody>
          <a:bodyPr wrap="none" rtlCol="0">
            <a:spAutoFit/>
          </a:bodyPr>
          <a:lstStyle/>
          <a:p>
            <a:pPr fontAlgn="base">
              <a:spcBef>
                <a:spcPct val="0"/>
              </a:spcBef>
              <a:spcAft>
                <a:spcPct val="0"/>
              </a:spcAft>
            </a:pPr>
            <a:r>
              <a:rPr lang="en-US" dirty="0">
                <a:solidFill>
                  <a:srgbClr val="000000"/>
                </a:solidFill>
              </a:rPr>
              <a:t>12,000 x 10</a:t>
            </a:r>
            <a:r>
              <a:rPr lang="en-US" baseline="30000" dirty="0">
                <a:solidFill>
                  <a:srgbClr val="000000"/>
                </a:solidFill>
              </a:rPr>
              <a:t>3</a:t>
            </a:r>
            <a:r>
              <a:rPr lang="en-US" dirty="0">
                <a:solidFill>
                  <a:srgbClr val="000000"/>
                </a:solidFill>
              </a:rPr>
              <a:t> </a:t>
            </a:r>
            <a:r>
              <a:rPr lang="en-US" dirty="0" err="1" smtClean="0">
                <a:solidFill>
                  <a:srgbClr val="000000"/>
                </a:solidFill>
              </a:rPr>
              <a:t>bbl</a:t>
            </a:r>
            <a:r>
              <a:rPr lang="en-US" dirty="0" smtClean="0">
                <a:solidFill>
                  <a:srgbClr val="000000"/>
                </a:solidFill>
              </a:rPr>
              <a:t>/d = 4.4 </a:t>
            </a:r>
            <a:r>
              <a:rPr lang="en-US" dirty="0" err="1" smtClean="0">
                <a:solidFill>
                  <a:srgbClr val="000000"/>
                </a:solidFill>
              </a:rPr>
              <a:t>Gbo</a:t>
            </a:r>
            <a:r>
              <a:rPr lang="en-US" dirty="0" smtClean="0">
                <a:solidFill>
                  <a:srgbClr val="000000"/>
                </a:solidFill>
              </a:rPr>
              <a:t>/y</a:t>
            </a:r>
            <a:endParaRPr lang="en-US" dirty="0">
              <a:solidFill>
                <a:srgbClr val="000000"/>
              </a:solidFill>
            </a:endParaRPr>
          </a:p>
        </p:txBody>
      </p:sp>
      <p:cxnSp>
        <p:nvCxnSpPr>
          <p:cNvPr id="18" name="Straight Arrow Connector 17"/>
          <p:cNvCxnSpPr/>
          <p:nvPr/>
        </p:nvCxnSpPr>
        <p:spPr>
          <a:xfrm>
            <a:off x="4267200" y="1501140"/>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497" name="Rectangle 1"/>
          <p:cNvSpPr>
            <a:spLocks noChangeArrowheads="1"/>
          </p:cNvSpPr>
          <p:nvPr/>
        </p:nvSpPr>
        <p:spPr bwMode="auto">
          <a:xfrm>
            <a:off x="4792980" y="6558141"/>
            <a:ext cx="3733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dirty="0">
                <a:solidFill>
                  <a:srgbClr val="008000"/>
                </a:solidFill>
                <a:latin typeface="Arial" pitchFamily="34" charset="0"/>
              </a:rPr>
              <a:t>www.transamericanalliance.org/resources/4_US+...</a:t>
            </a:r>
            <a:r>
              <a:rPr lang="en-US" sz="1200" dirty="0">
                <a:solidFill>
                  <a:srgbClr val="000000"/>
                </a:solidFill>
                <a:latin typeface="Arial" pitchFamily="34" charset="0"/>
              </a:rPr>
              <a:t> </a:t>
            </a:r>
          </a:p>
        </p:txBody>
      </p:sp>
      <p:sp>
        <p:nvSpPr>
          <p:cNvPr id="19" name="TextBox 18"/>
          <p:cNvSpPr txBox="1"/>
          <p:nvPr/>
        </p:nvSpPr>
        <p:spPr>
          <a:xfrm>
            <a:off x="7162800" y="1219200"/>
            <a:ext cx="1611339"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Oil Imports</a:t>
            </a:r>
          </a:p>
        </p:txBody>
      </p:sp>
      <p:sp>
        <p:nvSpPr>
          <p:cNvPr id="20" name="TextBox 19"/>
          <p:cNvSpPr txBox="1"/>
          <p:nvPr/>
        </p:nvSpPr>
        <p:spPr>
          <a:xfrm>
            <a:off x="4419600" y="3429000"/>
            <a:ext cx="2779928" cy="461665"/>
          </a:xfrm>
          <a:prstGeom prst="rect">
            <a:avLst/>
          </a:prstGeom>
          <a:noFill/>
        </p:spPr>
        <p:txBody>
          <a:bodyPr wrap="none" rtlCol="0">
            <a:spAutoFit/>
          </a:bodyPr>
          <a:lstStyle/>
          <a:p>
            <a:pPr fontAlgn="base">
              <a:spcBef>
                <a:spcPct val="0"/>
              </a:spcBef>
              <a:spcAft>
                <a:spcPct val="0"/>
              </a:spcAft>
            </a:pPr>
            <a:r>
              <a:rPr lang="en-US" sz="2400" dirty="0">
                <a:solidFill>
                  <a:srgbClr val="000000"/>
                </a:solidFill>
              </a:rPr>
              <a:t>Balance of Payments</a:t>
            </a:r>
          </a:p>
        </p:txBody>
      </p:sp>
      <p:sp>
        <p:nvSpPr>
          <p:cNvPr id="2" name="TextBox 1"/>
          <p:cNvSpPr txBox="1"/>
          <p:nvPr/>
        </p:nvSpPr>
        <p:spPr>
          <a:xfrm>
            <a:off x="2673033" y="3461357"/>
            <a:ext cx="771109" cy="307777"/>
          </a:xfrm>
          <a:prstGeom prst="rect">
            <a:avLst/>
          </a:prstGeom>
          <a:noFill/>
        </p:spPr>
        <p:txBody>
          <a:bodyPr wrap="none" rtlCol="0">
            <a:spAutoFit/>
          </a:bodyPr>
          <a:lstStyle/>
          <a:p>
            <a:r>
              <a:rPr lang="en-US" sz="1400" dirty="0" smtClean="0">
                <a:solidFill>
                  <a:srgbClr val="339933"/>
                </a:solidFill>
              </a:rPr>
              <a:t>Slide 11</a:t>
            </a:r>
            <a:endParaRPr lang="en-US" sz="1400" dirty="0">
              <a:solidFill>
                <a:srgbClr val="339933"/>
              </a:solidFill>
            </a:endParaRPr>
          </a:p>
        </p:txBody>
      </p:sp>
    </p:spTree>
    <p:extLst>
      <p:ext uri="{BB962C8B-B14F-4D97-AF65-F5344CB8AC3E}">
        <p14:creationId xmlns:p14="http://schemas.microsoft.com/office/powerpoint/2010/main" val="225074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228600"/>
            <a:ext cx="5334000" cy="762000"/>
          </a:xfrm>
        </p:spPr>
        <p:txBody>
          <a:bodyPr/>
          <a:lstStyle/>
          <a:p>
            <a:pPr algn="l" eaLnBrk="1" hangingPunct="1"/>
            <a:r>
              <a:rPr lang="en-US" dirty="0" smtClean="0"/>
              <a:t>Dependence on OPEC</a:t>
            </a:r>
          </a:p>
        </p:txBody>
      </p:sp>
      <p:pic>
        <p:nvPicPr>
          <p:cNvPr id="34819" name="Picture 3" descr="J:\EAS 401 Eng and min resources\Fossil Fuel\ff 21.BMP"/>
          <p:cNvPicPr>
            <a:picLocks noChangeAspect="1" noChangeArrowheads="1"/>
          </p:cNvPicPr>
          <p:nvPr/>
        </p:nvPicPr>
        <p:blipFill>
          <a:blip r:embed="rId3" cstate="print"/>
          <a:srcRect t="2696"/>
          <a:stretch>
            <a:fillRect/>
          </a:stretch>
        </p:blipFill>
        <p:spPr bwMode="auto">
          <a:xfrm>
            <a:off x="0" y="1371600"/>
            <a:ext cx="9144000" cy="5500688"/>
          </a:xfrm>
          <a:prstGeom prst="rect">
            <a:avLst/>
          </a:prstGeom>
          <a:noFill/>
          <a:ln w="9525">
            <a:noFill/>
            <a:miter lim="800000"/>
            <a:headEnd/>
            <a:tailEnd/>
          </a:ln>
        </p:spPr>
      </p:pic>
      <p:sp>
        <p:nvSpPr>
          <p:cNvPr id="34820" name="Text Box 4"/>
          <p:cNvSpPr txBox="1">
            <a:spLocks noChangeArrowheads="1"/>
          </p:cNvSpPr>
          <p:nvPr/>
        </p:nvSpPr>
        <p:spPr bwMode="auto">
          <a:xfrm>
            <a:off x="3794125" y="6213475"/>
            <a:ext cx="51022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000000"/>
                </a:solidFill>
              </a:rPr>
              <a:t>~50% of oil transported by large tankers</a:t>
            </a:r>
          </a:p>
        </p:txBody>
      </p:sp>
      <p:pic>
        <p:nvPicPr>
          <p:cNvPr id="34821" name="Picture 5" descr="J:\EAS 401 Eng and min resources\Fossil Fuel\ff 23.BMP"/>
          <p:cNvPicPr>
            <a:picLocks noChangeAspect="1" noChangeArrowheads="1"/>
          </p:cNvPicPr>
          <p:nvPr/>
        </p:nvPicPr>
        <p:blipFill>
          <a:blip r:embed="rId4" cstate="print"/>
          <a:srcRect/>
          <a:stretch>
            <a:fillRect/>
          </a:stretch>
        </p:blipFill>
        <p:spPr bwMode="auto">
          <a:xfrm>
            <a:off x="6400800" y="0"/>
            <a:ext cx="2584450" cy="2667000"/>
          </a:xfrm>
          <a:prstGeom prst="rect">
            <a:avLst/>
          </a:prstGeom>
          <a:noFill/>
          <a:ln w="9525">
            <a:noFill/>
            <a:miter lim="800000"/>
            <a:headEnd/>
            <a:tailEnd/>
          </a:ln>
        </p:spPr>
      </p:pic>
      <p:graphicFrame>
        <p:nvGraphicFramePr>
          <p:cNvPr id="133155" name="Group 35"/>
          <p:cNvGraphicFramePr>
            <a:graphicFrameLocks noGrp="1"/>
          </p:cNvGraphicFramePr>
          <p:nvPr/>
        </p:nvGraphicFramePr>
        <p:xfrm>
          <a:off x="139700" y="4953000"/>
          <a:ext cx="2438400" cy="1826896"/>
        </p:xfrm>
        <a:graphic>
          <a:graphicData uri="http://schemas.openxmlformats.org/drawingml/2006/table">
            <a:tbl>
              <a:tblPr/>
              <a:tblGrid>
                <a:gridCol w="762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OPEC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Non-OPEC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768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670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108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2020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571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44" name="Text Box 28"/>
          <p:cNvSpPr txBox="1">
            <a:spLocks noChangeArrowheads="1"/>
          </p:cNvSpPr>
          <p:nvPr/>
        </p:nvSpPr>
        <p:spPr bwMode="auto">
          <a:xfrm>
            <a:off x="9525" y="4597400"/>
            <a:ext cx="276860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At constant production rates</a:t>
            </a:r>
          </a:p>
        </p:txBody>
      </p:sp>
      <p:sp>
        <p:nvSpPr>
          <p:cNvPr id="34845" name="Text Box 36"/>
          <p:cNvSpPr txBox="1">
            <a:spLocks noChangeArrowheads="1"/>
          </p:cNvSpPr>
          <p:nvPr/>
        </p:nvSpPr>
        <p:spPr bwMode="auto">
          <a:xfrm>
            <a:off x="7656513" y="6553200"/>
            <a:ext cx="1487487" cy="304800"/>
          </a:xfrm>
          <a:prstGeom prst="rect">
            <a:avLst/>
          </a:prstGeom>
          <a:noFill/>
          <a:ln w="9525">
            <a:noFill/>
            <a:miter lim="800000"/>
            <a:headEnd/>
            <a:tailEnd/>
          </a:ln>
        </p:spPr>
        <p:txBody>
          <a:bodyPr wrap="none">
            <a:spAutoFit/>
          </a:bodyPr>
          <a:lstStyle/>
          <a:p>
            <a:pPr fontAlgn="base">
              <a:spcBef>
                <a:spcPct val="0"/>
              </a:spcBef>
              <a:spcAft>
                <a:spcPct val="0"/>
              </a:spcAft>
            </a:pPr>
            <a:r>
              <a:rPr lang="en-US" sz="1400">
                <a:solidFill>
                  <a:srgbClr val="009900"/>
                </a:solidFill>
              </a:rPr>
              <a:t>Craig et al. (2001)</a:t>
            </a:r>
          </a:p>
        </p:txBody>
      </p:sp>
    </p:spTree>
    <p:extLst>
      <p:ext uri="{BB962C8B-B14F-4D97-AF65-F5344CB8AC3E}">
        <p14:creationId xmlns:p14="http://schemas.microsoft.com/office/powerpoint/2010/main" val="898389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838200"/>
          </a:xfrm>
        </p:spPr>
        <p:txBody>
          <a:bodyPr/>
          <a:lstStyle/>
          <a:p>
            <a:pPr eaLnBrk="1" hangingPunct="1"/>
            <a:r>
              <a:rPr lang="en-US" smtClean="0"/>
              <a:t>Choke points….</a:t>
            </a:r>
          </a:p>
        </p:txBody>
      </p:sp>
      <p:pic>
        <p:nvPicPr>
          <p:cNvPr id="35843" name="Picture 3" descr="J:\EAS 401 Eng and min resources\Fossil Fuel\ff 24.BMP"/>
          <p:cNvPicPr>
            <a:picLocks noChangeAspect="1" noChangeArrowheads="1"/>
          </p:cNvPicPr>
          <p:nvPr/>
        </p:nvPicPr>
        <p:blipFill>
          <a:blip r:embed="rId3" cstate="print"/>
          <a:srcRect b="2342"/>
          <a:stretch>
            <a:fillRect/>
          </a:stretch>
        </p:blipFill>
        <p:spPr bwMode="auto">
          <a:xfrm>
            <a:off x="0" y="1044575"/>
            <a:ext cx="9144000" cy="4767263"/>
          </a:xfrm>
          <a:prstGeom prst="rect">
            <a:avLst/>
          </a:prstGeom>
          <a:noFill/>
          <a:ln w="9525">
            <a:noFill/>
            <a:miter lim="800000"/>
            <a:headEnd/>
            <a:tailEnd/>
          </a:ln>
        </p:spPr>
      </p:pic>
      <p:sp>
        <p:nvSpPr>
          <p:cNvPr id="35844" name="Text Box 5"/>
          <p:cNvSpPr txBox="1">
            <a:spLocks noChangeArrowheads="1"/>
          </p:cNvSpPr>
          <p:nvPr/>
        </p:nvSpPr>
        <p:spPr bwMode="auto">
          <a:xfrm>
            <a:off x="7391400" y="6457950"/>
            <a:ext cx="1693863" cy="338138"/>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9900"/>
                </a:solidFill>
              </a:rPr>
              <a:t>Craig et al. (2001)</a:t>
            </a:r>
          </a:p>
        </p:txBody>
      </p:sp>
    </p:spTree>
    <p:extLst>
      <p:ext uri="{BB962C8B-B14F-4D97-AF65-F5344CB8AC3E}">
        <p14:creationId xmlns:p14="http://schemas.microsoft.com/office/powerpoint/2010/main" val="76709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772400" cy="1362075"/>
          </a:xfrm>
        </p:spPr>
        <p:txBody>
          <a:bodyPr/>
          <a:lstStyle/>
          <a:p>
            <a:pPr algn="ctr"/>
            <a:r>
              <a:rPr lang="en-US" dirty="0" smtClean="0"/>
              <a:t>Running out?</a:t>
            </a:r>
            <a:br>
              <a:rPr lang="en-US" dirty="0" smtClean="0"/>
            </a:br>
            <a:r>
              <a:rPr lang="en-US" sz="3600" b="0" cap="none" dirty="0" smtClean="0"/>
              <a:t>Estimate from</a:t>
            </a:r>
            <a:r>
              <a:rPr lang="en-US" sz="3600" b="0" dirty="0" smtClean="0"/>
              <a:t> </a:t>
            </a:r>
            <a:r>
              <a:rPr lang="en-US" sz="3600" b="0" cap="none" dirty="0" smtClean="0"/>
              <a:t>Historical Production</a:t>
            </a:r>
            <a:endParaRPr lang="en-US" b="0" dirty="0"/>
          </a:p>
        </p:txBody>
      </p:sp>
    </p:spTree>
    <p:extLst>
      <p:ext uri="{BB962C8B-B14F-4D97-AF65-F5344CB8AC3E}">
        <p14:creationId xmlns:p14="http://schemas.microsoft.com/office/powerpoint/2010/main" val="3052548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Power Point\Energy\DeffeyesH2.BMP"/>
          <p:cNvPicPr>
            <a:picLocks noGrp="1" noChangeAspect="1" noChangeArrowheads="1"/>
          </p:cNvPicPr>
          <p:nvPr>
            <p:ph type="chart" idx="1"/>
          </p:nvPr>
        </p:nvPicPr>
        <p:blipFill>
          <a:blip r:embed="rId3" cstate="print"/>
          <a:srcRect/>
          <a:stretch>
            <a:fillRect/>
          </a:stretch>
        </p:blipFill>
        <p:spPr>
          <a:xfrm>
            <a:off x="1219200" y="152400"/>
            <a:ext cx="5797550" cy="6553200"/>
          </a:xfrm>
          <a:noFill/>
        </p:spPr>
      </p:pic>
      <p:sp>
        <p:nvSpPr>
          <p:cNvPr id="28675" name="Text Box 3"/>
          <p:cNvSpPr txBox="1">
            <a:spLocks noChangeArrowheads="1"/>
          </p:cNvSpPr>
          <p:nvPr/>
        </p:nvSpPr>
        <p:spPr bwMode="auto">
          <a:xfrm rot="-5356140">
            <a:off x="-1867694" y="3163094"/>
            <a:ext cx="5564188" cy="457200"/>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00"/>
                </a:solidFill>
              </a:rPr>
              <a:t>US Production / Cumulative Production</a:t>
            </a:r>
          </a:p>
        </p:txBody>
      </p:sp>
      <p:sp>
        <p:nvSpPr>
          <p:cNvPr id="28676" name="Text Box 4"/>
          <p:cNvSpPr txBox="1">
            <a:spLocks noChangeArrowheads="1"/>
          </p:cNvSpPr>
          <p:nvPr/>
        </p:nvSpPr>
        <p:spPr bwMode="auto">
          <a:xfrm>
            <a:off x="7239000" y="6248400"/>
            <a:ext cx="1676400" cy="366713"/>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000000"/>
                </a:solidFill>
              </a:rPr>
              <a:t>Deffeyes, 2005</a:t>
            </a:r>
          </a:p>
        </p:txBody>
      </p:sp>
      <p:sp>
        <p:nvSpPr>
          <p:cNvPr id="28677" name="Text Box 5"/>
          <p:cNvSpPr txBox="1">
            <a:spLocks noChangeArrowheads="1"/>
          </p:cNvSpPr>
          <p:nvPr/>
        </p:nvSpPr>
        <p:spPr bwMode="auto">
          <a:xfrm>
            <a:off x="304800" y="44450"/>
            <a:ext cx="8686800" cy="641350"/>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3600">
                <a:solidFill>
                  <a:srgbClr val="000000"/>
                </a:solidFill>
              </a:rPr>
              <a:t>Production Related to Cumulative Production</a:t>
            </a:r>
          </a:p>
        </p:txBody>
      </p:sp>
      <p:sp>
        <p:nvSpPr>
          <p:cNvPr id="28678" name="Text Box 6"/>
          <p:cNvSpPr txBox="1">
            <a:spLocks noChangeArrowheads="1"/>
          </p:cNvSpPr>
          <p:nvPr/>
        </p:nvSpPr>
        <p:spPr bwMode="auto">
          <a:xfrm>
            <a:off x="5638800" y="3581400"/>
            <a:ext cx="2630848" cy="1200329"/>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00B050"/>
                </a:solidFill>
              </a:rPr>
              <a:t>extrapolate to</a:t>
            </a:r>
          </a:p>
          <a:p>
            <a:pPr fontAlgn="base">
              <a:spcBef>
                <a:spcPct val="0"/>
              </a:spcBef>
              <a:spcAft>
                <a:spcPct val="0"/>
              </a:spcAft>
            </a:pPr>
            <a:r>
              <a:rPr lang="en-US" sz="2400" dirty="0">
                <a:solidFill>
                  <a:srgbClr val="00B050"/>
                </a:solidFill>
              </a:rPr>
              <a:t>ultimate cumulative</a:t>
            </a:r>
          </a:p>
          <a:p>
            <a:pPr fontAlgn="base">
              <a:spcBef>
                <a:spcPct val="0"/>
              </a:spcBef>
              <a:spcAft>
                <a:spcPct val="0"/>
              </a:spcAft>
            </a:pPr>
            <a:r>
              <a:rPr lang="en-US" sz="2400" dirty="0">
                <a:solidFill>
                  <a:srgbClr val="00B050"/>
                </a:solidFill>
              </a:rPr>
              <a:t>production</a:t>
            </a:r>
          </a:p>
        </p:txBody>
      </p:sp>
      <p:sp>
        <p:nvSpPr>
          <p:cNvPr id="28679" name="Line 7"/>
          <p:cNvSpPr>
            <a:spLocks noChangeShapeType="1"/>
          </p:cNvSpPr>
          <p:nvPr/>
        </p:nvSpPr>
        <p:spPr bwMode="auto">
          <a:xfrm flipH="1">
            <a:off x="6400800" y="4800600"/>
            <a:ext cx="304800" cy="838200"/>
          </a:xfrm>
          <a:prstGeom prst="line">
            <a:avLst/>
          </a:prstGeom>
          <a:noFill/>
          <a:ln w="38100">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28680" name="Text Box 8"/>
          <p:cNvSpPr txBox="1">
            <a:spLocks noChangeArrowheads="1"/>
          </p:cNvSpPr>
          <p:nvPr/>
        </p:nvSpPr>
        <p:spPr bwMode="auto">
          <a:xfrm rot="1898141">
            <a:off x="3886200" y="4343400"/>
            <a:ext cx="1905000" cy="457200"/>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00"/>
                </a:solidFill>
              </a:rPr>
              <a:t>Straight line</a:t>
            </a:r>
          </a:p>
        </p:txBody>
      </p:sp>
      <p:pic>
        <p:nvPicPr>
          <p:cNvPr id="28681" name="Picture 9" descr="H:\DCIM\100MLT35\PICT0485.JPG"/>
          <p:cNvPicPr>
            <a:picLocks noChangeAspect="1" noChangeArrowheads="1"/>
          </p:cNvPicPr>
          <p:nvPr/>
        </p:nvPicPr>
        <p:blipFill>
          <a:blip r:embed="rId4" cstate="print"/>
          <a:srcRect/>
          <a:stretch>
            <a:fillRect/>
          </a:stretch>
        </p:blipFill>
        <p:spPr bwMode="auto">
          <a:xfrm>
            <a:off x="7696200" y="4876800"/>
            <a:ext cx="1066800" cy="1371600"/>
          </a:xfrm>
          <a:prstGeom prst="rect">
            <a:avLst/>
          </a:prstGeom>
          <a:noFill/>
          <a:ln w="9525">
            <a:noFill/>
            <a:miter lim="800000"/>
            <a:headEnd/>
            <a:tailEnd/>
          </a:ln>
        </p:spPr>
      </p:pic>
      <p:sp>
        <p:nvSpPr>
          <p:cNvPr id="28682" name="Text Box 10"/>
          <p:cNvSpPr txBox="1">
            <a:spLocks noChangeArrowheads="1"/>
          </p:cNvSpPr>
          <p:nvPr/>
        </p:nvSpPr>
        <p:spPr bwMode="auto">
          <a:xfrm>
            <a:off x="4572000" y="914400"/>
            <a:ext cx="4068763" cy="579438"/>
          </a:xfrm>
          <a:prstGeom prst="rect">
            <a:avLst/>
          </a:prstGeom>
          <a:noFill/>
          <a:ln w="9525">
            <a:noFill/>
            <a:miter lim="800000"/>
            <a:headEnd/>
            <a:tailEnd/>
          </a:ln>
        </p:spPr>
        <p:txBody>
          <a:bodyPr wrap="none">
            <a:spAutoFit/>
          </a:bodyPr>
          <a:lstStyle/>
          <a:p>
            <a:pPr fontAlgn="base">
              <a:spcBef>
                <a:spcPct val="0"/>
              </a:spcBef>
              <a:spcAft>
                <a:spcPct val="0"/>
              </a:spcAft>
            </a:pPr>
            <a:r>
              <a:rPr lang="en-US" sz="3200">
                <a:solidFill>
                  <a:srgbClr val="000000"/>
                </a:solidFill>
              </a:rPr>
              <a:t>Hubbert’s Peak Method</a:t>
            </a:r>
          </a:p>
        </p:txBody>
      </p:sp>
      <p:sp>
        <p:nvSpPr>
          <p:cNvPr id="11" name="TextBox 10"/>
          <p:cNvSpPr txBox="1"/>
          <p:nvPr/>
        </p:nvSpPr>
        <p:spPr>
          <a:xfrm>
            <a:off x="6033654" y="2549236"/>
            <a:ext cx="1393330" cy="307777"/>
          </a:xfrm>
          <a:prstGeom prst="rect">
            <a:avLst/>
          </a:prstGeom>
          <a:noFill/>
        </p:spPr>
        <p:txBody>
          <a:bodyPr wrap="none" rtlCol="0">
            <a:spAutoFit/>
          </a:bodyPr>
          <a:lstStyle/>
          <a:p>
            <a:pPr fontAlgn="base">
              <a:spcBef>
                <a:spcPct val="0"/>
              </a:spcBef>
              <a:spcAft>
                <a:spcPct val="0"/>
              </a:spcAft>
            </a:pPr>
            <a:r>
              <a:rPr lang="en-US" sz="1400" dirty="0">
                <a:solidFill>
                  <a:srgbClr val="00B050"/>
                </a:solidFill>
              </a:rPr>
              <a:t>when Q=Q</a:t>
            </a:r>
            <a:r>
              <a:rPr lang="en-US" sz="1400" baseline="-25000" dirty="0">
                <a:solidFill>
                  <a:srgbClr val="00B050"/>
                </a:solidFill>
              </a:rPr>
              <a:t>t</a:t>
            </a:r>
            <a:r>
              <a:rPr lang="en-US" sz="1400" dirty="0">
                <a:solidFill>
                  <a:srgbClr val="00B050"/>
                </a:solidFill>
              </a:rPr>
              <a:t>, P=0</a:t>
            </a:r>
          </a:p>
        </p:txBody>
      </p:sp>
    </p:spTree>
    <p:extLst>
      <p:ext uri="{BB962C8B-B14F-4D97-AF65-F5344CB8AC3E}">
        <p14:creationId xmlns:p14="http://schemas.microsoft.com/office/powerpoint/2010/main" val="328987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ctrTitle"/>
          </p:nvPr>
        </p:nvSpPr>
        <p:spPr>
          <a:xfrm>
            <a:off x="685800" y="3637212"/>
            <a:ext cx="7772400" cy="1470025"/>
          </a:xfrm>
        </p:spPr>
        <p:txBody>
          <a:bodyPr/>
          <a:lstStyle/>
          <a:p>
            <a:r>
              <a:rPr lang="en-US" dirty="0" smtClean="0"/>
              <a:t>History of Oil</a:t>
            </a:r>
          </a:p>
        </p:txBody>
      </p:sp>
      <p:sp>
        <p:nvSpPr>
          <p:cNvPr id="43011" name="Rectangle 5"/>
          <p:cNvSpPr>
            <a:spLocks noGrp="1" noChangeArrowheads="1"/>
          </p:cNvSpPr>
          <p:nvPr>
            <p:ph type="subTitle" idx="1"/>
          </p:nvPr>
        </p:nvSpPr>
        <p:spPr>
          <a:xfrm>
            <a:off x="762000" y="5161212"/>
            <a:ext cx="7696200" cy="1295400"/>
          </a:xfrm>
        </p:spPr>
        <p:txBody>
          <a:bodyPr/>
          <a:lstStyle/>
          <a:p>
            <a:pPr algn="l">
              <a:buFont typeface="Arial" pitchFamily="34" charset="0"/>
              <a:buChar char="•"/>
            </a:pPr>
            <a:r>
              <a:rPr lang="en-US" sz="2800" dirty="0" smtClean="0"/>
              <a:t> Fascinating illustration of the discovery process. </a:t>
            </a:r>
          </a:p>
          <a:p>
            <a:pPr algn="l">
              <a:buFont typeface="Arial" pitchFamily="34" charset="0"/>
              <a:buChar char="•"/>
            </a:pPr>
            <a:r>
              <a:rPr lang="en-US" sz="2800" dirty="0" smtClean="0"/>
              <a:t> Oil is 20</a:t>
            </a:r>
            <a:r>
              <a:rPr lang="en-US" sz="2800" baseline="30000" dirty="0" smtClean="0"/>
              <a:t>th</a:t>
            </a:r>
            <a:r>
              <a:rPr lang="en-US" sz="2800" dirty="0" smtClean="0"/>
              <a:t> century history </a:t>
            </a:r>
          </a:p>
        </p:txBody>
      </p:sp>
      <p:pic>
        <p:nvPicPr>
          <p:cNvPr id="43012" name="Picture 6" descr="Prise 1"/>
          <p:cNvPicPr>
            <a:picLocks noChangeAspect="1" noChangeArrowheads="1"/>
          </p:cNvPicPr>
          <p:nvPr/>
        </p:nvPicPr>
        <p:blipFill>
          <a:blip r:embed="rId3" cstate="print"/>
          <a:srcRect/>
          <a:stretch>
            <a:fillRect/>
          </a:stretch>
        </p:blipFill>
        <p:spPr bwMode="auto">
          <a:xfrm>
            <a:off x="6727898" y="304800"/>
            <a:ext cx="1950966" cy="3048000"/>
          </a:xfrm>
          <a:prstGeom prst="rect">
            <a:avLst/>
          </a:prstGeom>
          <a:noFill/>
          <a:ln w="9525">
            <a:noFill/>
            <a:miter lim="800000"/>
            <a:headEnd/>
            <a:tailEnd/>
          </a:ln>
        </p:spPr>
      </p:pic>
      <p:pic>
        <p:nvPicPr>
          <p:cNvPr id="5" name="Picture 10" descr="Vermeij"/>
          <p:cNvPicPr>
            <a:picLocks noChangeAspect="1" noChangeArrowheads="1"/>
          </p:cNvPicPr>
          <p:nvPr/>
        </p:nvPicPr>
        <p:blipFill>
          <a:blip r:embed="rId4" cstate="print"/>
          <a:srcRect/>
          <a:stretch>
            <a:fillRect/>
          </a:stretch>
        </p:blipFill>
        <p:spPr bwMode="auto">
          <a:xfrm>
            <a:off x="381000" y="228600"/>
            <a:ext cx="2286000" cy="3643313"/>
          </a:xfrm>
          <a:prstGeom prst="rect">
            <a:avLst/>
          </a:prstGeom>
          <a:noFill/>
          <a:ln w="9525">
            <a:noFill/>
            <a:miter lim="800000"/>
            <a:headEnd/>
            <a:tailEnd/>
          </a:ln>
        </p:spPr>
      </p:pic>
      <p:sp>
        <p:nvSpPr>
          <p:cNvPr id="7" name="TextBox 6"/>
          <p:cNvSpPr txBox="1"/>
          <p:nvPr/>
        </p:nvSpPr>
        <p:spPr>
          <a:xfrm>
            <a:off x="762000" y="1600200"/>
            <a:ext cx="1600200" cy="830997"/>
          </a:xfrm>
          <a:prstGeom prst="rect">
            <a:avLst/>
          </a:prstGeom>
          <a:noFill/>
        </p:spPr>
        <p:txBody>
          <a:bodyPr wrap="square" rtlCol="0">
            <a:spAutoFit/>
          </a:bodyPr>
          <a:lstStyle/>
          <a:p>
            <a:pPr fontAlgn="base">
              <a:spcBef>
                <a:spcPct val="0"/>
              </a:spcBef>
              <a:spcAft>
                <a:spcPct val="0"/>
              </a:spcAft>
            </a:pPr>
            <a:r>
              <a:rPr lang="en-US" sz="1200" dirty="0">
                <a:solidFill>
                  <a:srgbClr val="009999"/>
                </a:solidFill>
              </a:rPr>
              <a:t>Oil is best illustration yet…ever increasing scale and size of collaborating units</a:t>
            </a:r>
          </a:p>
        </p:txBody>
      </p:sp>
      <p:sp>
        <p:nvSpPr>
          <p:cNvPr id="8" name="Subtitle 2"/>
          <p:cNvSpPr txBox="1">
            <a:spLocks/>
          </p:cNvSpPr>
          <p:nvPr/>
        </p:nvSpPr>
        <p:spPr bwMode="auto">
          <a:xfrm>
            <a:off x="3276600" y="333240"/>
            <a:ext cx="2971800" cy="2714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sz="2800" kern="0" dirty="0" smtClean="0"/>
              <a:t> Outline</a:t>
            </a:r>
          </a:p>
          <a:p>
            <a:pPr algn="l">
              <a:buFont typeface="Arial" pitchFamily="34" charset="0"/>
              <a:buChar char="•"/>
            </a:pPr>
            <a:r>
              <a:rPr lang="en-US" sz="2800" kern="0" dirty="0" smtClean="0"/>
              <a:t> History</a:t>
            </a:r>
          </a:p>
          <a:p>
            <a:pPr algn="l">
              <a:buFont typeface="Arial" pitchFamily="34" charset="0"/>
              <a:buChar char="•"/>
            </a:pPr>
            <a:r>
              <a:rPr lang="en-US" sz="2800" kern="0" dirty="0" smtClean="0"/>
              <a:t> Usage</a:t>
            </a:r>
          </a:p>
          <a:p>
            <a:pPr algn="l">
              <a:buFont typeface="Arial" pitchFamily="34" charset="0"/>
              <a:buChar char="•"/>
            </a:pPr>
            <a:r>
              <a:rPr lang="en-US" sz="2800" kern="0" dirty="0" smtClean="0"/>
              <a:t> Geology</a:t>
            </a:r>
          </a:p>
          <a:p>
            <a:pPr algn="l">
              <a:buFont typeface="Arial" pitchFamily="34" charset="0"/>
              <a:buChar char="•"/>
            </a:pPr>
            <a:r>
              <a:rPr lang="en-US" sz="2800" kern="0" dirty="0" smtClean="0"/>
              <a:t> The future </a:t>
            </a:r>
            <a:endParaRPr lang="en-US" sz="2800" kern="0" dirty="0"/>
          </a:p>
        </p:txBody>
      </p:sp>
    </p:spTree>
    <p:extLst>
      <p:ext uri="{BB962C8B-B14F-4D97-AF65-F5344CB8AC3E}">
        <p14:creationId xmlns:p14="http://schemas.microsoft.com/office/powerpoint/2010/main" val="3680180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F:\Power Point\Energy\DeffeyesH3.BMP"/>
          <p:cNvPicPr>
            <a:picLocks noGrp="1" noChangeAspect="1" noChangeArrowheads="1"/>
          </p:cNvPicPr>
          <p:nvPr>
            <p:ph/>
          </p:nvPr>
        </p:nvPicPr>
        <p:blipFill>
          <a:blip r:embed="rId4" cstate="print"/>
          <a:srcRect/>
          <a:stretch>
            <a:fillRect/>
          </a:stretch>
        </p:blipFill>
        <p:spPr>
          <a:xfrm>
            <a:off x="1416050" y="609600"/>
            <a:ext cx="6310313" cy="5486400"/>
          </a:xfrm>
          <a:noFill/>
        </p:spPr>
      </p:pic>
      <p:sp>
        <p:nvSpPr>
          <p:cNvPr id="29699" name="Text Box 1027"/>
          <p:cNvSpPr txBox="1">
            <a:spLocks noChangeArrowheads="1"/>
          </p:cNvSpPr>
          <p:nvPr/>
        </p:nvSpPr>
        <p:spPr bwMode="auto">
          <a:xfrm>
            <a:off x="457200" y="228600"/>
            <a:ext cx="7086600" cy="579438"/>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3200">
                <a:solidFill>
                  <a:srgbClr val="000000"/>
                </a:solidFill>
              </a:rPr>
              <a:t>Hubbert Predicted US Production History</a:t>
            </a:r>
          </a:p>
        </p:txBody>
      </p:sp>
      <p:sp>
        <p:nvSpPr>
          <p:cNvPr id="29700" name="Line 1028"/>
          <p:cNvSpPr>
            <a:spLocks noChangeShapeType="1"/>
          </p:cNvSpPr>
          <p:nvPr/>
        </p:nvSpPr>
        <p:spPr bwMode="auto">
          <a:xfrm>
            <a:off x="3657600" y="2590800"/>
            <a:ext cx="0" cy="2057400"/>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endParaRPr>
          </a:p>
        </p:txBody>
      </p:sp>
      <p:sp>
        <p:nvSpPr>
          <p:cNvPr id="29701" name="Text Box 1029"/>
          <p:cNvSpPr txBox="1">
            <a:spLocks noChangeArrowheads="1"/>
          </p:cNvSpPr>
          <p:nvPr/>
        </p:nvSpPr>
        <p:spPr bwMode="auto">
          <a:xfrm>
            <a:off x="3200400" y="4572000"/>
            <a:ext cx="1123950" cy="9159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time of </a:t>
            </a:r>
          </a:p>
          <a:p>
            <a:pPr fontAlgn="base">
              <a:spcBef>
                <a:spcPct val="0"/>
              </a:spcBef>
              <a:spcAft>
                <a:spcPct val="0"/>
              </a:spcAft>
            </a:pPr>
            <a:r>
              <a:rPr lang="en-US">
                <a:solidFill>
                  <a:srgbClr val="000000"/>
                </a:solidFill>
              </a:rPr>
              <a:t>Prediction</a:t>
            </a:r>
          </a:p>
          <a:p>
            <a:pPr fontAlgn="base">
              <a:spcBef>
                <a:spcPct val="0"/>
              </a:spcBef>
              <a:spcAft>
                <a:spcPct val="0"/>
              </a:spcAft>
            </a:pPr>
            <a:r>
              <a:rPr lang="en-US">
                <a:solidFill>
                  <a:srgbClr val="000000"/>
                </a:solidFill>
              </a:rPr>
              <a:t>(1956)</a:t>
            </a:r>
          </a:p>
        </p:txBody>
      </p:sp>
      <p:sp>
        <p:nvSpPr>
          <p:cNvPr id="29702" name="Text Box 1030"/>
          <p:cNvSpPr txBox="1">
            <a:spLocks noChangeArrowheads="1"/>
          </p:cNvSpPr>
          <p:nvPr/>
        </p:nvSpPr>
        <p:spPr bwMode="auto">
          <a:xfrm>
            <a:off x="7239000" y="6248400"/>
            <a:ext cx="1676400" cy="366713"/>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000000"/>
                </a:solidFill>
              </a:rPr>
              <a:t>Deffeyes, 2005</a:t>
            </a:r>
          </a:p>
        </p:txBody>
      </p:sp>
      <p:sp>
        <p:nvSpPr>
          <p:cNvPr id="29703" name="Text Box 1031"/>
          <p:cNvSpPr txBox="1">
            <a:spLocks noChangeArrowheads="1"/>
          </p:cNvSpPr>
          <p:nvPr/>
        </p:nvSpPr>
        <p:spPr bwMode="auto">
          <a:xfrm>
            <a:off x="3505200" y="1066800"/>
            <a:ext cx="1828800" cy="701675"/>
          </a:xfrm>
          <a:prstGeom prst="rect">
            <a:avLst/>
          </a:prstGeom>
          <a:noFill/>
          <a:ln w="9525">
            <a:noFill/>
            <a:miter lim="800000"/>
            <a:headEnd/>
            <a:tailEnd/>
          </a:ln>
        </p:spPr>
        <p:txBody>
          <a:bodyPr>
            <a:spAutoFit/>
          </a:bodyPr>
          <a:lstStyle/>
          <a:p>
            <a:pPr fontAlgn="base">
              <a:spcBef>
                <a:spcPct val="50000"/>
              </a:spcBef>
              <a:spcAft>
                <a:spcPct val="0"/>
              </a:spcAft>
            </a:pPr>
            <a:r>
              <a:rPr lang="en-US" sz="2000">
                <a:solidFill>
                  <a:srgbClr val="000000"/>
                </a:solidFill>
              </a:rPr>
              <a:t>peak when ½ oil produced</a:t>
            </a:r>
          </a:p>
        </p:txBody>
      </p:sp>
      <p:sp>
        <p:nvSpPr>
          <p:cNvPr id="29704" name="Line 1032"/>
          <p:cNvSpPr>
            <a:spLocks noChangeShapeType="1"/>
          </p:cNvSpPr>
          <p:nvPr/>
        </p:nvSpPr>
        <p:spPr bwMode="auto">
          <a:xfrm>
            <a:off x="4343400" y="1752600"/>
            <a:ext cx="76200" cy="3810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29705" name="Text Box 1033"/>
          <p:cNvSpPr txBox="1">
            <a:spLocks noChangeArrowheads="1"/>
          </p:cNvSpPr>
          <p:nvPr/>
        </p:nvSpPr>
        <p:spPr bwMode="auto">
          <a:xfrm>
            <a:off x="3733800" y="6019800"/>
            <a:ext cx="1143000" cy="457200"/>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2400">
                <a:solidFill>
                  <a:srgbClr val="000000"/>
                </a:solidFill>
              </a:rPr>
              <a:t>Time </a:t>
            </a:r>
          </a:p>
        </p:txBody>
      </p:sp>
      <p:pic>
        <p:nvPicPr>
          <p:cNvPr id="29706" name="Picture 1034" descr="H:\DCIM\100MLT35\PICT0485.JPG"/>
          <p:cNvPicPr>
            <a:picLocks noChangeAspect="1" noChangeArrowheads="1"/>
          </p:cNvPicPr>
          <p:nvPr/>
        </p:nvPicPr>
        <p:blipFill>
          <a:blip r:embed="rId5" cstate="print"/>
          <a:srcRect/>
          <a:stretch>
            <a:fillRect/>
          </a:stretch>
        </p:blipFill>
        <p:spPr bwMode="auto">
          <a:xfrm>
            <a:off x="152400" y="5181600"/>
            <a:ext cx="1127125" cy="1447800"/>
          </a:xfrm>
          <a:prstGeom prst="rect">
            <a:avLst/>
          </a:prstGeom>
          <a:noFill/>
          <a:ln w="9525">
            <a:noFill/>
            <a:miter lim="800000"/>
            <a:headEnd/>
            <a:tailEnd/>
          </a:ln>
        </p:spPr>
      </p:pic>
      <p:sp>
        <p:nvSpPr>
          <p:cNvPr id="29707" name="Text Box 12"/>
          <p:cNvSpPr txBox="1">
            <a:spLocks noChangeArrowheads="1"/>
          </p:cNvSpPr>
          <p:nvPr/>
        </p:nvSpPr>
        <p:spPr bwMode="auto">
          <a:xfrm rot="3598801">
            <a:off x="5257006" y="3974307"/>
            <a:ext cx="1011237"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0000"/>
                </a:solidFill>
              </a:rPr>
              <a:t>prediction</a:t>
            </a:r>
          </a:p>
        </p:txBody>
      </p:sp>
      <p:sp>
        <p:nvSpPr>
          <p:cNvPr id="29708" name="Line 13"/>
          <p:cNvSpPr>
            <a:spLocks noChangeShapeType="1"/>
          </p:cNvSpPr>
          <p:nvPr/>
        </p:nvSpPr>
        <p:spPr bwMode="auto">
          <a:xfrm flipH="1">
            <a:off x="5334000" y="3200400"/>
            <a:ext cx="228600" cy="152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29709" name="Text Box 14"/>
          <p:cNvSpPr txBox="1">
            <a:spLocks noChangeArrowheads="1"/>
          </p:cNvSpPr>
          <p:nvPr/>
        </p:nvSpPr>
        <p:spPr bwMode="auto">
          <a:xfrm>
            <a:off x="5511800" y="2976563"/>
            <a:ext cx="5651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data</a:t>
            </a:r>
          </a:p>
        </p:txBody>
      </p:sp>
      <p:sp>
        <p:nvSpPr>
          <p:cNvPr id="15" name="Rectangle 14"/>
          <p:cNvSpPr/>
          <p:nvPr/>
        </p:nvSpPr>
        <p:spPr>
          <a:xfrm>
            <a:off x="4953000" y="1752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graphicFrame>
        <p:nvGraphicFramePr>
          <p:cNvPr id="14" name="Object 13"/>
          <p:cNvGraphicFramePr>
            <a:graphicFrameLocks noChangeAspect="1"/>
          </p:cNvGraphicFramePr>
          <p:nvPr/>
        </p:nvGraphicFramePr>
        <p:xfrm>
          <a:off x="5756275" y="914400"/>
          <a:ext cx="2046288" cy="1997075"/>
        </p:xfrm>
        <a:graphic>
          <a:graphicData uri="http://schemas.openxmlformats.org/presentationml/2006/ole">
            <mc:AlternateContent xmlns:mc="http://schemas.openxmlformats.org/markup-compatibility/2006">
              <mc:Choice xmlns:v="urn:schemas-microsoft-com:vml" Requires="v">
                <p:oleObj spid="_x0000_s1071" name="Equation" r:id="rId6" imgW="1104840" imgH="1079280" progId="Equation.3">
                  <p:embed/>
                </p:oleObj>
              </mc:Choice>
              <mc:Fallback>
                <p:oleObj name="Equation" r:id="rId6" imgW="1104840" imgH="1079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6275" y="914400"/>
                        <a:ext cx="2046288"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7848600" y="1905000"/>
            <a:ext cx="962123" cy="461665"/>
          </a:xfrm>
          <a:prstGeom prst="rect">
            <a:avLst/>
          </a:prstGeom>
          <a:noFill/>
        </p:spPr>
        <p:txBody>
          <a:bodyPr wrap="none" rtlCol="0">
            <a:spAutoFit/>
          </a:bodyPr>
          <a:lstStyle/>
          <a:p>
            <a:pPr fontAlgn="base">
              <a:spcBef>
                <a:spcPct val="0"/>
              </a:spcBef>
              <a:spcAft>
                <a:spcPct val="0"/>
              </a:spcAft>
            </a:pPr>
            <a:r>
              <a:rPr lang="en-US" sz="2400" dirty="0">
                <a:solidFill>
                  <a:srgbClr val="009900"/>
                </a:solidFill>
              </a:rPr>
              <a:t>max P</a:t>
            </a:r>
          </a:p>
        </p:txBody>
      </p:sp>
    </p:spTree>
    <p:extLst>
      <p:ext uri="{BB962C8B-B14F-4D97-AF65-F5344CB8AC3E}">
        <p14:creationId xmlns:p14="http://schemas.microsoft.com/office/powerpoint/2010/main" val="8473934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Power Point\Energy\DeffeyesH4.BMP"/>
          <p:cNvPicPr>
            <a:picLocks noGrp="1" noChangeAspect="1" noChangeArrowheads="1"/>
          </p:cNvPicPr>
          <p:nvPr>
            <p:ph/>
          </p:nvPr>
        </p:nvPicPr>
        <p:blipFill>
          <a:blip r:embed="rId3" cstate="print"/>
          <a:srcRect/>
          <a:stretch>
            <a:fillRect/>
          </a:stretch>
        </p:blipFill>
        <p:spPr>
          <a:xfrm>
            <a:off x="1143000" y="609600"/>
            <a:ext cx="6813550" cy="5486400"/>
          </a:xfrm>
          <a:noFill/>
        </p:spPr>
      </p:pic>
      <p:sp>
        <p:nvSpPr>
          <p:cNvPr id="30723" name="Text Box 3"/>
          <p:cNvSpPr txBox="1">
            <a:spLocks noChangeArrowheads="1"/>
          </p:cNvSpPr>
          <p:nvPr/>
        </p:nvSpPr>
        <p:spPr bwMode="auto">
          <a:xfrm>
            <a:off x="7239000" y="6248400"/>
            <a:ext cx="1676400" cy="366713"/>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000000"/>
                </a:solidFill>
              </a:rPr>
              <a:t>Deffeyes, 2005</a:t>
            </a:r>
          </a:p>
        </p:txBody>
      </p:sp>
      <p:sp>
        <p:nvSpPr>
          <p:cNvPr id="30724" name="Text Box 4"/>
          <p:cNvSpPr txBox="1">
            <a:spLocks noChangeArrowheads="1"/>
          </p:cNvSpPr>
          <p:nvPr/>
        </p:nvSpPr>
        <p:spPr bwMode="auto">
          <a:xfrm>
            <a:off x="0" y="152400"/>
            <a:ext cx="9144000" cy="929485"/>
          </a:xfrm>
          <a:prstGeom prst="rect">
            <a:avLst/>
          </a:prstGeom>
          <a:noFill/>
          <a:ln w="9525">
            <a:noFill/>
            <a:miter lim="800000"/>
            <a:headEnd/>
            <a:tailEnd/>
          </a:ln>
        </p:spPr>
        <p:txBody>
          <a:bodyPr wrap="square">
            <a:spAutoFit/>
          </a:bodyPr>
          <a:lstStyle/>
          <a:p>
            <a:pPr fontAlgn="base">
              <a:spcBef>
                <a:spcPct val="50000"/>
              </a:spcBef>
              <a:spcAft>
                <a:spcPct val="0"/>
              </a:spcAft>
            </a:pPr>
            <a:r>
              <a:rPr lang="en-US" sz="3200" dirty="0" err="1">
                <a:solidFill>
                  <a:srgbClr val="000000"/>
                </a:solidFill>
              </a:rPr>
              <a:t>Hubbert’s</a:t>
            </a:r>
            <a:r>
              <a:rPr lang="en-US" sz="3200" dirty="0">
                <a:solidFill>
                  <a:srgbClr val="000000"/>
                </a:solidFill>
              </a:rPr>
              <a:t> Method Predicts </a:t>
            </a:r>
            <a:r>
              <a:rPr lang="en-US" sz="3200" dirty="0" smtClean="0">
                <a:solidFill>
                  <a:srgbClr val="000000"/>
                </a:solidFill>
              </a:rPr>
              <a:t>World is at </a:t>
            </a:r>
            <a:r>
              <a:rPr lang="en-US" sz="3200" dirty="0">
                <a:solidFill>
                  <a:srgbClr val="000000"/>
                </a:solidFill>
              </a:rPr>
              <a:t>Peak, and </a:t>
            </a:r>
          </a:p>
          <a:p>
            <a:pPr fontAlgn="base">
              <a:lnSpc>
                <a:spcPct val="20000"/>
              </a:lnSpc>
              <a:spcBef>
                <a:spcPct val="50000"/>
              </a:spcBef>
              <a:spcAft>
                <a:spcPct val="0"/>
              </a:spcAft>
            </a:pPr>
            <a:r>
              <a:rPr lang="en-US" sz="3200" dirty="0">
                <a:solidFill>
                  <a:srgbClr val="000000"/>
                </a:solidFill>
              </a:rPr>
              <a:t>1 Trillion barrels of oil (</a:t>
            </a:r>
            <a:r>
              <a:rPr lang="en-US" sz="3200" dirty="0" err="1">
                <a:solidFill>
                  <a:srgbClr val="000000"/>
                </a:solidFill>
              </a:rPr>
              <a:t>tbo</a:t>
            </a:r>
            <a:r>
              <a:rPr lang="en-US" sz="3200" dirty="0">
                <a:solidFill>
                  <a:srgbClr val="000000"/>
                </a:solidFill>
              </a:rPr>
              <a:t>) </a:t>
            </a:r>
            <a:r>
              <a:rPr lang="en-US" sz="3200" dirty="0" smtClean="0">
                <a:solidFill>
                  <a:srgbClr val="000000"/>
                </a:solidFill>
              </a:rPr>
              <a:t>Remains </a:t>
            </a:r>
            <a:r>
              <a:rPr lang="en-US" sz="3200" dirty="0">
                <a:solidFill>
                  <a:srgbClr val="000000"/>
                </a:solidFill>
              </a:rPr>
              <a:t>to be Produced</a:t>
            </a:r>
          </a:p>
        </p:txBody>
      </p:sp>
      <p:sp>
        <p:nvSpPr>
          <p:cNvPr id="30725" name="Text Box 5"/>
          <p:cNvSpPr txBox="1">
            <a:spLocks noChangeArrowheads="1"/>
          </p:cNvSpPr>
          <p:nvPr/>
        </p:nvSpPr>
        <p:spPr bwMode="auto">
          <a:xfrm>
            <a:off x="4191000" y="3581400"/>
            <a:ext cx="1676400" cy="822325"/>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FF0000"/>
                </a:solidFill>
              </a:rPr>
              <a:t>peak when ½ produced</a:t>
            </a:r>
          </a:p>
        </p:txBody>
      </p:sp>
      <p:sp>
        <p:nvSpPr>
          <p:cNvPr id="30726" name="Line 6"/>
          <p:cNvSpPr>
            <a:spLocks noChangeShapeType="1"/>
          </p:cNvSpPr>
          <p:nvPr/>
        </p:nvSpPr>
        <p:spPr bwMode="auto">
          <a:xfrm flipH="1">
            <a:off x="3886200" y="4343400"/>
            <a:ext cx="304800" cy="228600"/>
          </a:xfrm>
          <a:prstGeom prst="line">
            <a:avLst/>
          </a:prstGeom>
          <a:noFill/>
          <a:ln w="28575">
            <a:solidFill>
              <a:srgbClr val="FF0000"/>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30727" name="Line 7"/>
          <p:cNvSpPr>
            <a:spLocks noChangeShapeType="1"/>
          </p:cNvSpPr>
          <p:nvPr/>
        </p:nvSpPr>
        <p:spPr bwMode="auto">
          <a:xfrm flipV="1">
            <a:off x="6019800" y="2590800"/>
            <a:ext cx="1143000" cy="1447800"/>
          </a:xfrm>
          <a:prstGeom prst="line">
            <a:avLst/>
          </a:prstGeom>
          <a:noFill/>
          <a:ln w="28575">
            <a:solidFill>
              <a:srgbClr val="FF0000"/>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30728" name="Text Box 8"/>
          <p:cNvSpPr txBox="1">
            <a:spLocks noChangeArrowheads="1"/>
          </p:cNvSpPr>
          <p:nvPr/>
        </p:nvSpPr>
        <p:spPr bwMode="auto">
          <a:xfrm>
            <a:off x="1905000" y="4876800"/>
            <a:ext cx="1752600" cy="396875"/>
          </a:xfrm>
          <a:prstGeom prst="rect">
            <a:avLst/>
          </a:prstGeom>
          <a:noFill/>
          <a:ln w="9525">
            <a:noFill/>
            <a:miter lim="800000"/>
            <a:headEnd/>
            <a:tailEnd/>
          </a:ln>
        </p:spPr>
        <p:txBody>
          <a:bodyPr>
            <a:spAutoFit/>
          </a:bodyPr>
          <a:lstStyle/>
          <a:p>
            <a:pPr fontAlgn="base">
              <a:spcBef>
                <a:spcPct val="50000"/>
              </a:spcBef>
              <a:spcAft>
                <a:spcPct val="0"/>
              </a:spcAft>
            </a:pPr>
            <a:r>
              <a:rPr lang="en-US" sz="2000">
                <a:solidFill>
                  <a:srgbClr val="000000"/>
                </a:solidFill>
              </a:rPr>
              <a:t>1 tbo produced</a:t>
            </a:r>
          </a:p>
        </p:txBody>
      </p:sp>
      <p:sp>
        <p:nvSpPr>
          <p:cNvPr id="30729" name="Text Box 9"/>
          <p:cNvSpPr txBox="1">
            <a:spLocks noChangeArrowheads="1"/>
          </p:cNvSpPr>
          <p:nvPr/>
        </p:nvSpPr>
        <p:spPr bwMode="auto">
          <a:xfrm>
            <a:off x="3733800" y="4876800"/>
            <a:ext cx="2057400" cy="396875"/>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2000">
                <a:solidFill>
                  <a:srgbClr val="000000"/>
                </a:solidFill>
              </a:rPr>
              <a:t>1 tbo remaining</a:t>
            </a:r>
          </a:p>
        </p:txBody>
      </p:sp>
      <p:sp>
        <p:nvSpPr>
          <p:cNvPr id="30730" name="Text Box 10"/>
          <p:cNvSpPr txBox="1">
            <a:spLocks noChangeArrowheads="1"/>
          </p:cNvSpPr>
          <p:nvPr/>
        </p:nvSpPr>
        <p:spPr bwMode="auto">
          <a:xfrm>
            <a:off x="6096000" y="4572000"/>
            <a:ext cx="1600200" cy="603250"/>
          </a:xfrm>
          <a:prstGeom prst="rect">
            <a:avLst/>
          </a:prstGeom>
          <a:noFill/>
          <a:ln w="9525">
            <a:noFill/>
            <a:miter lim="800000"/>
            <a:headEnd/>
            <a:tailEnd/>
          </a:ln>
        </p:spPr>
        <p:txBody>
          <a:bodyPr>
            <a:spAutoFit/>
          </a:bodyPr>
          <a:lstStyle/>
          <a:p>
            <a:pPr fontAlgn="base">
              <a:lnSpc>
                <a:spcPct val="70000"/>
              </a:lnSpc>
              <a:spcBef>
                <a:spcPct val="50000"/>
              </a:spcBef>
              <a:spcAft>
                <a:spcPct val="0"/>
              </a:spcAft>
            </a:pPr>
            <a:r>
              <a:rPr lang="en-US" sz="2400">
                <a:solidFill>
                  <a:srgbClr val="000000"/>
                </a:solidFill>
              </a:rPr>
              <a:t>ultimate production</a:t>
            </a:r>
          </a:p>
        </p:txBody>
      </p:sp>
      <p:sp>
        <p:nvSpPr>
          <p:cNvPr id="30731" name="Line 11"/>
          <p:cNvSpPr>
            <a:spLocks noChangeShapeType="1"/>
          </p:cNvSpPr>
          <p:nvPr/>
        </p:nvSpPr>
        <p:spPr bwMode="auto">
          <a:xfrm flipH="1">
            <a:off x="5715000" y="5029200"/>
            <a:ext cx="304800" cy="3810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pic>
        <p:nvPicPr>
          <p:cNvPr id="30732" name="Picture 12" descr="H:\DCIM\100MLT35\PICT0485.JPG"/>
          <p:cNvPicPr>
            <a:picLocks noChangeAspect="1" noChangeArrowheads="1"/>
          </p:cNvPicPr>
          <p:nvPr/>
        </p:nvPicPr>
        <p:blipFill>
          <a:blip r:embed="rId4" cstate="print"/>
          <a:srcRect/>
          <a:stretch>
            <a:fillRect/>
          </a:stretch>
        </p:blipFill>
        <p:spPr bwMode="auto">
          <a:xfrm>
            <a:off x="152400" y="5410200"/>
            <a:ext cx="830263" cy="1066800"/>
          </a:xfrm>
          <a:prstGeom prst="rect">
            <a:avLst/>
          </a:prstGeom>
          <a:noFill/>
          <a:ln w="9525">
            <a:noFill/>
            <a:miter lim="800000"/>
            <a:headEnd/>
            <a:tailEnd/>
          </a:ln>
        </p:spPr>
      </p:pic>
      <p:sp>
        <p:nvSpPr>
          <p:cNvPr id="13" name="TextBox 12"/>
          <p:cNvSpPr txBox="1"/>
          <p:nvPr/>
        </p:nvSpPr>
        <p:spPr>
          <a:xfrm rot="16200000">
            <a:off x="35866" y="3083868"/>
            <a:ext cx="2819402" cy="461665"/>
          </a:xfrm>
          <a:prstGeom prst="rect">
            <a:avLst/>
          </a:prstGeom>
          <a:solidFill>
            <a:schemeClr val="bg1"/>
          </a:solidFill>
        </p:spPr>
        <p:txBody>
          <a:bodyPr wrap="square" rtlCol="0">
            <a:spAutoFit/>
          </a:bodyPr>
          <a:lstStyle/>
          <a:p>
            <a:pPr algn="ctr" fontAlgn="base">
              <a:spcBef>
                <a:spcPct val="0"/>
              </a:spcBef>
              <a:spcAft>
                <a:spcPct val="0"/>
              </a:spcAft>
            </a:pPr>
            <a:r>
              <a:rPr lang="en-US" sz="2400" dirty="0">
                <a:solidFill>
                  <a:srgbClr val="000000"/>
                </a:solidFill>
              </a:rPr>
              <a:t>World  P/Q </a:t>
            </a:r>
          </a:p>
        </p:txBody>
      </p:sp>
      <p:sp>
        <p:nvSpPr>
          <p:cNvPr id="14" name="TextBox 13"/>
          <p:cNvSpPr txBox="1"/>
          <p:nvPr/>
        </p:nvSpPr>
        <p:spPr>
          <a:xfrm>
            <a:off x="3276600" y="5867400"/>
            <a:ext cx="3421129" cy="461665"/>
          </a:xfrm>
          <a:prstGeom prst="rect">
            <a:avLst/>
          </a:prstGeom>
          <a:solidFill>
            <a:schemeClr val="bg1"/>
          </a:solidFill>
        </p:spPr>
        <p:txBody>
          <a:bodyPr wrap="none" rtlCol="0">
            <a:spAutoFit/>
          </a:bodyPr>
          <a:lstStyle/>
          <a:p>
            <a:pPr fontAlgn="base">
              <a:spcBef>
                <a:spcPct val="0"/>
              </a:spcBef>
              <a:spcAft>
                <a:spcPct val="0"/>
              </a:spcAft>
            </a:pPr>
            <a:r>
              <a:rPr lang="en-US" sz="2400" dirty="0">
                <a:solidFill>
                  <a:srgbClr val="000000"/>
                </a:solidFill>
              </a:rPr>
              <a:t>Cumulative Production, Q</a:t>
            </a:r>
          </a:p>
        </p:txBody>
      </p:sp>
      <p:sp>
        <p:nvSpPr>
          <p:cNvPr id="15" name="TextBox 14"/>
          <p:cNvSpPr txBox="1"/>
          <p:nvPr/>
        </p:nvSpPr>
        <p:spPr>
          <a:xfrm>
            <a:off x="0" y="6519446"/>
            <a:ext cx="1679049" cy="338554"/>
          </a:xfrm>
          <a:prstGeom prst="rect">
            <a:avLst/>
          </a:prstGeom>
          <a:noFill/>
        </p:spPr>
        <p:txBody>
          <a:bodyPr wrap="none" rtlCol="0">
            <a:spAutoFit/>
          </a:bodyPr>
          <a:lstStyle/>
          <a:p>
            <a:pPr fontAlgn="base">
              <a:spcBef>
                <a:spcPct val="0"/>
              </a:spcBef>
              <a:spcAft>
                <a:spcPct val="0"/>
              </a:spcAft>
            </a:pPr>
            <a:r>
              <a:rPr lang="en-US" sz="1600" dirty="0">
                <a:solidFill>
                  <a:srgbClr val="000000"/>
                </a:solidFill>
              </a:rPr>
              <a:t>Lecture 11 to here</a:t>
            </a:r>
          </a:p>
        </p:txBody>
      </p:sp>
    </p:spTree>
    <p:extLst>
      <p:ext uri="{BB962C8B-B14F-4D97-AF65-F5344CB8AC3E}">
        <p14:creationId xmlns:p14="http://schemas.microsoft.com/office/powerpoint/2010/main" val="1942918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076590478"/>
              </p:ext>
            </p:extLst>
          </p:nvPr>
        </p:nvGraphicFramePr>
        <p:xfrm>
          <a:off x="533400" y="304800"/>
          <a:ext cx="8991600" cy="6043613"/>
        </p:xfrm>
        <a:graphic>
          <a:graphicData uri="http://schemas.openxmlformats.org/presentationml/2006/ole">
            <mc:AlternateContent xmlns:mc="http://schemas.openxmlformats.org/markup-compatibility/2006">
              <mc:Choice xmlns:v="urn:schemas-microsoft-com:vml" Requires="v">
                <p:oleObj spid="_x0000_s2097" name="Document" r:id="rId4" imgW="5632920" imgH="3786840" progId="Word.Document.8">
                  <p:embed/>
                </p:oleObj>
              </mc:Choice>
              <mc:Fallback>
                <p:oleObj name="Document" r:id="rId4" imgW="5632920" imgH="378684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
                        <a:ext cx="8991600" cy="6043613"/>
                      </a:xfrm>
                      <a:prstGeom prst="rect">
                        <a:avLst/>
                      </a:prstGeom>
                      <a:solidFill>
                        <a:schemeClr val="bg1"/>
                      </a:solidFill>
                      <a:ln>
                        <a:solidFill>
                          <a:schemeClr val="bg1"/>
                        </a:solidFill>
                      </a:ln>
                      <a:effectLst/>
                      <a:extLst/>
                    </p:spPr>
                  </p:pic>
                </p:oleObj>
              </mc:Fallback>
            </mc:AlternateContent>
          </a:graphicData>
        </a:graphic>
      </p:graphicFrame>
      <p:sp>
        <p:nvSpPr>
          <p:cNvPr id="1027" name="Text Box 3"/>
          <p:cNvSpPr txBox="1">
            <a:spLocks noChangeArrowheads="1"/>
          </p:cNvSpPr>
          <p:nvPr/>
        </p:nvSpPr>
        <p:spPr bwMode="auto">
          <a:xfrm>
            <a:off x="5879969" y="6172200"/>
            <a:ext cx="1219200" cy="304800"/>
          </a:xfrm>
          <a:prstGeom prst="rect">
            <a:avLst/>
          </a:prstGeom>
          <a:noFill/>
          <a:ln w="9525">
            <a:noFill/>
            <a:miter lim="800000"/>
            <a:headEnd/>
            <a:tailEnd/>
          </a:ln>
        </p:spPr>
        <p:txBody>
          <a:bodyPr>
            <a:spAutoFit/>
          </a:bodyPr>
          <a:lstStyle/>
          <a:p>
            <a:pPr fontAlgn="base">
              <a:spcBef>
                <a:spcPct val="50000"/>
              </a:spcBef>
              <a:spcAft>
                <a:spcPct val="0"/>
              </a:spcAft>
            </a:pPr>
            <a:r>
              <a:rPr lang="en-US" sz="1400" b="1" dirty="0">
                <a:solidFill>
                  <a:srgbClr val="000000"/>
                </a:solidFill>
              </a:rPr>
              <a:t>USGS 2000</a:t>
            </a:r>
          </a:p>
        </p:txBody>
      </p:sp>
      <p:sp>
        <p:nvSpPr>
          <p:cNvPr id="1029" name="Line 5"/>
          <p:cNvSpPr>
            <a:spLocks noChangeShapeType="1"/>
          </p:cNvSpPr>
          <p:nvPr/>
        </p:nvSpPr>
        <p:spPr bwMode="auto">
          <a:xfrm>
            <a:off x="152400" y="4800600"/>
            <a:ext cx="304800" cy="2286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1030" name="Rectangle 6"/>
          <p:cNvSpPr>
            <a:spLocks noChangeArrowheads="1"/>
          </p:cNvSpPr>
          <p:nvPr/>
        </p:nvSpPr>
        <p:spPr bwMode="auto">
          <a:xfrm>
            <a:off x="6400800" y="5410200"/>
            <a:ext cx="2286000" cy="76200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n-US" sz="2400">
              <a:solidFill>
                <a:srgbClr val="000000"/>
              </a:solidFill>
            </a:endParaRPr>
          </a:p>
        </p:txBody>
      </p:sp>
      <p:sp>
        <p:nvSpPr>
          <p:cNvPr id="2" name="Rectangle 1"/>
          <p:cNvSpPr/>
          <p:nvPr/>
        </p:nvSpPr>
        <p:spPr>
          <a:xfrm>
            <a:off x="2590800" y="5791200"/>
            <a:ext cx="3276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1" name="Rectangle 7"/>
          <p:cNvSpPr>
            <a:spLocks noChangeArrowheads="1"/>
          </p:cNvSpPr>
          <p:nvPr/>
        </p:nvSpPr>
        <p:spPr bwMode="auto">
          <a:xfrm>
            <a:off x="2590800" y="5486400"/>
            <a:ext cx="990600" cy="304800"/>
          </a:xfrm>
          <a:prstGeom prst="rect">
            <a:avLst/>
          </a:prstGeom>
          <a:noFill/>
          <a:ln w="28575">
            <a:solidFill>
              <a:srgbClr val="FF0000"/>
            </a:solidFill>
            <a:miter lim="800000"/>
            <a:headEnd/>
            <a:tailEnd/>
          </a:ln>
        </p:spPr>
        <p:txBody>
          <a:bodyPr wrap="none" anchor="ctr"/>
          <a:lstStyle/>
          <a:p>
            <a:pPr fontAlgn="base">
              <a:spcBef>
                <a:spcPct val="0"/>
              </a:spcBef>
              <a:spcAft>
                <a:spcPct val="0"/>
              </a:spcAft>
            </a:pPr>
            <a:endParaRPr lang="en-US" sz="2400">
              <a:solidFill>
                <a:srgbClr val="000000"/>
              </a:solidFill>
            </a:endParaRPr>
          </a:p>
        </p:txBody>
      </p:sp>
      <p:sp>
        <p:nvSpPr>
          <p:cNvPr id="3" name="TextBox 2"/>
          <p:cNvSpPr txBox="1"/>
          <p:nvPr/>
        </p:nvSpPr>
        <p:spPr>
          <a:xfrm>
            <a:off x="3061079" y="5802868"/>
            <a:ext cx="2589170" cy="369332"/>
          </a:xfrm>
          <a:prstGeom prst="rect">
            <a:avLst/>
          </a:prstGeom>
          <a:noFill/>
        </p:spPr>
        <p:txBody>
          <a:bodyPr wrap="none" rtlCol="0">
            <a:spAutoFit/>
          </a:bodyPr>
          <a:lstStyle/>
          <a:p>
            <a:r>
              <a:rPr lang="en-US" dirty="0" smtClean="0"/>
              <a:t>billion </a:t>
            </a:r>
            <a:r>
              <a:rPr lang="en-US" dirty="0" err="1" smtClean="0"/>
              <a:t>bbls</a:t>
            </a:r>
            <a:r>
              <a:rPr lang="en-US" dirty="0" smtClean="0"/>
              <a:t> oil equivalent</a:t>
            </a:r>
            <a:endParaRPr lang="en-US" dirty="0"/>
          </a:p>
        </p:txBody>
      </p:sp>
      <p:sp>
        <p:nvSpPr>
          <p:cNvPr id="4" name="Rectangle 3"/>
          <p:cNvSpPr/>
          <p:nvPr/>
        </p:nvSpPr>
        <p:spPr>
          <a:xfrm>
            <a:off x="6629400" y="4191000"/>
            <a:ext cx="9144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05600" y="1752600"/>
            <a:ext cx="2362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Line 4"/>
          <p:cNvSpPr>
            <a:spLocks noChangeShapeType="1"/>
          </p:cNvSpPr>
          <p:nvPr/>
        </p:nvSpPr>
        <p:spPr bwMode="auto">
          <a:xfrm flipH="1">
            <a:off x="6464824" y="4771927"/>
            <a:ext cx="304800" cy="2286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91713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 y="1549664"/>
            <a:ext cx="7276967" cy="507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7549634" y="152400"/>
            <a:ext cx="11430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810000" y="501134"/>
            <a:ext cx="3725122" cy="369332"/>
          </a:xfrm>
          <a:prstGeom prst="rect">
            <a:avLst/>
          </a:prstGeom>
          <a:noFill/>
        </p:spPr>
        <p:txBody>
          <a:bodyPr wrap="none" rtlCol="0">
            <a:spAutoFit/>
          </a:bodyPr>
          <a:lstStyle/>
          <a:p>
            <a:r>
              <a:rPr lang="en-US" b="1" dirty="0" err="1" smtClean="0">
                <a:solidFill>
                  <a:srgbClr val="0000FF"/>
                </a:solidFill>
              </a:rPr>
              <a:t>Rogner’s</a:t>
            </a:r>
            <a:r>
              <a:rPr lang="en-US" b="1" dirty="0" smtClean="0">
                <a:solidFill>
                  <a:srgbClr val="0000FF"/>
                </a:solidFill>
              </a:rPr>
              <a:t> Resource base = 6066 </a:t>
            </a:r>
            <a:r>
              <a:rPr lang="en-US" b="1" dirty="0" err="1" smtClean="0">
                <a:solidFill>
                  <a:srgbClr val="0000FF"/>
                </a:solidFill>
              </a:rPr>
              <a:t>Gbo</a:t>
            </a:r>
            <a:endParaRPr lang="en-US" b="1" dirty="0">
              <a:solidFill>
                <a:srgbClr val="0000FF"/>
              </a:solidFill>
            </a:endParaRPr>
          </a:p>
        </p:txBody>
      </p:sp>
      <p:cxnSp>
        <p:nvCxnSpPr>
          <p:cNvPr id="8" name="Straight Connector 7"/>
          <p:cNvCxnSpPr/>
          <p:nvPr/>
        </p:nvCxnSpPr>
        <p:spPr>
          <a:xfrm>
            <a:off x="3276600" y="4419600"/>
            <a:ext cx="45327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5257800"/>
            <a:ext cx="2286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936468" y="3426725"/>
            <a:ext cx="369332" cy="1828800"/>
            <a:chOff x="7929266" y="3426725"/>
            <a:chExt cx="369332" cy="1828800"/>
          </a:xfrm>
        </p:grpSpPr>
        <p:cxnSp>
          <p:nvCxnSpPr>
            <p:cNvPr id="17" name="Straight Arrow Connector 16"/>
            <p:cNvCxnSpPr/>
            <p:nvPr/>
          </p:nvCxnSpPr>
          <p:spPr>
            <a:xfrm flipV="1">
              <a:off x="8117575" y="3426725"/>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7651786" y="4234934"/>
              <a:ext cx="924292" cy="369332"/>
            </a:xfrm>
            <a:prstGeom prst="rect">
              <a:avLst/>
            </a:prstGeom>
            <a:solidFill>
              <a:schemeClr val="bg1"/>
            </a:solidFill>
          </p:spPr>
          <p:txBody>
            <a:bodyPr wrap="none" rtlCol="0">
              <a:spAutoFit/>
            </a:bodyPr>
            <a:lstStyle/>
            <a:p>
              <a:r>
                <a:rPr lang="en-US" b="1" dirty="0" smtClean="0"/>
                <a:t>2.3 </a:t>
              </a:r>
              <a:r>
                <a:rPr lang="en-US" b="1" dirty="0" err="1" smtClean="0"/>
                <a:t>Tbo</a:t>
              </a:r>
              <a:endParaRPr lang="en-US" b="1" dirty="0"/>
            </a:p>
          </p:txBody>
        </p:sp>
      </p:grpSp>
      <p:grpSp>
        <p:nvGrpSpPr>
          <p:cNvPr id="22" name="Group 21"/>
          <p:cNvGrpSpPr/>
          <p:nvPr/>
        </p:nvGrpSpPr>
        <p:grpSpPr>
          <a:xfrm>
            <a:off x="8112748" y="179698"/>
            <a:ext cx="369332" cy="5075828"/>
            <a:chOff x="8317468" y="762000"/>
            <a:chExt cx="369332" cy="4493525"/>
          </a:xfrm>
        </p:grpSpPr>
        <p:cxnSp>
          <p:nvCxnSpPr>
            <p:cNvPr id="19" name="Straight Arrow Connector 18"/>
            <p:cNvCxnSpPr/>
            <p:nvPr/>
          </p:nvCxnSpPr>
          <p:spPr>
            <a:xfrm flipV="1">
              <a:off x="8534400" y="762000"/>
              <a:ext cx="0" cy="4493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8169637" y="2768894"/>
              <a:ext cx="664993" cy="369332"/>
            </a:xfrm>
            <a:prstGeom prst="rect">
              <a:avLst/>
            </a:prstGeom>
            <a:solidFill>
              <a:schemeClr val="bg1"/>
            </a:solidFill>
          </p:spPr>
          <p:txBody>
            <a:bodyPr wrap="none" rtlCol="0">
              <a:spAutoFit/>
            </a:bodyPr>
            <a:lstStyle/>
            <a:p>
              <a:r>
                <a:rPr lang="en-US" b="1" dirty="0" smtClean="0"/>
                <a:t>6 </a:t>
              </a:r>
              <a:r>
                <a:rPr lang="en-US" b="1" dirty="0" err="1" smtClean="0"/>
                <a:t>Tbo</a:t>
              </a:r>
              <a:endParaRPr lang="en-US" b="1" dirty="0"/>
            </a:p>
          </p:txBody>
        </p:sp>
      </p:grpSp>
      <p:grpSp>
        <p:nvGrpSpPr>
          <p:cNvPr id="13" name="Group 12"/>
          <p:cNvGrpSpPr/>
          <p:nvPr/>
        </p:nvGrpSpPr>
        <p:grpSpPr>
          <a:xfrm>
            <a:off x="7570379" y="152400"/>
            <a:ext cx="461665" cy="6019800"/>
            <a:chOff x="7854434" y="762000"/>
            <a:chExt cx="461665" cy="3657600"/>
          </a:xfrm>
        </p:grpSpPr>
        <p:cxnSp>
          <p:nvCxnSpPr>
            <p:cNvPr id="12" name="Straight Arrow Connector 11"/>
            <p:cNvCxnSpPr/>
            <p:nvPr/>
          </p:nvCxnSpPr>
          <p:spPr>
            <a:xfrm flipV="1">
              <a:off x="8115300" y="762000"/>
              <a:ext cx="0" cy="3657600"/>
            </a:xfrm>
            <a:prstGeom prst="straightConnector1">
              <a:avLst/>
            </a:prstGeom>
            <a:ln w="28575">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7378804" y="1706158"/>
              <a:ext cx="1412925" cy="461665"/>
            </a:xfrm>
            <a:prstGeom prst="rect">
              <a:avLst/>
            </a:prstGeom>
            <a:solidFill>
              <a:schemeClr val="bg1"/>
            </a:solidFill>
          </p:spPr>
          <p:txBody>
            <a:bodyPr wrap="square" rtlCol="0">
              <a:spAutoFit/>
            </a:bodyPr>
            <a:lstStyle/>
            <a:p>
              <a:r>
                <a:rPr lang="en-US" sz="2400" b="1" dirty="0" smtClean="0">
                  <a:solidFill>
                    <a:srgbClr val="0000FF"/>
                  </a:solidFill>
                </a:rPr>
                <a:t>Resource Base</a:t>
              </a:r>
              <a:endParaRPr lang="en-US" sz="2400" b="1" dirty="0">
                <a:solidFill>
                  <a:srgbClr val="0000FF"/>
                </a:solidFill>
              </a:endParaRPr>
            </a:p>
          </p:txBody>
        </p:sp>
      </p:grpSp>
      <p:sp>
        <p:nvSpPr>
          <p:cNvPr id="24" name="TextBox 23"/>
          <p:cNvSpPr txBox="1"/>
          <p:nvPr/>
        </p:nvSpPr>
        <p:spPr>
          <a:xfrm rot="16200000">
            <a:off x="7979149" y="2621801"/>
            <a:ext cx="1532792" cy="461665"/>
          </a:xfrm>
          <a:prstGeom prst="rect">
            <a:avLst/>
          </a:prstGeom>
          <a:noFill/>
        </p:spPr>
        <p:txBody>
          <a:bodyPr wrap="none" rtlCol="0">
            <a:spAutoFit/>
          </a:bodyPr>
          <a:lstStyle/>
          <a:p>
            <a:r>
              <a:rPr lang="en-US" sz="2400" dirty="0" smtClean="0"/>
              <a:t>Remaining</a:t>
            </a:r>
            <a:endParaRPr lang="en-US" sz="2400" dirty="0"/>
          </a:p>
        </p:txBody>
      </p:sp>
      <p:cxnSp>
        <p:nvCxnSpPr>
          <p:cNvPr id="26" name="Straight Arrow Connector 25"/>
          <p:cNvCxnSpPr/>
          <p:nvPr/>
        </p:nvCxnSpPr>
        <p:spPr>
          <a:xfrm flipV="1">
            <a:off x="7467600" y="5257800"/>
            <a:ext cx="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6200000">
            <a:off x="6905932" y="5499898"/>
            <a:ext cx="751168" cy="369332"/>
          </a:xfrm>
          <a:prstGeom prst="rect">
            <a:avLst/>
          </a:prstGeom>
          <a:noFill/>
        </p:spPr>
        <p:txBody>
          <a:bodyPr wrap="none" rtlCol="0">
            <a:spAutoFit/>
          </a:bodyPr>
          <a:lstStyle/>
          <a:p>
            <a:r>
              <a:rPr lang="en-US" b="1" dirty="0" smtClean="0"/>
              <a:t>1 </a:t>
            </a:r>
            <a:r>
              <a:rPr lang="en-US" b="1" dirty="0" err="1" smtClean="0"/>
              <a:t>Tbo</a:t>
            </a:r>
            <a:endParaRPr lang="en-US" b="1" dirty="0"/>
          </a:p>
        </p:txBody>
      </p:sp>
      <p:cxnSp>
        <p:nvCxnSpPr>
          <p:cNvPr id="29" name="Straight Arrow Connector 28"/>
          <p:cNvCxnSpPr/>
          <p:nvPr/>
        </p:nvCxnSpPr>
        <p:spPr>
          <a:xfrm flipV="1">
            <a:off x="7698432" y="4419600"/>
            <a:ext cx="1" cy="83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6200000">
            <a:off x="7131542" y="4670254"/>
            <a:ext cx="751168" cy="369332"/>
          </a:xfrm>
          <a:prstGeom prst="rect">
            <a:avLst/>
          </a:prstGeom>
          <a:noFill/>
        </p:spPr>
        <p:txBody>
          <a:bodyPr wrap="none" rtlCol="0">
            <a:spAutoFit/>
          </a:bodyPr>
          <a:lstStyle/>
          <a:p>
            <a:r>
              <a:rPr lang="en-US" b="1" dirty="0" smtClean="0"/>
              <a:t>1 </a:t>
            </a:r>
            <a:r>
              <a:rPr lang="en-US" b="1" dirty="0" err="1" smtClean="0"/>
              <a:t>Tbo</a:t>
            </a:r>
            <a:endParaRPr lang="en-US" b="1" dirty="0"/>
          </a:p>
        </p:txBody>
      </p:sp>
      <p:sp>
        <p:nvSpPr>
          <p:cNvPr id="30" name="TextBox 29"/>
          <p:cNvSpPr txBox="1"/>
          <p:nvPr/>
        </p:nvSpPr>
        <p:spPr>
          <a:xfrm>
            <a:off x="5081059" y="867475"/>
            <a:ext cx="2383986" cy="369332"/>
          </a:xfrm>
          <a:prstGeom prst="rect">
            <a:avLst/>
          </a:prstGeom>
          <a:noFill/>
        </p:spPr>
        <p:txBody>
          <a:bodyPr wrap="none" rtlCol="0">
            <a:spAutoFit/>
          </a:bodyPr>
          <a:lstStyle/>
          <a:p>
            <a:r>
              <a:rPr lang="en-US" b="1" dirty="0" smtClean="0">
                <a:solidFill>
                  <a:srgbClr val="0000FF"/>
                </a:solidFill>
              </a:rPr>
              <a:t>=814 </a:t>
            </a:r>
            <a:r>
              <a:rPr lang="en-US" b="1" dirty="0" err="1" smtClean="0">
                <a:solidFill>
                  <a:srgbClr val="0000FF"/>
                </a:solidFill>
              </a:rPr>
              <a:t>Gto</a:t>
            </a:r>
            <a:r>
              <a:rPr lang="en-US" b="1" dirty="0" smtClean="0">
                <a:solidFill>
                  <a:srgbClr val="0000FF"/>
                </a:solidFill>
              </a:rPr>
              <a:t> @ 0.134 t/</a:t>
            </a:r>
            <a:r>
              <a:rPr lang="en-US" b="1" dirty="0" err="1" smtClean="0">
                <a:solidFill>
                  <a:srgbClr val="0000FF"/>
                </a:solidFill>
              </a:rPr>
              <a:t>bo</a:t>
            </a:r>
            <a:endParaRPr lang="en-US" b="1" dirty="0">
              <a:solidFill>
                <a:srgbClr val="0000FF"/>
              </a:solidFill>
            </a:endParaRPr>
          </a:p>
        </p:txBody>
      </p:sp>
      <p:sp>
        <p:nvSpPr>
          <p:cNvPr id="25" name="TextBox 24"/>
          <p:cNvSpPr txBox="1"/>
          <p:nvPr/>
        </p:nvSpPr>
        <p:spPr>
          <a:xfrm>
            <a:off x="1396080" y="3123566"/>
            <a:ext cx="2367636" cy="307777"/>
          </a:xfrm>
          <a:prstGeom prst="rect">
            <a:avLst/>
          </a:prstGeom>
          <a:noFill/>
        </p:spPr>
        <p:txBody>
          <a:bodyPr wrap="none" rtlCol="0">
            <a:spAutoFit/>
          </a:bodyPr>
          <a:lstStyle/>
          <a:p>
            <a:r>
              <a:rPr lang="en-US" sz="1400" b="1" dirty="0" smtClean="0">
                <a:solidFill>
                  <a:srgbClr val="0000FF"/>
                </a:solidFill>
              </a:rPr>
              <a:t>50% </a:t>
            </a:r>
            <a:r>
              <a:rPr lang="en-US" sz="1400" b="1" dirty="0" err="1" smtClean="0">
                <a:solidFill>
                  <a:srgbClr val="0000FF"/>
                </a:solidFill>
              </a:rPr>
              <a:t>Rogner’s</a:t>
            </a:r>
            <a:r>
              <a:rPr lang="en-US" sz="1400" b="1" dirty="0" smtClean="0">
                <a:solidFill>
                  <a:srgbClr val="0000FF"/>
                </a:solidFill>
              </a:rPr>
              <a:t> resource base</a:t>
            </a:r>
            <a:endParaRPr lang="en-US" sz="1400" b="1" dirty="0">
              <a:solidFill>
                <a:srgbClr val="0000FF"/>
              </a:solidFill>
            </a:endParaRPr>
          </a:p>
        </p:txBody>
      </p:sp>
      <p:pic>
        <p:nvPicPr>
          <p:cNvPr id="2" name="Picture 1"/>
          <p:cNvPicPr>
            <a:picLocks noChangeAspect="1"/>
          </p:cNvPicPr>
          <p:nvPr/>
        </p:nvPicPr>
        <p:blipFill>
          <a:blip r:embed="rId3"/>
          <a:stretch>
            <a:fillRect/>
          </a:stretch>
        </p:blipFill>
        <p:spPr>
          <a:xfrm>
            <a:off x="347119" y="92643"/>
            <a:ext cx="2097921" cy="1549664"/>
          </a:xfrm>
          <a:prstGeom prst="rect">
            <a:avLst/>
          </a:prstGeom>
        </p:spPr>
      </p:pic>
      <p:sp>
        <p:nvSpPr>
          <p:cNvPr id="6" name="TextBox 5"/>
          <p:cNvSpPr txBox="1"/>
          <p:nvPr/>
        </p:nvSpPr>
        <p:spPr>
          <a:xfrm>
            <a:off x="838200" y="1426988"/>
            <a:ext cx="2608942" cy="261610"/>
          </a:xfrm>
          <a:prstGeom prst="rect">
            <a:avLst/>
          </a:prstGeom>
          <a:noFill/>
        </p:spPr>
        <p:txBody>
          <a:bodyPr wrap="square" rtlCol="0">
            <a:spAutoFit/>
          </a:bodyPr>
          <a:lstStyle/>
          <a:p>
            <a:r>
              <a:rPr lang="en-US" sz="1100" dirty="0" smtClean="0">
                <a:solidFill>
                  <a:srgbClr val="00B050"/>
                </a:solidFill>
              </a:rPr>
              <a:t>Cathles (2013) Future Rx</a:t>
            </a:r>
            <a:endParaRPr lang="en-US" sz="1100" dirty="0">
              <a:solidFill>
                <a:srgbClr val="00B050"/>
              </a:solidFill>
            </a:endParaRPr>
          </a:p>
        </p:txBody>
      </p:sp>
      <p:sp>
        <p:nvSpPr>
          <p:cNvPr id="7" name="TextBox 6"/>
          <p:cNvSpPr txBox="1"/>
          <p:nvPr/>
        </p:nvSpPr>
        <p:spPr>
          <a:xfrm>
            <a:off x="7786681" y="5390132"/>
            <a:ext cx="1338569" cy="707886"/>
          </a:xfrm>
          <a:prstGeom prst="rect">
            <a:avLst/>
          </a:prstGeom>
          <a:noFill/>
        </p:spPr>
        <p:txBody>
          <a:bodyPr wrap="square" rtlCol="0">
            <a:spAutoFit/>
          </a:bodyPr>
          <a:lstStyle/>
          <a:p>
            <a:pPr algn="ctr"/>
            <a:r>
              <a:rPr lang="en-US" sz="2000" dirty="0" smtClean="0"/>
              <a:t>Consumed so far</a:t>
            </a:r>
            <a:endParaRPr lang="en-US" sz="2000" dirty="0"/>
          </a:p>
        </p:txBody>
      </p:sp>
    </p:spTree>
    <p:extLst>
      <p:ext uri="{BB962C8B-B14F-4D97-AF65-F5344CB8AC3E}">
        <p14:creationId xmlns:p14="http://schemas.microsoft.com/office/powerpoint/2010/main" val="212179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F:\Power Point\Energy\DeffeyesH3.BMP"/>
          <p:cNvPicPr>
            <a:picLocks noGrp="1" noChangeAspect="1" noChangeArrowheads="1"/>
          </p:cNvPicPr>
          <p:nvPr>
            <p:ph/>
          </p:nvPr>
        </p:nvPicPr>
        <p:blipFill>
          <a:blip r:embed="rId3" cstate="print"/>
          <a:srcRect/>
          <a:stretch>
            <a:fillRect/>
          </a:stretch>
        </p:blipFill>
        <p:spPr>
          <a:xfrm>
            <a:off x="1416050" y="609600"/>
            <a:ext cx="6310313" cy="5486400"/>
          </a:xfrm>
          <a:noFill/>
        </p:spPr>
      </p:pic>
      <p:sp>
        <p:nvSpPr>
          <p:cNvPr id="29699" name="Text Box 1027"/>
          <p:cNvSpPr txBox="1">
            <a:spLocks noChangeArrowheads="1"/>
          </p:cNvSpPr>
          <p:nvPr/>
        </p:nvSpPr>
        <p:spPr bwMode="auto">
          <a:xfrm>
            <a:off x="457200" y="228600"/>
            <a:ext cx="7772400" cy="584775"/>
          </a:xfrm>
          <a:prstGeom prst="rect">
            <a:avLst/>
          </a:prstGeom>
          <a:solidFill>
            <a:schemeClr val="bg1"/>
          </a:solidFill>
          <a:ln w="9525">
            <a:noFill/>
            <a:miter lim="800000"/>
            <a:headEnd/>
            <a:tailEnd/>
          </a:ln>
        </p:spPr>
        <p:txBody>
          <a:bodyPr wrap="square">
            <a:spAutoFit/>
          </a:bodyPr>
          <a:lstStyle/>
          <a:p>
            <a:pPr fontAlgn="base">
              <a:spcBef>
                <a:spcPct val="50000"/>
              </a:spcBef>
              <a:spcAft>
                <a:spcPct val="0"/>
              </a:spcAft>
            </a:pPr>
            <a:r>
              <a:rPr lang="en-US" sz="3200" dirty="0">
                <a:solidFill>
                  <a:srgbClr val="000000"/>
                </a:solidFill>
              </a:rPr>
              <a:t>Hubbert </a:t>
            </a:r>
            <a:r>
              <a:rPr lang="en-US" sz="3200" dirty="0" smtClean="0">
                <a:solidFill>
                  <a:srgbClr val="000000"/>
                </a:solidFill>
              </a:rPr>
              <a:t>Prediction </a:t>
            </a:r>
            <a:r>
              <a:rPr lang="en-US" sz="3200" dirty="0">
                <a:solidFill>
                  <a:srgbClr val="000000"/>
                </a:solidFill>
              </a:rPr>
              <a:t>US Production History</a:t>
            </a:r>
          </a:p>
        </p:txBody>
      </p:sp>
      <p:sp>
        <p:nvSpPr>
          <p:cNvPr id="29700" name="Line 1028"/>
          <p:cNvSpPr>
            <a:spLocks noChangeShapeType="1"/>
          </p:cNvSpPr>
          <p:nvPr/>
        </p:nvSpPr>
        <p:spPr bwMode="auto">
          <a:xfrm>
            <a:off x="3657600" y="2590800"/>
            <a:ext cx="0" cy="2057400"/>
          </a:xfrm>
          <a:prstGeom prst="line">
            <a:avLst/>
          </a:prstGeom>
          <a:noFill/>
          <a:ln w="9525">
            <a:solidFill>
              <a:schemeClr val="tx1"/>
            </a:solidFill>
            <a:round/>
            <a:headEnd/>
            <a:tailEnd/>
          </a:ln>
        </p:spPr>
        <p:txBody>
          <a:bodyPr/>
          <a:lstStyle/>
          <a:p>
            <a:pPr fontAlgn="base">
              <a:spcBef>
                <a:spcPct val="0"/>
              </a:spcBef>
              <a:spcAft>
                <a:spcPct val="0"/>
              </a:spcAft>
            </a:pPr>
            <a:endParaRPr lang="en-US" sz="2400">
              <a:solidFill>
                <a:srgbClr val="000000"/>
              </a:solidFill>
            </a:endParaRPr>
          </a:p>
        </p:txBody>
      </p:sp>
      <p:sp>
        <p:nvSpPr>
          <p:cNvPr id="29701" name="Text Box 1029"/>
          <p:cNvSpPr txBox="1">
            <a:spLocks noChangeArrowheads="1"/>
          </p:cNvSpPr>
          <p:nvPr/>
        </p:nvSpPr>
        <p:spPr bwMode="auto">
          <a:xfrm>
            <a:off x="3200400" y="4572000"/>
            <a:ext cx="1123950" cy="915988"/>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time of </a:t>
            </a:r>
          </a:p>
          <a:p>
            <a:pPr fontAlgn="base">
              <a:spcBef>
                <a:spcPct val="0"/>
              </a:spcBef>
              <a:spcAft>
                <a:spcPct val="0"/>
              </a:spcAft>
            </a:pPr>
            <a:r>
              <a:rPr lang="en-US">
                <a:solidFill>
                  <a:srgbClr val="000000"/>
                </a:solidFill>
              </a:rPr>
              <a:t>Prediction</a:t>
            </a:r>
          </a:p>
          <a:p>
            <a:pPr fontAlgn="base">
              <a:spcBef>
                <a:spcPct val="0"/>
              </a:spcBef>
              <a:spcAft>
                <a:spcPct val="0"/>
              </a:spcAft>
            </a:pPr>
            <a:r>
              <a:rPr lang="en-US">
                <a:solidFill>
                  <a:srgbClr val="000000"/>
                </a:solidFill>
              </a:rPr>
              <a:t>(1956)</a:t>
            </a:r>
          </a:p>
        </p:txBody>
      </p:sp>
      <p:sp>
        <p:nvSpPr>
          <p:cNvPr id="29702" name="Text Box 1030"/>
          <p:cNvSpPr txBox="1">
            <a:spLocks noChangeArrowheads="1"/>
          </p:cNvSpPr>
          <p:nvPr/>
        </p:nvSpPr>
        <p:spPr bwMode="auto">
          <a:xfrm>
            <a:off x="7239000" y="6248400"/>
            <a:ext cx="1676400" cy="366713"/>
          </a:xfrm>
          <a:prstGeom prst="rect">
            <a:avLst/>
          </a:prstGeom>
          <a:noFill/>
          <a:ln w="9525">
            <a:noFill/>
            <a:miter lim="800000"/>
            <a:headEnd/>
            <a:tailEnd/>
          </a:ln>
        </p:spPr>
        <p:txBody>
          <a:bodyPr>
            <a:spAutoFit/>
          </a:bodyPr>
          <a:lstStyle/>
          <a:p>
            <a:pPr fontAlgn="base">
              <a:spcBef>
                <a:spcPct val="50000"/>
              </a:spcBef>
              <a:spcAft>
                <a:spcPct val="0"/>
              </a:spcAft>
            </a:pPr>
            <a:r>
              <a:rPr lang="en-US">
                <a:solidFill>
                  <a:srgbClr val="000000"/>
                </a:solidFill>
              </a:rPr>
              <a:t>Deffeyes, 2005</a:t>
            </a:r>
          </a:p>
        </p:txBody>
      </p:sp>
      <p:sp>
        <p:nvSpPr>
          <p:cNvPr id="29703" name="Text Box 1031"/>
          <p:cNvSpPr txBox="1">
            <a:spLocks noChangeArrowheads="1"/>
          </p:cNvSpPr>
          <p:nvPr/>
        </p:nvSpPr>
        <p:spPr bwMode="auto">
          <a:xfrm>
            <a:off x="3505200" y="1066800"/>
            <a:ext cx="1828800" cy="701675"/>
          </a:xfrm>
          <a:prstGeom prst="rect">
            <a:avLst/>
          </a:prstGeom>
          <a:noFill/>
          <a:ln w="9525">
            <a:noFill/>
            <a:miter lim="800000"/>
            <a:headEnd/>
            <a:tailEnd/>
          </a:ln>
        </p:spPr>
        <p:txBody>
          <a:bodyPr>
            <a:spAutoFit/>
          </a:bodyPr>
          <a:lstStyle/>
          <a:p>
            <a:pPr fontAlgn="base">
              <a:spcBef>
                <a:spcPct val="50000"/>
              </a:spcBef>
              <a:spcAft>
                <a:spcPct val="0"/>
              </a:spcAft>
            </a:pPr>
            <a:r>
              <a:rPr lang="en-US" sz="2000">
                <a:solidFill>
                  <a:srgbClr val="000000"/>
                </a:solidFill>
              </a:rPr>
              <a:t>peak when ½ oil produced</a:t>
            </a:r>
          </a:p>
        </p:txBody>
      </p:sp>
      <p:sp>
        <p:nvSpPr>
          <p:cNvPr id="29704" name="Line 1032"/>
          <p:cNvSpPr>
            <a:spLocks noChangeShapeType="1"/>
          </p:cNvSpPr>
          <p:nvPr/>
        </p:nvSpPr>
        <p:spPr bwMode="auto">
          <a:xfrm>
            <a:off x="4343400" y="1752600"/>
            <a:ext cx="76200" cy="38100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29705" name="Text Box 1033"/>
          <p:cNvSpPr txBox="1">
            <a:spLocks noChangeArrowheads="1"/>
          </p:cNvSpPr>
          <p:nvPr/>
        </p:nvSpPr>
        <p:spPr bwMode="auto">
          <a:xfrm>
            <a:off x="3733800" y="6019800"/>
            <a:ext cx="1143000" cy="457200"/>
          </a:xfrm>
          <a:prstGeom prst="rect">
            <a:avLst/>
          </a:prstGeom>
          <a:solidFill>
            <a:schemeClr val="bg1"/>
          </a:solidFill>
          <a:ln w="9525">
            <a:noFill/>
            <a:miter lim="800000"/>
            <a:headEnd/>
            <a:tailEnd/>
          </a:ln>
        </p:spPr>
        <p:txBody>
          <a:bodyPr>
            <a:spAutoFit/>
          </a:bodyPr>
          <a:lstStyle/>
          <a:p>
            <a:pPr fontAlgn="base">
              <a:spcBef>
                <a:spcPct val="50000"/>
              </a:spcBef>
              <a:spcAft>
                <a:spcPct val="0"/>
              </a:spcAft>
            </a:pPr>
            <a:r>
              <a:rPr lang="en-US" sz="2400">
                <a:solidFill>
                  <a:srgbClr val="000000"/>
                </a:solidFill>
              </a:rPr>
              <a:t>Time </a:t>
            </a:r>
          </a:p>
        </p:txBody>
      </p:sp>
      <p:pic>
        <p:nvPicPr>
          <p:cNvPr id="29706" name="Picture 1034" descr="H:\DCIM\100MLT35\PICT0485.JPG"/>
          <p:cNvPicPr>
            <a:picLocks noChangeAspect="1" noChangeArrowheads="1"/>
          </p:cNvPicPr>
          <p:nvPr/>
        </p:nvPicPr>
        <p:blipFill>
          <a:blip r:embed="rId4" cstate="print"/>
          <a:srcRect/>
          <a:stretch>
            <a:fillRect/>
          </a:stretch>
        </p:blipFill>
        <p:spPr bwMode="auto">
          <a:xfrm>
            <a:off x="152400" y="5181600"/>
            <a:ext cx="1127125" cy="1447800"/>
          </a:xfrm>
          <a:prstGeom prst="rect">
            <a:avLst/>
          </a:prstGeom>
          <a:noFill/>
          <a:ln w="9525">
            <a:noFill/>
            <a:miter lim="800000"/>
            <a:headEnd/>
            <a:tailEnd/>
          </a:ln>
        </p:spPr>
      </p:pic>
      <p:sp>
        <p:nvSpPr>
          <p:cNvPr id="29707" name="Text Box 12"/>
          <p:cNvSpPr txBox="1">
            <a:spLocks noChangeArrowheads="1"/>
          </p:cNvSpPr>
          <p:nvPr/>
        </p:nvSpPr>
        <p:spPr bwMode="auto">
          <a:xfrm rot="3598801">
            <a:off x="5257006" y="3974307"/>
            <a:ext cx="1011237" cy="336550"/>
          </a:xfrm>
          <a:prstGeom prst="rect">
            <a:avLst/>
          </a:prstGeom>
          <a:noFill/>
          <a:ln w="9525">
            <a:noFill/>
            <a:miter lim="800000"/>
            <a:headEnd/>
            <a:tailEnd/>
          </a:ln>
        </p:spPr>
        <p:txBody>
          <a:bodyPr wrap="none">
            <a:spAutoFit/>
          </a:bodyPr>
          <a:lstStyle/>
          <a:p>
            <a:pPr fontAlgn="base">
              <a:spcBef>
                <a:spcPct val="0"/>
              </a:spcBef>
              <a:spcAft>
                <a:spcPct val="0"/>
              </a:spcAft>
            </a:pPr>
            <a:r>
              <a:rPr lang="en-US" sz="1600">
                <a:solidFill>
                  <a:srgbClr val="000000"/>
                </a:solidFill>
              </a:rPr>
              <a:t>prediction</a:t>
            </a:r>
          </a:p>
        </p:txBody>
      </p:sp>
      <p:sp>
        <p:nvSpPr>
          <p:cNvPr id="29708" name="Line 13"/>
          <p:cNvSpPr>
            <a:spLocks noChangeShapeType="1"/>
          </p:cNvSpPr>
          <p:nvPr/>
        </p:nvSpPr>
        <p:spPr bwMode="auto">
          <a:xfrm flipH="1">
            <a:off x="5334000" y="3200400"/>
            <a:ext cx="228600" cy="15240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29709" name="Text Box 14"/>
          <p:cNvSpPr txBox="1">
            <a:spLocks noChangeArrowheads="1"/>
          </p:cNvSpPr>
          <p:nvPr/>
        </p:nvSpPr>
        <p:spPr bwMode="auto">
          <a:xfrm>
            <a:off x="5511800" y="2976563"/>
            <a:ext cx="5651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0000"/>
                </a:solidFill>
              </a:rPr>
              <a:t>data</a:t>
            </a:r>
          </a:p>
        </p:txBody>
      </p:sp>
      <p:sp>
        <p:nvSpPr>
          <p:cNvPr id="15" name="Rectangle 14"/>
          <p:cNvSpPr/>
          <p:nvPr/>
        </p:nvSpPr>
        <p:spPr>
          <a:xfrm>
            <a:off x="4953000" y="1752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2" name="TextBox 1"/>
          <p:cNvSpPr txBox="1"/>
          <p:nvPr/>
        </p:nvSpPr>
        <p:spPr>
          <a:xfrm>
            <a:off x="6689636" y="4781490"/>
            <a:ext cx="2119491" cy="400110"/>
          </a:xfrm>
          <a:prstGeom prst="rect">
            <a:avLst/>
          </a:prstGeom>
          <a:noFill/>
        </p:spPr>
        <p:txBody>
          <a:bodyPr wrap="none" rtlCol="0">
            <a:spAutoFit/>
          </a:bodyPr>
          <a:lstStyle/>
          <a:p>
            <a:r>
              <a:rPr lang="en-US" sz="2000" dirty="0" smtClean="0">
                <a:solidFill>
                  <a:srgbClr val="0000FF"/>
                </a:solidFill>
              </a:rPr>
              <a:t>Great until 2006…</a:t>
            </a:r>
            <a:endParaRPr lang="en-US" sz="2000" dirty="0">
              <a:solidFill>
                <a:srgbClr val="0000FF"/>
              </a:solidFill>
            </a:endParaRPr>
          </a:p>
        </p:txBody>
      </p:sp>
    </p:spTree>
    <p:extLst>
      <p:ext uri="{BB962C8B-B14F-4D97-AF65-F5344CB8AC3E}">
        <p14:creationId xmlns:p14="http://schemas.microsoft.com/office/powerpoint/2010/main" val="1454414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ei.org/wp-content/uploads/2013/12/sh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4978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152400" y="274638"/>
            <a:ext cx="8915400" cy="1143000"/>
          </a:xfrm>
        </p:spPr>
        <p:txBody>
          <a:bodyPr>
            <a:normAutofit/>
          </a:bodyPr>
          <a:lstStyle/>
          <a:p>
            <a:r>
              <a:rPr lang="en-US" dirty="0" smtClean="0">
                <a:solidFill>
                  <a:srgbClr val="0000FF"/>
                </a:solidFill>
              </a:rPr>
              <a:t>…and then!</a:t>
            </a:r>
            <a:endParaRPr lang="en-US" dirty="0">
              <a:solidFill>
                <a:srgbClr val="0000FF"/>
              </a:solidFill>
            </a:endParaRPr>
          </a:p>
        </p:txBody>
      </p:sp>
      <p:sp>
        <p:nvSpPr>
          <p:cNvPr id="7" name="TextBox 6"/>
          <p:cNvSpPr txBox="1"/>
          <p:nvPr/>
        </p:nvSpPr>
        <p:spPr>
          <a:xfrm>
            <a:off x="6629400" y="6367863"/>
            <a:ext cx="2326919" cy="307777"/>
          </a:xfrm>
          <a:prstGeom prst="rect">
            <a:avLst/>
          </a:prstGeom>
          <a:noFill/>
        </p:spPr>
        <p:txBody>
          <a:bodyPr wrap="none" rtlCol="0">
            <a:spAutoFit/>
          </a:bodyPr>
          <a:lstStyle/>
          <a:p>
            <a:r>
              <a:rPr lang="en-US" sz="1400" dirty="0" smtClean="0">
                <a:solidFill>
                  <a:prstClr val="black"/>
                </a:solidFill>
                <a:hlinkClick r:id="rId3"/>
              </a:rPr>
              <a:t>American Enterprise Institute</a:t>
            </a:r>
            <a:endParaRPr lang="en-US" sz="1400" dirty="0">
              <a:solidFill>
                <a:prstClr val="black"/>
              </a:solidFill>
            </a:endParaRPr>
          </a:p>
        </p:txBody>
      </p:sp>
      <p:sp>
        <p:nvSpPr>
          <p:cNvPr id="2" name="TextBox 1"/>
          <p:cNvSpPr txBox="1"/>
          <p:nvPr/>
        </p:nvSpPr>
        <p:spPr>
          <a:xfrm>
            <a:off x="5562600" y="1048306"/>
            <a:ext cx="1764907" cy="369332"/>
          </a:xfrm>
          <a:prstGeom prst="rect">
            <a:avLst/>
          </a:prstGeom>
          <a:noFill/>
        </p:spPr>
        <p:txBody>
          <a:bodyPr wrap="none" rtlCol="0">
            <a:spAutoFit/>
          </a:bodyPr>
          <a:lstStyle/>
          <a:p>
            <a:r>
              <a:rPr lang="en-US" dirty="0" smtClean="0"/>
              <a:t>…things changed</a:t>
            </a:r>
            <a:endParaRPr lang="en-US" dirty="0"/>
          </a:p>
        </p:txBody>
      </p:sp>
      <p:pic>
        <p:nvPicPr>
          <p:cNvPr id="8" name="Picture 1026" descr="F:\Power Point\Energy\DeffeyesH3.BMP"/>
          <p:cNvPicPr>
            <a:picLocks noChangeAspect="1" noChangeArrowheads="1"/>
          </p:cNvPicPr>
          <p:nvPr/>
        </p:nvPicPr>
        <p:blipFill>
          <a:blip r:embed="rId4" cstate="print"/>
          <a:srcRect/>
          <a:stretch>
            <a:fillRect/>
          </a:stretch>
        </p:blipFill>
        <p:spPr>
          <a:xfrm>
            <a:off x="381000" y="152400"/>
            <a:ext cx="1752600" cy="1523770"/>
          </a:xfrm>
          <a:prstGeom prst="rect">
            <a:avLst/>
          </a:prstGeom>
          <a:noFill/>
          <a:ln>
            <a:solidFill>
              <a:schemeClr val="tx1">
                <a:lumMod val="50000"/>
                <a:lumOff val="50000"/>
              </a:schemeClr>
            </a:solidFill>
          </a:ln>
        </p:spPr>
      </p:pic>
      <p:sp>
        <p:nvSpPr>
          <p:cNvPr id="3" name="TextBox 2"/>
          <p:cNvSpPr txBox="1"/>
          <p:nvPr/>
        </p:nvSpPr>
        <p:spPr>
          <a:xfrm>
            <a:off x="2133600" y="130493"/>
            <a:ext cx="3776355" cy="369332"/>
          </a:xfrm>
          <a:prstGeom prst="rect">
            <a:avLst/>
          </a:prstGeom>
          <a:noFill/>
        </p:spPr>
        <p:txBody>
          <a:bodyPr wrap="none" rtlCol="0">
            <a:spAutoFit/>
          </a:bodyPr>
          <a:lstStyle/>
          <a:p>
            <a:r>
              <a:rPr lang="en-US" dirty="0" err="1" smtClean="0">
                <a:solidFill>
                  <a:srgbClr val="0000FF"/>
                </a:solidFill>
              </a:rPr>
              <a:t>Hubberts</a:t>
            </a:r>
            <a:r>
              <a:rPr lang="en-US" dirty="0" smtClean="0">
                <a:solidFill>
                  <a:srgbClr val="0000FF"/>
                </a:solidFill>
              </a:rPr>
              <a:t> prediction great until ~2006 </a:t>
            </a:r>
            <a:endParaRPr lang="en-US" dirty="0">
              <a:solidFill>
                <a:srgbClr val="0000FF"/>
              </a:solidFill>
            </a:endParaRPr>
          </a:p>
        </p:txBody>
      </p:sp>
      <p:sp>
        <p:nvSpPr>
          <p:cNvPr id="4" name="TextBox 3"/>
          <p:cNvSpPr txBox="1"/>
          <p:nvPr/>
        </p:nvSpPr>
        <p:spPr>
          <a:xfrm>
            <a:off x="914400" y="274638"/>
            <a:ext cx="498855" cy="276999"/>
          </a:xfrm>
          <a:prstGeom prst="rect">
            <a:avLst/>
          </a:prstGeom>
          <a:noFill/>
        </p:spPr>
        <p:txBody>
          <a:bodyPr wrap="none" rtlCol="0">
            <a:spAutoFit/>
          </a:bodyPr>
          <a:lstStyle/>
          <a:p>
            <a:r>
              <a:rPr lang="en-US" sz="1200" dirty="0" smtClean="0"/>
              <a:t>1973</a:t>
            </a:r>
            <a:endParaRPr lang="en-US" sz="1200" dirty="0"/>
          </a:p>
        </p:txBody>
      </p:sp>
    </p:spTree>
    <p:extLst>
      <p:ext uri="{BB962C8B-B14F-4D97-AF65-F5344CB8AC3E}">
        <p14:creationId xmlns:p14="http://schemas.microsoft.com/office/powerpoint/2010/main" val="1525550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4" name="Content Placeholder 3"/>
          <p:cNvSpPr>
            <a:spLocks noGrp="1"/>
          </p:cNvSpPr>
          <p:nvPr>
            <p:ph idx="1"/>
          </p:nvPr>
        </p:nvSpPr>
        <p:spPr/>
        <p:txBody>
          <a:bodyPr/>
          <a:lstStyle/>
          <a:p>
            <a:r>
              <a:rPr lang="en-US" dirty="0" err="1" smtClean="0"/>
              <a:t>Vermeij</a:t>
            </a:r>
            <a:r>
              <a:rPr lang="en-US" dirty="0" smtClean="0"/>
              <a:t> (biological perspective)</a:t>
            </a:r>
          </a:p>
          <a:p>
            <a:pPr lvl="1"/>
            <a:r>
              <a:rPr lang="en-US" dirty="0" smtClean="0"/>
              <a:t>Predators (producers and traders) drive change; performance more important than efficiency</a:t>
            </a:r>
          </a:p>
          <a:p>
            <a:pPr lvl="1"/>
            <a:r>
              <a:rPr lang="en-US" dirty="0" smtClean="0"/>
              <a:t>Size is an advantage</a:t>
            </a:r>
          </a:p>
          <a:p>
            <a:pPr lvl="1"/>
            <a:r>
              <a:rPr lang="en-US" dirty="0" smtClean="0"/>
              <a:t>Growth enables adaption</a:t>
            </a:r>
          </a:p>
          <a:p>
            <a:pPr lvl="1"/>
            <a:r>
              <a:rPr lang="en-US" dirty="0" smtClean="0"/>
              <a:t>Successful survive</a:t>
            </a:r>
          </a:p>
          <a:p>
            <a:r>
              <a:rPr lang="en-US" dirty="0" smtClean="0"/>
              <a:t>Technology can change everything (shale oil)</a:t>
            </a:r>
          </a:p>
        </p:txBody>
      </p:sp>
    </p:spTree>
    <p:extLst>
      <p:ext uri="{BB962C8B-B14F-4D97-AF65-F5344CB8AC3E}">
        <p14:creationId xmlns:p14="http://schemas.microsoft.com/office/powerpoint/2010/main" val="252965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85800"/>
          </a:xfrm>
        </p:spPr>
        <p:txBody>
          <a:bodyPr/>
          <a:lstStyle/>
          <a:p>
            <a:r>
              <a:rPr lang="en-US" dirty="0" smtClean="0"/>
              <a:t>References</a:t>
            </a:r>
            <a:endParaRPr lang="en-US" dirty="0"/>
          </a:p>
        </p:txBody>
      </p:sp>
      <p:sp>
        <p:nvSpPr>
          <p:cNvPr id="4" name="TextBox 3"/>
          <p:cNvSpPr txBox="1"/>
          <p:nvPr/>
        </p:nvSpPr>
        <p:spPr>
          <a:xfrm>
            <a:off x="609600" y="914400"/>
            <a:ext cx="8153400" cy="1477328"/>
          </a:xfrm>
          <a:prstGeom prst="rect">
            <a:avLst/>
          </a:prstGeom>
          <a:noFill/>
        </p:spPr>
        <p:txBody>
          <a:bodyPr wrap="square" rtlCol="0">
            <a:spAutoFit/>
          </a:bodyPr>
          <a:lstStyle/>
          <a:p>
            <a:r>
              <a:rPr lang="en-US" dirty="0" err="1" smtClean="0"/>
              <a:t>Deffeyes</a:t>
            </a:r>
            <a:r>
              <a:rPr lang="en-US" dirty="0" smtClean="0"/>
              <a:t>, K.S., 2005, Beyond Oil, The view form </a:t>
            </a:r>
            <a:r>
              <a:rPr lang="en-US" dirty="0" err="1" smtClean="0"/>
              <a:t>Hubberts</a:t>
            </a:r>
            <a:r>
              <a:rPr lang="en-US" dirty="0" smtClean="0"/>
              <a:t> Peak, Hill and Wang, New York, 2002p.</a:t>
            </a:r>
          </a:p>
          <a:p>
            <a:endParaRPr lang="en-US" dirty="0" smtClean="0"/>
          </a:p>
          <a:p>
            <a:r>
              <a:rPr lang="en-US" dirty="0" err="1" smtClean="0"/>
              <a:t>Yergin</a:t>
            </a:r>
            <a:r>
              <a:rPr lang="en-US" dirty="0" smtClean="0"/>
              <a:t>, Daniel, 1991, The Prize, the epic quest for oil, money, and power,  Free Press, Chicago,  885p.</a:t>
            </a:r>
          </a:p>
        </p:txBody>
      </p:sp>
    </p:spTree>
    <p:extLst>
      <p:ext uri="{BB962C8B-B14F-4D97-AF65-F5344CB8AC3E}">
        <p14:creationId xmlns:p14="http://schemas.microsoft.com/office/powerpoint/2010/main" val="2058182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2016825" y="0"/>
            <a:ext cx="4724400" cy="533400"/>
          </a:xfrm>
        </p:spPr>
        <p:txBody>
          <a:bodyPr/>
          <a:lstStyle/>
          <a:p>
            <a:r>
              <a:rPr lang="en-US" sz="4000" dirty="0" smtClean="0"/>
              <a:t>A Word on Price</a:t>
            </a:r>
          </a:p>
        </p:txBody>
      </p:sp>
      <p:sp>
        <p:nvSpPr>
          <p:cNvPr id="31747" name="Rectangle 6"/>
          <p:cNvSpPr>
            <a:spLocks noGrp="1" noChangeArrowheads="1"/>
          </p:cNvSpPr>
          <p:nvPr>
            <p:ph type="body" idx="1"/>
          </p:nvPr>
        </p:nvSpPr>
        <p:spPr>
          <a:xfrm>
            <a:off x="381000" y="685800"/>
            <a:ext cx="8229600" cy="5562600"/>
          </a:xfrm>
        </p:spPr>
        <p:txBody>
          <a:bodyPr/>
          <a:lstStyle/>
          <a:p>
            <a:pPr>
              <a:lnSpc>
                <a:spcPct val="90000"/>
              </a:lnSpc>
            </a:pPr>
            <a:r>
              <a:rPr lang="en-US" sz="2400" dirty="0" smtClean="0"/>
              <a:t>For $130/bbl oil</a:t>
            </a:r>
          </a:p>
          <a:p>
            <a:pPr lvl="1">
              <a:lnSpc>
                <a:spcPct val="90000"/>
              </a:lnSpc>
            </a:pPr>
            <a:r>
              <a:rPr lang="en-US" sz="2000" dirty="0" smtClean="0"/>
              <a:t>1 bbl = 42 gallons</a:t>
            </a:r>
          </a:p>
          <a:p>
            <a:pPr lvl="1">
              <a:lnSpc>
                <a:spcPct val="90000"/>
              </a:lnSpc>
            </a:pPr>
            <a:r>
              <a:rPr lang="en-US" sz="2000" dirty="0" smtClean="0"/>
              <a:t>thus raw petroleum = </a:t>
            </a:r>
            <a:r>
              <a:rPr lang="en-US" sz="2000" b="1" dirty="0" smtClean="0"/>
              <a:t>$3.10/gallon</a:t>
            </a:r>
          </a:p>
          <a:p>
            <a:pPr lvl="2">
              <a:lnSpc>
                <a:spcPct val="90000"/>
              </a:lnSpc>
            </a:pPr>
            <a:r>
              <a:rPr lang="en-US" sz="1800" dirty="0" smtClean="0"/>
              <a:t>$0.25 Federal tax</a:t>
            </a:r>
          </a:p>
          <a:p>
            <a:pPr lvl="2">
              <a:lnSpc>
                <a:spcPct val="90000"/>
              </a:lnSpc>
            </a:pPr>
            <a:r>
              <a:rPr lang="en-US" sz="1800" dirty="0" smtClean="0"/>
              <a:t>$0.184 Federal excise tax</a:t>
            </a:r>
          </a:p>
          <a:p>
            <a:pPr lvl="2">
              <a:lnSpc>
                <a:spcPct val="90000"/>
              </a:lnSpc>
            </a:pPr>
            <a:r>
              <a:rPr lang="en-US" sz="1800" dirty="0" smtClean="0"/>
              <a:t>$0.19875 Michigan excise and environmental tax </a:t>
            </a:r>
          </a:p>
          <a:p>
            <a:pPr lvl="2">
              <a:lnSpc>
                <a:spcPct val="90000"/>
              </a:lnSpc>
            </a:pPr>
            <a:r>
              <a:rPr lang="en-US" sz="1800" dirty="0" smtClean="0"/>
              <a:t>$0.24 Michigan sales tax</a:t>
            </a:r>
          </a:p>
          <a:p>
            <a:pPr lvl="2">
              <a:lnSpc>
                <a:spcPct val="90000"/>
              </a:lnSpc>
            </a:pPr>
            <a:r>
              <a:rPr lang="en-US" sz="1800" dirty="0" smtClean="0"/>
              <a:t>$0.33 ExxonMobil profit</a:t>
            </a:r>
          </a:p>
          <a:p>
            <a:pPr lvl="1">
              <a:lnSpc>
                <a:spcPct val="90000"/>
              </a:lnSpc>
            </a:pPr>
            <a:r>
              <a:rPr lang="en-US" sz="2000" dirty="0" smtClean="0"/>
              <a:t>Tax </a:t>
            </a:r>
            <a:r>
              <a:rPr lang="en-US" sz="2000" b="1" dirty="0" smtClean="0"/>
              <a:t>$0.87</a:t>
            </a:r>
          </a:p>
          <a:p>
            <a:pPr lvl="1">
              <a:lnSpc>
                <a:spcPct val="90000"/>
              </a:lnSpc>
            </a:pPr>
            <a:r>
              <a:rPr lang="en-US" sz="2000" dirty="0" smtClean="0"/>
              <a:t>Delivery + Profit </a:t>
            </a:r>
            <a:r>
              <a:rPr lang="en-US" sz="2000" b="1" dirty="0" smtClean="0"/>
              <a:t>$0.33</a:t>
            </a:r>
          </a:p>
          <a:p>
            <a:pPr lvl="1">
              <a:lnSpc>
                <a:spcPct val="90000"/>
              </a:lnSpc>
              <a:spcAft>
                <a:spcPts val="1200"/>
              </a:spcAft>
            </a:pPr>
            <a:r>
              <a:rPr lang="en-US" sz="2000" b="1" dirty="0" smtClean="0"/>
              <a:t>$4.30 per gallon sales price</a:t>
            </a:r>
          </a:p>
          <a:p>
            <a:pPr>
              <a:lnSpc>
                <a:spcPct val="90000"/>
              </a:lnSpc>
            </a:pPr>
            <a:r>
              <a:rPr lang="en-US" sz="2400" b="1" dirty="0" smtClean="0"/>
              <a:t>Cost of crude quadrupled in $ but doubled in euros</a:t>
            </a:r>
          </a:p>
          <a:p>
            <a:pPr lvl="1">
              <a:lnSpc>
                <a:spcPct val="90000"/>
              </a:lnSpc>
              <a:spcAft>
                <a:spcPts val="600"/>
              </a:spcAft>
            </a:pPr>
            <a:r>
              <a:rPr lang="en-US" sz="2000" dirty="0" smtClean="0"/>
              <a:t>In 2000 euro =$0.82, euro in 2008 =$1.60</a:t>
            </a:r>
          </a:p>
          <a:p>
            <a:pPr>
              <a:lnSpc>
                <a:spcPct val="90000"/>
              </a:lnSpc>
            </a:pPr>
            <a:r>
              <a:rPr lang="en-US" sz="2400" dirty="0" smtClean="0"/>
              <a:t>In 1988 $0.91/gallon </a:t>
            </a:r>
          </a:p>
          <a:p>
            <a:pPr>
              <a:lnSpc>
                <a:spcPct val="90000"/>
              </a:lnSpc>
            </a:pPr>
            <a:r>
              <a:rPr lang="en-US" sz="2400" dirty="0" smtClean="0"/>
              <a:t>adjusted for true* inflation $</a:t>
            </a:r>
            <a:r>
              <a:rPr lang="en-US" sz="2400" baseline="-25000" dirty="0" smtClean="0"/>
              <a:t>1988</a:t>
            </a:r>
            <a:r>
              <a:rPr lang="en-US" sz="2400" dirty="0" smtClean="0"/>
              <a:t>0.91=$</a:t>
            </a:r>
            <a:r>
              <a:rPr lang="en-US" sz="2400" baseline="-25000" dirty="0" smtClean="0"/>
              <a:t>2008</a:t>
            </a:r>
            <a:r>
              <a:rPr lang="en-US" sz="2400" dirty="0" smtClean="0"/>
              <a:t> </a:t>
            </a:r>
            <a:r>
              <a:rPr lang="en-US" sz="2400" b="1" dirty="0" smtClean="0"/>
              <a:t>$4.11</a:t>
            </a:r>
          </a:p>
        </p:txBody>
      </p:sp>
      <p:sp>
        <p:nvSpPr>
          <p:cNvPr id="31750" name="Text Box 9"/>
          <p:cNvSpPr txBox="1">
            <a:spLocks noChangeArrowheads="1"/>
          </p:cNvSpPr>
          <p:nvPr/>
        </p:nvSpPr>
        <p:spPr bwMode="auto">
          <a:xfrm>
            <a:off x="4953000" y="1752600"/>
            <a:ext cx="2630720"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dirty="0">
                <a:solidFill>
                  <a:srgbClr val="009900"/>
                </a:solidFill>
              </a:rPr>
              <a:t>Car and Driver Aug 2008 p13</a:t>
            </a:r>
          </a:p>
        </p:txBody>
      </p:sp>
      <p:sp>
        <p:nvSpPr>
          <p:cNvPr id="31751" name="Text Box 10"/>
          <p:cNvSpPr txBox="1">
            <a:spLocks noChangeArrowheads="1"/>
          </p:cNvSpPr>
          <p:nvPr/>
        </p:nvSpPr>
        <p:spPr bwMode="auto">
          <a:xfrm>
            <a:off x="457200" y="6172200"/>
            <a:ext cx="6496587"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1400" dirty="0">
                <a:solidFill>
                  <a:srgbClr val="009900"/>
                </a:solidFill>
              </a:rPr>
              <a:t>Ruoff, The Energy Future, Chap 7</a:t>
            </a:r>
          </a:p>
          <a:p>
            <a:pPr fontAlgn="base">
              <a:spcBef>
                <a:spcPct val="0"/>
              </a:spcBef>
              <a:spcAft>
                <a:spcPct val="0"/>
              </a:spcAft>
            </a:pPr>
            <a:r>
              <a:rPr lang="en-US" sz="1400" dirty="0">
                <a:solidFill>
                  <a:srgbClr val="009900"/>
                </a:solidFill>
              </a:rPr>
              <a:t>* Taking into account energy and food costs (</a:t>
            </a:r>
            <a:r>
              <a:rPr lang="en-US" sz="1400" dirty="0" err="1">
                <a:solidFill>
                  <a:srgbClr val="009900"/>
                </a:solidFill>
              </a:rPr>
              <a:t>google</a:t>
            </a:r>
            <a:r>
              <a:rPr lang="en-US" sz="1400" dirty="0">
                <a:solidFill>
                  <a:srgbClr val="009900"/>
                </a:solidFill>
              </a:rPr>
              <a:t>: John Williams, Shadow Statistics)</a:t>
            </a:r>
          </a:p>
        </p:txBody>
      </p:sp>
      <p:sp>
        <p:nvSpPr>
          <p:cNvPr id="8" name="TextBox 7"/>
          <p:cNvSpPr txBox="1"/>
          <p:nvPr/>
        </p:nvSpPr>
        <p:spPr>
          <a:xfrm>
            <a:off x="4953000" y="6007925"/>
            <a:ext cx="4012637" cy="369332"/>
          </a:xfrm>
          <a:prstGeom prst="rect">
            <a:avLst/>
          </a:prstGeom>
          <a:noFill/>
        </p:spPr>
        <p:txBody>
          <a:bodyPr wrap="none" rtlCol="0">
            <a:spAutoFit/>
          </a:bodyPr>
          <a:lstStyle/>
          <a:p>
            <a:pPr fontAlgn="base">
              <a:spcBef>
                <a:spcPct val="0"/>
              </a:spcBef>
              <a:spcAft>
                <a:spcPct val="0"/>
              </a:spcAft>
            </a:pPr>
            <a:r>
              <a:rPr lang="en-US" dirty="0">
                <a:solidFill>
                  <a:srgbClr val="FF0000"/>
                </a:solidFill>
              </a:rPr>
              <a:t>Price of gas not risen as much as it seems</a:t>
            </a:r>
          </a:p>
        </p:txBody>
      </p:sp>
    </p:spTree>
    <p:extLst>
      <p:ext uri="{BB962C8B-B14F-4D97-AF65-F5344CB8AC3E}">
        <p14:creationId xmlns:p14="http://schemas.microsoft.com/office/powerpoint/2010/main" val="375247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533400"/>
          </a:xfrm>
        </p:spPr>
        <p:txBody>
          <a:bodyPr/>
          <a:lstStyle/>
          <a:p>
            <a:r>
              <a:rPr lang="en-US" sz="4000" smtClean="0"/>
              <a:t>Discoveries hang by hair…</a:t>
            </a:r>
          </a:p>
        </p:txBody>
      </p:sp>
      <p:sp>
        <p:nvSpPr>
          <p:cNvPr id="44036" name="Text Box 4"/>
          <p:cNvSpPr txBox="1">
            <a:spLocks noChangeArrowheads="1"/>
          </p:cNvSpPr>
          <p:nvPr/>
        </p:nvSpPr>
        <p:spPr bwMode="auto">
          <a:xfrm>
            <a:off x="2514600" y="6256020"/>
            <a:ext cx="44211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dirty="0">
                <a:solidFill>
                  <a:srgbClr val="000000"/>
                </a:solidFill>
              </a:rPr>
              <a:t>“Oil is found in the minds of men”</a:t>
            </a:r>
          </a:p>
        </p:txBody>
      </p:sp>
      <p:pic>
        <p:nvPicPr>
          <p:cNvPr id="44037" name="Picture 5" descr="Prise 9"/>
          <p:cNvPicPr>
            <a:picLocks noChangeAspect="1" noChangeArrowheads="1"/>
          </p:cNvPicPr>
          <p:nvPr/>
        </p:nvPicPr>
        <p:blipFill>
          <a:blip r:embed="rId3" cstate="print"/>
          <a:srcRect/>
          <a:stretch>
            <a:fillRect/>
          </a:stretch>
        </p:blipFill>
        <p:spPr bwMode="auto">
          <a:xfrm>
            <a:off x="7847013" y="0"/>
            <a:ext cx="1296987" cy="1828800"/>
          </a:xfrm>
          <a:prstGeom prst="rect">
            <a:avLst/>
          </a:prstGeom>
          <a:noFill/>
          <a:ln w="9525">
            <a:noFill/>
            <a:miter lim="800000"/>
            <a:headEnd/>
            <a:tailEnd/>
          </a:ln>
        </p:spPr>
      </p:pic>
      <p:pic>
        <p:nvPicPr>
          <p:cNvPr id="44038" name="Picture 7" descr="Prise 13"/>
          <p:cNvPicPr>
            <a:picLocks noChangeAspect="1" noChangeArrowheads="1"/>
          </p:cNvPicPr>
          <p:nvPr/>
        </p:nvPicPr>
        <p:blipFill>
          <a:blip r:embed="rId4" cstate="print"/>
          <a:srcRect/>
          <a:stretch>
            <a:fillRect/>
          </a:stretch>
        </p:blipFill>
        <p:spPr bwMode="auto">
          <a:xfrm>
            <a:off x="7924800" y="1981200"/>
            <a:ext cx="1111250" cy="1662113"/>
          </a:xfrm>
          <a:prstGeom prst="rect">
            <a:avLst/>
          </a:prstGeom>
          <a:noFill/>
          <a:ln w="9525">
            <a:noFill/>
            <a:miter lim="800000"/>
            <a:headEnd/>
            <a:tailEnd/>
          </a:ln>
        </p:spPr>
      </p:pic>
      <p:pic>
        <p:nvPicPr>
          <p:cNvPr id="44039" name="Picture 9" descr="Prise 17"/>
          <p:cNvPicPr>
            <a:picLocks noChangeAspect="1" noChangeArrowheads="1"/>
          </p:cNvPicPr>
          <p:nvPr/>
        </p:nvPicPr>
        <p:blipFill>
          <a:blip r:embed="rId5" cstate="print"/>
          <a:srcRect/>
          <a:stretch>
            <a:fillRect/>
          </a:stretch>
        </p:blipFill>
        <p:spPr bwMode="auto">
          <a:xfrm>
            <a:off x="7467600" y="3810000"/>
            <a:ext cx="1676400" cy="1144588"/>
          </a:xfrm>
          <a:prstGeom prst="rect">
            <a:avLst/>
          </a:prstGeom>
          <a:noFill/>
          <a:ln w="9525">
            <a:noFill/>
            <a:miter lim="800000"/>
            <a:headEnd/>
            <a:tailEnd/>
          </a:ln>
        </p:spPr>
      </p:pic>
      <p:pic>
        <p:nvPicPr>
          <p:cNvPr id="44040" name="Picture 11" descr="Prise 10"/>
          <p:cNvPicPr>
            <a:picLocks noChangeAspect="1" noChangeArrowheads="1"/>
          </p:cNvPicPr>
          <p:nvPr/>
        </p:nvPicPr>
        <p:blipFill>
          <a:blip r:embed="rId6" cstate="print"/>
          <a:srcRect/>
          <a:stretch>
            <a:fillRect/>
          </a:stretch>
        </p:blipFill>
        <p:spPr bwMode="auto">
          <a:xfrm>
            <a:off x="7239000" y="5181600"/>
            <a:ext cx="1905000" cy="1452563"/>
          </a:xfrm>
          <a:prstGeom prst="rect">
            <a:avLst/>
          </a:prstGeom>
          <a:noFill/>
          <a:ln w="9525">
            <a:noFill/>
            <a:miter lim="800000"/>
            <a:headEnd/>
            <a:tailEnd/>
          </a:ln>
        </p:spPr>
      </p:pic>
      <p:sp>
        <p:nvSpPr>
          <p:cNvPr id="44035" name="Rectangle 3"/>
          <p:cNvSpPr>
            <a:spLocks noGrp="1" noChangeArrowheads="1"/>
          </p:cNvSpPr>
          <p:nvPr>
            <p:ph type="body" idx="1"/>
          </p:nvPr>
        </p:nvSpPr>
        <p:spPr>
          <a:xfrm>
            <a:off x="76200" y="762000"/>
            <a:ext cx="7772400" cy="5257800"/>
          </a:xfrm>
        </p:spPr>
        <p:txBody>
          <a:bodyPr/>
          <a:lstStyle/>
          <a:p>
            <a:r>
              <a:rPr lang="en-US" sz="2000" b="1" dirty="0" smtClean="0"/>
              <a:t>8/27/1859</a:t>
            </a:r>
            <a:r>
              <a:rPr lang="en-US" sz="2000" dirty="0" smtClean="0"/>
              <a:t> Drake hits oil in </a:t>
            </a:r>
            <a:r>
              <a:rPr lang="en-US" sz="2000" b="1" dirty="0" smtClean="0"/>
              <a:t>Pennsylvania</a:t>
            </a:r>
            <a:r>
              <a:rPr lang="en-US" sz="2000" dirty="0" smtClean="0"/>
              <a:t> after being told to “close up”</a:t>
            </a:r>
          </a:p>
          <a:p>
            <a:r>
              <a:rPr lang="en-US" sz="2000" b="1" dirty="0" smtClean="0"/>
              <a:t>1885</a:t>
            </a:r>
            <a:r>
              <a:rPr lang="en-US" sz="2000" dirty="0" smtClean="0"/>
              <a:t> oil developed in </a:t>
            </a:r>
            <a:r>
              <a:rPr lang="en-US" sz="2000" b="1" dirty="0" err="1" smtClean="0"/>
              <a:t>Summatra</a:t>
            </a:r>
            <a:r>
              <a:rPr lang="en-US" sz="2000" dirty="0" smtClean="0"/>
              <a:t> after 10 year struggle (Royal Dutch)</a:t>
            </a:r>
          </a:p>
          <a:p>
            <a:r>
              <a:rPr lang="en-US" sz="2000" b="1" dirty="0" smtClean="0"/>
              <a:t>1/10/1901</a:t>
            </a:r>
            <a:r>
              <a:rPr lang="en-US" sz="2000" dirty="0" smtClean="0"/>
              <a:t> </a:t>
            </a:r>
            <a:r>
              <a:rPr lang="en-US" sz="2000" dirty="0" err="1" smtClean="0"/>
              <a:t>Patillo</a:t>
            </a:r>
            <a:r>
              <a:rPr lang="en-US" sz="2000" dirty="0" smtClean="0"/>
              <a:t> Higgins (1-armed, self educated mechanic), dream labeled “nonsense”, hits oil at </a:t>
            </a:r>
            <a:r>
              <a:rPr lang="en-US" sz="2000" dirty="0" err="1" smtClean="0"/>
              <a:t>Spindletop</a:t>
            </a:r>
            <a:r>
              <a:rPr lang="en-US" sz="2000" dirty="0" smtClean="0"/>
              <a:t>, </a:t>
            </a:r>
            <a:r>
              <a:rPr lang="en-US" sz="2000" b="1" dirty="0" err="1" smtClean="0"/>
              <a:t>Tx</a:t>
            </a:r>
            <a:endParaRPr lang="en-US" sz="2000" b="1" dirty="0" smtClean="0"/>
          </a:p>
          <a:p>
            <a:r>
              <a:rPr lang="en-US" sz="2000" b="1" dirty="0" smtClean="0"/>
              <a:t>3/25/1908 </a:t>
            </a:r>
            <a:r>
              <a:rPr lang="en-US" sz="2000" dirty="0" smtClean="0"/>
              <a:t>failed in “plain of Oil”, endured water with dung, hits oil in </a:t>
            </a:r>
            <a:r>
              <a:rPr lang="en-US" sz="2000" b="1" dirty="0" smtClean="0"/>
              <a:t>Iran</a:t>
            </a:r>
            <a:r>
              <a:rPr lang="en-US" sz="2000" dirty="0" smtClean="0"/>
              <a:t> with letter from Burma Oil to “wind down” on the way</a:t>
            </a:r>
          </a:p>
          <a:p>
            <a:r>
              <a:rPr lang="en-US" sz="2000" b="1" dirty="0" smtClean="0"/>
              <a:t>9/15/1927 </a:t>
            </a:r>
            <a:r>
              <a:rPr lang="en-US" sz="2000" dirty="0" smtClean="0"/>
              <a:t>Baba </a:t>
            </a:r>
            <a:r>
              <a:rPr lang="en-US" sz="2000" dirty="0" err="1" smtClean="0"/>
              <a:t>Gurgan</a:t>
            </a:r>
            <a:r>
              <a:rPr lang="en-US" sz="2000" dirty="0" smtClean="0"/>
              <a:t> in </a:t>
            </a:r>
            <a:r>
              <a:rPr lang="en-US" sz="2000" b="1" dirty="0" smtClean="0"/>
              <a:t>Iraq</a:t>
            </a:r>
          </a:p>
          <a:p>
            <a:r>
              <a:rPr lang="en-US" sz="2000" b="1" dirty="0" smtClean="0"/>
              <a:t>8/3/1930 </a:t>
            </a:r>
            <a:r>
              <a:rPr lang="en-US" sz="2000" dirty="0" smtClean="0"/>
              <a:t>Dad Joiner (</a:t>
            </a:r>
            <a:r>
              <a:rPr lang="en-US" sz="1600" dirty="0" smtClean="0"/>
              <a:t>70 yr old wildcatter, and ladies man</a:t>
            </a:r>
            <a:r>
              <a:rPr lang="en-US" sz="2000" dirty="0" smtClean="0"/>
              <a:t>), told by Doc Lloyd (</a:t>
            </a:r>
            <a:r>
              <a:rPr lang="en-US" sz="1600" dirty="0" smtClean="0"/>
              <a:t>former patent medicine roadman and “</a:t>
            </a:r>
            <a:r>
              <a:rPr lang="en-US" sz="1600" dirty="0" err="1" smtClean="0"/>
              <a:t>trendolgist</a:t>
            </a:r>
            <a:r>
              <a:rPr lang="en-US" sz="1600" dirty="0" smtClean="0"/>
              <a:t>”)  </a:t>
            </a:r>
            <a:r>
              <a:rPr lang="en-US" sz="2000" dirty="0" smtClean="0"/>
              <a:t> exactly where to drill, with offer by Texaco geologist to “drink every barrel of oil you get out of that hole”, hits “Black Giant” 45x10 miles (140,000 acres) reservoir– largest ever found in U.S. in sandy and disserted </a:t>
            </a:r>
            <a:r>
              <a:rPr lang="en-US" sz="2000" b="1" dirty="0" smtClean="0"/>
              <a:t>East Texas</a:t>
            </a:r>
            <a:r>
              <a:rPr lang="en-US" sz="2000" dirty="0" smtClean="0"/>
              <a:t>.</a:t>
            </a:r>
          </a:p>
          <a:p>
            <a:r>
              <a:rPr lang="en-US" sz="2000" b="1" dirty="0" smtClean="0"/>
              <a:t>2/3/1938 </a:t>
            </a:r>
            <a:r>
              <a:rPr lang="en-US" sz="2000" dirty="0" smtClean="0"/>
              <a:t>Frank Holmes hits oil in </a:t>
            </a:r>
            <a:r>
              <a:rPr lang="en-US" sz="2000" b="1" dirty="0" smtClean="0"/>
              <a:t>Kuwait</a:t>
            </a:r>
          </a:p>
          <a:p>
            <a:r>
              <a:rPr lang="en-US" sz="2000" b="1" dirty="0" smtClean="0"/>
              <a:t>3/1938</a:t>
            </a:r>
            <a:r>
              <a:rPr lang="en-US" sz="2000" dirty="0" smtClean="0"/>
              <a:t> </a:t>
            </a:r>
            <a:r>
              <a:rPr lang="en-US" sz="2000" dirty="0" err="1" smtClean="0"/>
              <a:t>Socal</a:t>
            </a:r>
            <a:r>
              <a:rPr lang="en-US" sz="2000" dirty="0" smtClean="0"/>
              <a:t> hits oil in </a:t>
            </a:r>
            <a:r>
              <a:rPr lang="en-US" sz="2000" b="1" dirty="0" smtClean="0"/>
              <a:t>Saudi Arabia </a:t>
            </a:r>
            <a:r>
              <a:rPr lang="en-US" sz="2000" dirty="0" smtClean="0"/>
              <a:t>after mgmt instructs “no new projects to be initiated without submission of detailed proposal”</a:t>
            </a:r>
          </a:p>
          <a:p>
            <a:r>
              <a:rPr lang="en-US" sz="2000" b="1" dirty="0" smtClean="0"/>
              <a:t>1969</a:t>
            </a:r>
            <a:r>
              <a:rPr lang="en-US" sz="2000" dirty="0" smtClean="0"/>
              <a:t> Phillips discovers </a:t>
            </a:r>
            <a:r>
              <a:rPr lang="en-US" sz="2000" dirty="0" err="1" smtClean="0"/>
              <a:t>Ekofisk</a:t>
            </a:r>
            <a:r>
              <a:rPr lang="en-US" sz="2000" dirty="0" smtClean="0"/>
              <a:t>, Norway… last well by last company</a:t>
            </a:r>
          </a:p>
        </p:txBody>
      </p:sp>
      <p:sp>
        <p:nvSpPr>
          <p:cNvPr id="9" name="TextBox 8"/>
          <p:cNvSpPr txBox="1"/>
          <p:nvPr/>
        </p:nvSpPr>
        <p:spPr>
          <a:xfrm>
            <a:off x="6023610" y="6556355"/>
            <a:ext cx="1143326" cy="307777"/>
          </a:xfrm>
          <a:prstGeom prst="rect">
            <a:avLst/>
          </a:prstGeom>
          <a:noFill/>
        </p:spPr>
        <p:txBody>
          <a:bodyPr wrap="none" rtlCol="0">
            <a:spAutoFit/>
          </a:bodyPr>
          <a:lstStyle/>
          <a:p>
            <a:pPr fontAlgn="base">
              <a:spcBef>
                <a:spcPct val="0"/>
              </a:spcBef>
              <a:spcAft>
                <a:spcPct val="0"/>
              </a:spcAft>
            </a:pPr>
            <a:r>
              <a:rPr lang="en-US" sz="1400" dirty="0">
                <a:solidFill>
                  <a:srgbClr val="009900"/>
                </a:solidFill>
              </a:rPr>
              <a:t>Wallace Pratt</a:t>
            </a:r>
          </a:p>
        </p:txBody>
      </p:sp>
    </p:spTree>
    <p:extLst>
      <p:ext uri="{BB962C8B-B14F-4D97-AF65-F5344CB8AC3E}">
        <p14:creationId xmlns:p14="http://schemas.microsoft.com/office/powerpoint/2010/main" val="3884952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9144000" cy="609600"/>
          </a:xfrm>
        </p:spPr>
        <p:txBody>
          <a:bodyPr/>
          <a:lstStyle/>
          <a:p>
            <a:pPr eaLnBrk="1" hangingPunct="1"/>
            <a:r>
              <a:rPr lang="en-US" sz="3600" b="1" dirty="0" smtClean="0"/>
              <a:t>Retrospectively, discoveries largely obvious</a:t>
            </a:r>
          </a:p>
        </p:txBody>
      </p:sp>
      <p:sp>
        <p:nvSpPr>
          <p:cNvPr id="45059" name="Rectangle 3"/>
          <p:cNvSpPr>
            <a:spLocks noGrp="1" noChangeArrowheads="1"/>
          </p:cNvSpPr>
          <p:nvPr>
            <p:ph type="body" idx="1"/>
          </p:nvPr>
        </p:nvSpPr>
        <p:spPr>
          <a:xfrm>
            <a:off x="304800" y="1066800"/>
            <a:ext cx="8534400" cy="5410200"/>
          </a:xfrm>
        </p:spPr>
        <p:txBody>
          <a:bodyPr/>
          <a:lstStyle/>
          <a:p>
            <a:pPr eaLnBrk="1" hangingPunct="1"/>
            <a:r>
              <a:rPr lang="en-US" sz="2800" dirty="0" smtClean="0"/>
              <a:t>Tar pit of Trinidad (extraction of Kerosene) </a:t>
            </a:r>
          </a:p>
          <a:p>
            <a:pPr eaLnBrk="1" hangingPunct="1"/>
            <a:r>
              <a:rPr lang="en-US" sz="2800" dirty="0" smtClean="0"/>
              <a:t>Baku- eternal flames</a:t>
            </a:r>
          </a:p>
          <a:p>
            <a:pPr eaLnBrk="1" hangingPunct="1"/>
            <a:r>
              <a:rPr lang="en-US" sz="2800" dirty="0" smtClean="0"/>
              <a:t>“</a:t>
            </a:r>
            <a:r>
              <a:rPr lang="en-US" sz="2800" dirty="0" err="1" smtClean="0"/>
              <a:t>Flamable</a:t>
            </a:r>
            <a:r>
              <a:rPr lang="en-US" sz="2800" dirty="0" smtClean="0"/>
              <a:t> springs” in Ohio- Lima field </a:t>
            </a:r>
          </a:p>
          <a:p>
            <a:pPr eaLnBrk="1" hangingPunct="1"/>
            <a:r>
              <a:rPr lang="en-US" sz="2800" dirty="0" smtClean="0"/>
              <a:t>Sumatra seepages used by natives</a:t>
            </a:r>
          </a:p>
          <a:p>
            <a:pPr eaLnBrk="1" hangingPunct="1"/>
            <a:r>
              <a:rPr lang="en-US" sz="2800" dirty="0" smtClean="0"/>
              <a:t>California tar pits and seepages La Brea</a:t>
            </a:r>
          </a:p>
          <a:p>
            <a:pPr eaLnBrk="1" hangingPunct="1"/>
            <a:r>
              <a:rPr lang="en-US" sz="2800" dirty="0" err="1" smtClean="0"/>
              <a:t>Higgens</a:t>
            </a:r>
            <a:r>
              <a:rPr lang="en-US" sz="2800" dirty="0" smtClean="0"/>
              <a:t> (</a:t>
            </a:r>
            <a:r>
              <a:rPr lang="en-US" sz="2800" dirty="0" err="1" smtClean="0"/>
              <a:t>spindletop</a:t>
            </a:r>
            <a:r>
              <a:rPr lang="en-US" sz="2800" dirty="0" smtClean="0"/>
              <a:t>) Sunday school outing gas springs</a:t>
            </a:r>
          </a:p>
          <a:p>
            <a:pPr eaLnBrk="1" hangingPunct="1"/>
            <a:r>
              <a:rPr lang="en-US" sz="2800" dirty="0" smtClean="0"/>
              <a:t>Oils seeps in Persia- </a:t>
            </a:r>
            <a:r>
              <a:rPr lang="en-US" sz="2800" dirty="0" err="1" smtClean="0"/>
              <a:t>Maidan-i-Naftan</a:t>
            </a:r>
            <a:r>
              <a:rPr lang="en-US" sz="2800" dirty="0" smtClean="0"/>
              <a:t> (“plain of oil”)</a:t>
            </a:r>
          </a:p>
          <a:p>
            <a:pPr eaLnBrk="1" hangingPunct="1"/>
            <a:r>
              <a:rPr lang="en-US" sz="2800" dirty="0" smtClean="0"/>
              <a:t>Baba </a:t>
            </a:r>
            <a:r>
              <a:rPr lang="en-US" sz="2800" dirty="0" err="1" smtClean="0"/>
              <a:t>Gurgan</a:t>
            </a:r>
            <a:r>
              <a:rPr lang="en-US" sz="2800" dirty="0" smtClean="0"/>
              <a:t> in Iraq, burning furnaces of </a:t>
            </a:r>
            <a:r>
              <a:rPr lang="en-US" sz="2800" dirty="0" err="1" smtClean="0"/>
              <a:t>Nebuchandnessar</a:t>
            </a:r>
            <a:endParaRPr lang="en-US" sz="2800" dirty="0" smtClean="0"/>
          </a:p>
          <a:p>
            <a:pPr eaLnBrk="1" hangingPunct="1"/>
            <a:r>
              <a:rPr lang="en-US" sz="2800" dirty="0" smtClean="0"/>
              <a:t>Abu </a:t>
            </a:r>
            <a:r>
              <a:rPr lang="en-US" sz="2800" dirty="0" err="1" smtClean="0"/>
              <a:t>Naft</a:t>
            </a:r>
            <a:r>
              <a:rPr lang="en-US" sz="2800" dirty="0" smtClean="0"/>
              <a:t> (father of oil) Frank Holmes “smelled it”</a:t>
            </a:r>
          </a:p>
        </p:txBody>
      </p:sp>
    </p:spTree>
    <p:extLst>
      <p:ext uri="{BB962C8B-B14F-4D97-AF65-F5344CB8AC3E}">
        <p14:creationId xmlns:p14="http://schemas.microsoft.com/office/powerpoint/2010/main" val="492602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762000"/>
          </a:xfrm>
        </p:spPr>
        <p:txBody>
          <a:bodyPr/>
          <a:lstStyle/>
          <a:p>
            <a:pPr eaLnBrk="1" hangingPunct="1"/>
            <a:r>
              <a:rPr lang="en-US" smtClean="0"/>
              <a:t>Boom and Bust</a:t>
            </a:r>
          </a:p>
        </p:txBody>
      </p:sp>
      <p:sp>
        <p:nvSpPr>
          <p:cNvPr id="46083" name="Rectangle 3"/>
          <p:cNvSpPr>
            <a:spLocks noGrp="1" noChangeArrowheads="1"/>
          </p:cNvSpPr>
          <p:nvPr>
            <p:ph type="body" idx="1"/>
          </p:nvPr>
        </p:nvSpPr>
        <p:spPr>
          <a:xfrm>
            <a:off x="685800" y="990600"/>
            <a:ext cx="7772400" cy="5410200"/>
          </a:xfrm>
        </p:spPr>
        <p:txBody>
          <a:bodyPr/>
          <a:lstStyle/>
          <a:p>
            <a:pPr eaLnBrk="1" hangingPunct="1">
              <a:lnSpc>
                <a:spcPct val="90000"/>
              </a:lnSpc>
            </a:pPr>
            <a:r>
              <a:rPr lang="en-US" sz="2800" dirty="0" err="1" smtClean="0"/>
              <a:t>Pithole</a:t>
            </a:r>
            <a:r>
              <a:rPr lang="en-US" sz="2800" dirty="0" smtClean="0"/>
              <a:t> Pa</a:t>
            </a:r>
          </a:p>
          <a:p>
            <a:pPr lvl="1" eaLnBrk="1" hangingPunct="1">
              <a:lnSpc>
                <a:spcPct val="90000"/>
              </a:lnSpc>
            </a:pPr>
            <a:r>
              <a:rPr lang="en-US" sz="2400" dirty="0" smtClean="0"/>
              <a:t>“Worthless farm” sold for $1.3x10</a:t>
            </a:r>
            <a:r>
              <a:rPr lang="en-US" sz="2400" baseline="30000" dirty="0" smtClean="0"/>
              <a:t>6</a:t>
            </a:r>
            <a:r>
              <a:rPr lang="en-US" sz="2400" dirty="0" smtClean="0"/>
              <a:t> in July 1865, $2x10</a:t>
            </a:r>
            <a:r>
              <a:rPr lang="en-US" sz="2400" baseline="30000" dirty="0" smtClean="0"/>
              <a:t>6</a:t>
            </a:r>
            <a:r>
              <a:rPr lang="en-US" sz="2400" dirty="0" smtClean="0"/>
              <a:t> in September, sold at auction January 1878 for $4.37</a:t>
            </a:r>
          </a:p>
          <a:p>
            <a:pPr eaLnBrk="1" hangingPunct="1">
              <a:lnSpc>
                <a:spcPct val="90000"/>
              </a:lnSpc>
            </a:pPr>
            <a:r>
              <a:rPr lang="en-US" sz="2800" dirty="0" smtClean="0"/>
              <a:t>West Texas Black Giant crashes prices</a:t>
            </a:r>
          </a:p>
          <a:p>
            <a:pPr lvl="1" eaLnBrk="1" hangingPunct="1">
              <a:lnSpc>
                <a:spcPct val="90000"/>
              </a:lnSpc>
            </a:pPr>
            <a:r>
              <a:rPr lang="en-US" sz="2400" dirty="0" smtClean="0"/>
              <a:t>1926 $1.85/</a:t>
            </a:r>
            <a:r>
              <a:rPr lang="en-US" sz="2400" dirty="0" err="1" smtClean="0"/>
              <a:t>bbl</a:t>
            </a:r>
            <a:r>
              <a:rPr lang="en-US" sz="2400" dirty="0" smtClean="0"/>
              <a:t> </a:t>
            </a:r>
            <a:r>
              <a:rPr lang="en-US" sz="2400" dirty="0" smtClean="0">
                <a:cs typeface="Times New Roman" pitchFamily="18" charset="0"/>
              </a:rPr>
              <a:t>→ 1930 1$/</a:t>
            </a:r>
            <a:r>
              <a:rPr lang="en-US" sz="2400" dirty="0" err="1" smtClean="0">
                <a:cs typeface="Times New Roman" pitchFamily="18" charset="0"/>
              </a:rPr>
              <a:t>bbl</a:t>
            </a:r>
            <a:r>
              <a:rPr lang="en-US" sz="2400" dirty="0">
                <a:cs typeface="Times New Roman" pitchFamily="18" charset="0"/>
              </a:rPr>
              <a:t> → </a:t>
            </a:r>
            <a:r>
              <a:rPr lang="en-US" sz="2400" dirty="0" smtClean="0">
                <a:cs typeface="Times New Roman" pitchFamily="18" charset="0"/>
              </a:rPr>
              <a:t>May 1931 15¢/bbl</a:t>
            </a:r>
          </a:p>
          <a:p>
            <a:pPr lvl="1" eaLnBrk="1" hangingPunct="1">
              <a:lnSpc>
                <a:spcPct val="90000"/>
              </a:lnSpc>
            </a:pPr>
            <a:r>
              <a:rPr lang="en-US" sz="2400" dirty="0" err="1" smtClean="0">
                <a:cs typeface="Times New Roman" pitchFamily="18" charset="0"/>
              </a:rPr>
              <a:t>Tx</a:t>
            </a:r>
            <a:r>
              <a:rPr lang="en-US" sz="2400" dirty="0" smtClean="0">
                <a:cs typeface="Times New Roman" pitchFamily="18" charset="0"/>
              </a:rPr>
              <a:t> RR commission could stop physical waste but not economic waste </a:t>
            </a:r>
            <a:r>
              <a:rPr lang="en-US" sz="1400" dirty="0" smtClean="0">
                <a:cs typeface="Times New Roman" pitchFamily="18" charset="0"/>
              </a:rPr>
              <a:t>(established 1891 to assert populist control over RR, had charter to stop physical waste but not to control production to manage price swings; courts enforced)</a:t>
            </a:r>
            <a:endParaRPr lang="en-US" sz="2400" dirty="0" smtClean="0">
              <a:cs typeface="Times New Roman" pitchFamily="18" charset="0"/>
            </a:endParaRPr>
          </a:p>
          <a:p>
            <a:pPr lvl="1" eaLnBrk="1" hangingPunct="1">
              <a:lnSpc>
                <a:spcPct val="90000"/>
              </a:lnSpc>
            </a:pPr>
            <a:r>
              <a:rPr lang="en-US" sz="2400" dirty="0" smtClean="0">
                <a:cs typeface="Times New Roman" pitchFamily="18" charset="0"/>
              </a:rPr>
              <a:t>Oklahoma </a:t>
            </a:r>
            <a:r>
              <a:rPr lang="en-US" sz="2400" dirty="0" err="1" smtClean="0">
                <a:cs typeface="Times New Roman" pitchFamily="18" charset="0"/>
              </a:rPr>
              <a:t>Gvnr</a:t>
            </a:r>
            <a:r>
              <a:rPr lang="en-US" sz="2400" dirty="0" smtClean="0">
                <a:cs typeface="Times New Roman" pitchFamily="18" charset="0"/>
              </a:rPr>
              <a:t> “Alfalfa Bill” Murray proclaimed martial law and took control of oil fields</a:t>
            </a:r>
          </a:p>
          <a:p>
            <a:pPr lvl="1" eaLnBrk="1" hangingPunct="1">
              <a:lnSpc>
                <a:spcPct val="90000"/>
              </a:lnSpc>
            </a:pPr>
            <a:r>
              <a:rPr lang="en-US" sz="2400" dirty="0" smtClean="0">
                <a:cs typeface="Times New Roman" pitchFamily="18" charset="0"/>
              </a:rPr>
              <a:t>Texas </a:t>
            </a:r>
            <a:r>
              <a:rPr lang="en-US" sz="2400" dirty="0" err="1" smtClean="0">
                <a:cs typeface="Times New Roman" pitchFamily="18" charset="0"/>
              </a:rPr>
              <a:t>Gvnr</a:t>
            </a:r>
            <a:r>
              <a:rPr lang="en-US" sz="2400" dirty="0" smtClean="0">
                <a:cs typeface="Times New Roman" pitchFamily="18" charset="0"/>
              </a:rPr>
              <a:t> Ross Sterling declared E. Texas in “state of insurrection” and “open rebellion”, sent in Guard and shut down production</a:t>
            </a:r>
          </a:p>
          <a:p>
            <a:pPr eaLnBrk="1" hangingPunct="1">
              <a:lnSpc>
                <a:spcPct val="90000"/>
              </a:lnSpc>
            </a:pPr>
            <a:r>
              <a:rPr lang="en-US" sz="2800" dirty="0" smtClean="0">
                <a:cs typeface="Times New Roman" pitchFamily="18" charset="0"/>
              </a:rPr>
              <a:t>Rockefeller- bringing order out of chaos</a:t>
            </a:r>
          </a:p>
        </p:txBody>
      </p:sp>
    </p:spTree>
    <p:extLst>
      <p:ext uri="{BB962C8B-B14F-4D97-AF65-F5344CB8AC3E}">
        <p14:creationId xmlns:p14="http://schemas.microsoft.com/office/powerpoint/2010/main" val="634430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838200"/>
          </a:xfrm>
        </p:spPr>
        <p:txBody>
          <a:bodyPr/>
          <a:lstStyle/>
          <a:p>
            <a:pPr eaLnBrk="1" hangingPunct="1"/>
            <a:r>
              <a:rPr lang="en-US" smtClean="0"/>
              <a:t>Managing the resource…</a:t>
            </a:r>
          </a:p>
        </p:txBody>
      </p:sp>
      <p:sp>
        <p:nvSpPr>
          <p:cNvPr id="47107" name="Rectangle 3"/>
          <p:cNvSpPr>
            <a:spLocks noGrp="1" noChangeArrowheads="1"/>
          </p:cNvSpPr>
          <p:nvPr>
            <p:ph type="body" idx="1"/>
          </p:nvPr>
        </p:nvSpPr>
        <p:spPr>
          <a:xfrm>
            <a:off x="304800" y="1219200"/>
            <a:ext cx="8686800" cy="4876800"/>
          </a:xfrm>
        </p:spPr>
        <p:txBody>
          <a:bodyPr/>
          <a:lstStyle/>
          <a:p>
            <a:pPr eaLnBrk="1" hangingPunct="1">
              <a:lnSpc>
                <a:spcPct val="90000"/>
              </a:lnSpc>
            </a:pPr>
            <a:r>
              <a:rPr lang="en-US" sz="2800" smtClean="0"/>
              <a:t>Discovery requires markets</a:t>
            </a:r>
          </a:p>
          <a:p>
            <a:pPr eaLnBrk="1" hangingPunct="1">
              <a:lnSpc>
                <a:spcPct val="90000"/>
              </a:lnSpc>
            </a:pPr>
            <a:r>
              <a:rPr lang="en-US" sz="2800" smtClean="0"/>
              <a:t>Markets developed by marketing and technology</a:t>
            </a:r>
          </a:p>
          <a:p>
            <a:pPr lvl="1" eaLnBrk="1" hangingPunct="1">
              <a:lnSpc>
                <a:spcPct val="90000"/>
              </a:lnSpc>
            </a:pPr>
            <a:r>
              <a:rPr lang="en-US" sz="2400" smtClean="0"/>
              <a:t>medicine</a:t>
            </a:r>
            <a:r>
              <a:rPr lang="en-US" sz="2400" smtClean="0">
                <a:cs typeface="Times New Roman" pitchFamily="18" charset="0"/>
              </a:rPr>
              <a:t>→lighting→fuel</a:t>
            </a:r>
          </a:p>
          <a:p>
            <a:pPr eaLnBrk="1" hangingPunct="1">
              <a:lnSpc>
                <a:spcPct val="90000"/>
              </a:lnSpc>
            </a:pPr>
            <a:r>
              <a:rPr lang="en-US" sz="2800" smtClean="0">
                <a:cs typeface="Times New Roman" pitchFamily="18" charset="0"/>
              </a:rPr>
              <a:t>Connecting fields and markets requires transportation</a:t>
            </a:r>
          </a:p>
          <a:p>
            <a:pPr eaLnBrk="1" hangingPunct="1">
              <a:lnSpc>
                <a:spcPct val="90000"/>
              </a:lnSpc>
            </a:pPr>
            <a:r>
              <a:rPr lang="en-US" sz="2800" smtClean="0">
                <a:cs typeface="Times New Roman" pitchFamily="18" charset="0"/>
              </a:rPr>
              <a:t>Oil (Energy) is truly global</a:t>
            </a:r>
          </a:p>
          <a:p>
            <a:pPr eaLnBrk="1" hangingPunct="1">
              <a:lnSpc>
                <a:spcPct val="90000"/>
              </a:lnSpc>
            </a:pPr>
            <a:r>
              <a:rPr lang="en-US" sz="2800" smtClean="0">
                <a:cs typeface="Times New Roman" pitchFamily="18" charset="0"/>
              </a:rPr>
              <a:t>Regulation needed (Texas RR Commission)</a:t>
            </a:r>
          </a:p>
          <a:p>
            <a:pPr eaLnBrk="1" hangingPunct="1">
              <a:lnSpc>
                <a:spcPct val="90000"/>
              </a:lnSpc>
            </a:pPr>
            <a:r>
              <a:rPr lang="en-US" sz="2800" smtClean="0">
                <a:cs typeface="Times New Roman" pitchFamily="18" charset="0"/>
              </a:rPr>
              <a:t>Companies got big (Standard busted in US but today is recombining)</a:t>
            </a:r>
          </a:p>
          <a:p>
            <a:pPr eaLnBrk="1" hangingPunct="1">
              <a:lnSpc>
                <a:spcPct val="90000"/>
              </a:lnSpc>
            </a:pPr>
            <a:r>
              <a:rPr lang="en-US" sz="2800" smtClean="0">
                <a:cs typeface="Times New Roman" pitchFamily="18" charset="0"/>
              </a:rPr>
              <a:t>Competition between companies always fierce</a:t>
            </a:r>
          </a:p>
          <a:p>
            <a:pPr eaLnBrk="1" hangingPunct="1">
              <a:lnSpc>
                <a:spcPct val="90000"/>
              </a:lnSpc>
            </a:pPr>
            <a:r>
              <a:rPr lang="en-US" sz="2800" smtClean="0">
                <a:cs typeface="Times New Roman" pitchFamily="18" charset="0"/>
              </a:rPr>
              <a:t>Compulsion to develop, reduce price, sell, and grow</a:t>
            </a:r>
          </a:p>
        </p:txBody>
      </p:sp>
    </p:spTree>
    <p:extLst>
      <p:ext uri="{BB962C8B-B14F-4D97-AF65-F5344CB8AC3E}">
        <p14:creationId xmlns:p14="http://schemas.microsoft.com/office/powerpoint/2010/main" val="3339756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28072"/>
            <a:ext cx="7772400" cy="838200"/>
          </a:xfrm>
        </p:spPr>
        <p:txBody>
          <a:bodyPr/>
          <a:lstStyle/>
          <a:p>
            <a:r>
              <a:rPr lang="en-US" dirty="0" smtClean="0"/>
              <a:t>Oil (Energy) = Power</a:t>
            </a:r>
          </a:p>
        </p:txBody>
      </p:sp>
      <p:sp>
        <p:nvSpPr>
          <p:cNvPr id="48131" name="Rectangle 3"/>
          <p:cNvSpPr>
            <a:spLocks noGrp="1" noChangeArrowheads="1"/>
          </p:cNvSpPr>
          <p:nvPr>
            <p:ph type="body" idx="1"/>
          </p:nvPr>
        </p:nvSpPr>
        <p:spPr>
          <a:xfrm>
            <a:off x="381000" y="757976"/>
            <a:ext cx="8382000" cy="4114800"/>
          </a:xfrm>
        </p:spPr>
        <p:txBody>
          <a:bodyPr/>
          <a:lstStyle/>
          <a:p>
            <a:pPr marL="609600" indent="-609600"/>
            <a:r>
              <a:rPr lang="en-US" dirty="0" smtClean="0"/>
              <a:t>WW I</a:t>
            </a:r>
          </a:p>
          <a:p>
            <a:pPr marL="990600" lvl="1" indent="-533400"/>
            <a:r>
              <a:rPr lang="en-US" dirty="0" smtClean="0"/>
              <a:t>1914 British Expeditionary force 817 motored vehicles, 15 motor cycles</a:t>
            </a:r>
          </a:p>
          <a:p>
            <a:pPr marL="990600" lvl="1" indent="-533400"/>
            <a:r>
              <a:rPr lang="en-US" dirty="0" smtClean="0"/>
              <a:t>Paris taxies commissioned to carry troops to front</a:t>
            </a:r>
          </a:p>
          <a:p>
            <a:pPr marL="990600" lvl="1" indent="-533400"/>
            <a:r>
              <a:rPr lang="en-US" dirty="0" smtClean="0"/>
              <a:t>Last months of war 56,000 tanks, 23,000 motor cars, 34,000 motor cycles, 55,000 airplanes</a:t>
            </a:r>
          </a:p>
          <a:p>
            <a:pPr marL="609600" indent="-609600"/>
            <a:r>
              <a:rPr lang="en-US" dirty="0" smtClean="0"/>
              <a:t>WW II victory on the back of controlling oil</a:t>
            </a:r>
          </a:p>
        </p:txBody>
      </p:sp>
      <p:pic>
        <p:nvPicPr>
          <p:cNvPr id="48132" name="Picture 4" descr="Prise 20"/>
          <p:cNvPicPr>
            <a:picLocks noChangeAspect="1" noChangeArrowheads="1"/>
          </p:cNvPicPr>
          <p:nvPr/>
        </p:nvPicPr>
        <p:blipFill>
          <a:blip r:embed="rId3" cstate="print"/>
          <a:srcRect/>
          <a:stretch>
            <a:fillRect/>
          </a:stretch>
        </p:blipFill>
        <p:spPr bwMode="auto">
          <a:xfrm>
            <a:off x="6553200" y="4876800"/>
            <a:ext cx="2033588" cy="1760538"/>
          </a:xfrm>
          <a:prstGeom prst="rect">
            <a:avLst/>
          </a:prstGeom>
          <a:noFill/>
          <a:ln w="9525">
            <a:noFill/>
            <a:miter lim="800000"/>
            <a:headEnd/>
            <a:tailEnd/>
          </a:ln>
        </p:spPr>
      </p:pic>
      <p:pic>
        <p:nvPicPr>
          <p:cNvPr id="48133" name="Picture 6" descr="Prise 21"/>
          <p:cNvPicPr>
            <a:picLocks noChangeAspect="1" noChangeArrowheads="1"/>
          </p:cNvPicPr>
          <p:nvPr/>
        </p:nvPicPr>
        <p:blipFill>
          <a:blip r:embed="rId4" cstate="print"/>
          <a:srcRect/>
          <a:stretch>
            <a:fillRect/>
          </a:stretch>
        </p:blipFill>
        <p:spPr bwMode="auto">
          <a:xfrm>
            <a:off x="2590800" y="4760496"/>
            <a:ext cx="1695450" cy="1905000"/>
          </a:xfrm>
          <a:prstGeom prst="rect">
            <a:avLst/>
          </a:prstGeom>
          <a:noFill/>
          <a:ln w="9525">
            <a:noFill/>
            <a:miter lim="800000"/>
            <a:headEnd/>
            <a:tailEnd/>
          </a:ln>
        </p:spPr>
      </p:pic>
      <p:sp>
        <p:nvSpPr>
          <p:cNvPr id="6" name="TextBox 5"/>
          <p:cNvSpPr txBox="1"/>
          <p:nvPr/>
        </p:nvSpPr>
        <p:spPr>
          <a:xfrm>
            <a:off x="457200" y="5105400"/>
            <a:ext cx="20574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rPr>
              <a:t>Almost a year of preparation- model of Pearl Harbor</a:t>
            </a:r>
          </a:p>
        </p:txBody>
      </p:sp>
      <p:sp>
        <p:nvSpPr>
          <p:cNvPr id="7" name="TextBox 6"/>
          <p:cNvSpPr txBox="1"/>
          <p:nvPr/>
        </p:nvSpPr>
        <p:spPr>
          <a:xfrm>
            <a:off x="5029200" y="5334000"/>
            <a:ext cx="1828800" cy="923330"/>
          </a:xfrm>
          <a:prstGeom prst="rect">
            <a:avLst/>
          </a:prstGeom>
          <a:noFill/>
        </p:spPr>
        <p:txBody>
          <a:bodyPr wrap="square" rtlCol="0">
            <a:spAutoFit/>
          </a:bodyPr>
          <a:lstStyle/>
          <a:p>
            <a:pPr fontAlgn="base">
              <a:spcBef>
                <a:spcPct val="0"/>
              </a:spcBef>
              <a:spcAft>
                <a:spcPct val="0"/>
              </a:spcAft>
            </a:pPr>
            <a:r>
              <a:rPr lang="en-US" dirty="0">
                <a:solidFill>
                  <a:srgbClr val="000000"/>
                </a:solidFill>
              </a:rPr>
              <a:t>Pacific turkey shoot of oil tankers</a:t>
            </a:r>
          </a:p>
        </p:txBody>
      </p:sp>
      <p:sp>
        <p:nvSpPr>
          <p:cNvPr id="8" name="TextBox 7"/>
          <p:cNvSpPr txBox="1"/>
          <p:nvPr/>
        </p:nvSpPr>
        <p:spPr>
          <a:xfrm>
            <a:off x="1447800" y="4199016"/>
            <a:ext cx="7467600" cy="584775"/>
          </a:xfrm>
          <a:prstGeom prst="rect">
            <a:avLst/>
          </a:prstGeom>
          <a:noFill/>
        </p:spPr>
        <p:txBody>
          <a:bodyPr wrap="square" rtlCol="0">
            <a:spAutoFit/>
          </a:bodyPr>
          <a:lstStyle/>
          <a:p>
            <a:pPr fontAlgn="base">
              <a:spcBef>
                <a:spcPct val="0"/>
              </a:spcBef>
              <a:spcAft>
                <a:spcPct val="0"/>
              </a:spcAft>
            </a:pPr>
            <a:r>
              <a:rPr lang="en-US" sz="1600" dirty="0">
                <a:solidFill>
                  <a:srgbClr val="000000"/>
                </a:solidFill>
              </a:rPr>
              <a:t>Japan Greater East Asia Co-Prosperity Sphere → great depression → Japanese bombing in China → American embargo on oil shipments to Japan → Pearl Harbor</a:t>
            </a:r>
          </a:p>
        </p:txBody>
      </p:sp>
    </p:spTree>
    <p:extLst>
      <p:ext uri="{BB962C8B-B14F-4D97-AF65-F5344CB8AC3E}">
        <p14:creationId xmlns:p14="http://schemas.microsoft.com/office/powerpoint/2010/main" val="1328342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Fossil Fuels</a:t>
            </a:r>
            <a:endParaRPr lang="en-US" dirty="0"/>
          </a:p>
        </p:txBody>
      </p:sp>
      <p:sp>
        <p:nvSpPr>
          <p:cNvPr id="3" name="Subtitle 2"/>
          <p:cNvSpPr>
            <a:spLocks noGrp="1"/>
          </p:cNvSpPr>
          <p:nvPr>
            <p:ph type="subTitle" idx="1"/>
          </p:nvPr>
        </p:nvSpPr>
        <p:spPr>
          <a:xfrm>
            <a:off x="3048000" y="3505200"/>
            <a:ext cx="3048000" cy="1752600"/>
          </a:xfrm>
        </p:spPr>
        <p:txBody>
          <a:bodyPr/>
          <a:lstStyle/>
          <a:p>
            <a:r>
              <a:rPr lang="en-US" dirty="0" smtClean="0"/>
              <a:t> The context</a:t>
            </a:r>
          </a:p>
          <a:p>
            <a:r>
              <a:rPr lang="en-US" dirty="0" smtClean="0"/>
              <a:t>(until recently)</a:t>
            </a:r>
          </a:p>
          <a:p>
            <a:endParaRPr lang="en-US" dirty="0"/>
          </a:p>
        </p:txBody>
      </p:sp>
    </p:spTree>
    <p:extLst>
      <p:ext uri="{BB962C8B-B14F-4D97-AF65-F5344CB8AC3E}">
        <p14:creationId xmlns:p14="http://schemas.microsoft.com/office/powerpoint/2010/main" val="96136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48100" y="1109663"/>
            <a:ext cx="166688" cy="34448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000">
                <a:solidFill>
                  <a:srgbClr val="000000"/>
                </a:solidFill>
              </a:rPr>
              <a:t> </a:t>
            </a:r>
            <a:endParaRPr lang="en-US" sz="2400">
              <a:solidFill>
                <a:srgbClr val="000000"/>
              </a:solidFill>
            </a:endParaRPr>
          </a:p>
        </p:txBody>
      </p:sp>
      <p:sp>
        <p:nvSpPr>
          <p:cNvPr id="13315" name="Rectangle 3"/>
          <p:cNvSpPr>
            <a:spLocks noChangeArrowheads="1"/>
          </p:cNvSpPr>
          <p:nvPr/>
        </p:nvSpPr>
        <p:spPr bwMode="auto">
          <a:xfrm>
            <a:off x="419100" y="304800"/>
            <a:ext cx="5372100" cy="914400"/>
          </a:xfrm>
          <a:prstGeom prst="rect">
            <a:avLst/>
          </a:prstGeom>
          <a:solidFill>
            <a:srgbClr val="FFFFFF"/>
          </a:solidFill>
          <a:ln w="9525">
            <a:noFill/>
            <a:miter lim="800000"/>
            <a:headEnd/>
            <a:tailEnd/>
          </a:ln>
        </p:spPr>
        <p:txBody>
          <a:bodyPr/>
          <a:lstStyle/>
          <a:p>
            <a:pPr fontAlgn="base">
              <a:spcBef>
                <a:spcPct val="0"/>
              </a:spcBef>
              <a:spcAft>
                <a:spcPct val="0"/>
              </a:spcAft>
            </a:pPr>
            <a:endParaRPr lang="en-US" sz="2400">
              <a:solidFill>
                <a:srgbClr val="000000"/>
              </a:solidFill>
            </a:endParaRPr>
          </a:p>
        </p:txBody>
      </p:sp>
      <p:sp>
        <p:nvSpPr>
          <p:cNvPr id="13316" name="Rectangle 4"/>
          <p:cNvSpPr>
            <a:spLocks noChangeArrowheads="1"/>
          </p:cNvSpPr>
          <p:nvPr/>
        </p:nvSpPr>
        <p:spPr bwMode="auto">
          <a:xfrm>
            <a:off x="228600" y="228600"/>
            <a:ext cx="8610600" cy="549275"/>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3600" b="1">
                <a:solidFill>
                  <a:srgbClr val="000000"/>
                </a:solidFill>
              </a:rPr>
              <a:t>Human rate of Energy Consumption 15 TW</a:t>
            </a:r>
            <a:endParaRPr lang="en-US" sz="1600" b="1">
              <a:solidFill>
                <a:srgbClr val="000000"/>
              </a:solidFill>
            </a:endParaRPr>
          </a:p>
        </p:txBody>
      </p:sp>
      <p:sp>
        <p:nvSpPr>
          <p:cNvPr id="13317" name="Rectangle 5"/>
          <p:cNvSpPr>
            <a:spLocks noChangeArrowheads="1"/>
          </p:cNvSpPr>
          <p:nvPr/>
        </p:nvSpPr>
        <p:spPr bwMode="auto">
          <a:xfrm>
            <a:off x="5353050" y="374650"/>
            <a:ext cx="396875" cy="8080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4800">
                <a:solidFill>
                  <a:srgbClr val="000000"/>
                </a:solidFill>
              </a:rPr>
              <a:t> </a:t>
            </a:r>
            <a:endParaRPr lang="en-US" sz="2400">
              <a:solidFill>
                <a:srgbClr val="000000"/>
              </a:solidFill>
            </a:endParaRPr>
          </a:p>
        </p:txBody>
      </p:sp>
      <p:sp>
        <p:nvSpPr>
          <p:cNvPr id="13318" name="Rectangle 6"/>
          <p:cNvSpPr>
            <a:spLocks noChangeArrowheads="1"/>
          </p:cNvSpPr>
          <p:nvPr/>
        </p:nvSpPr>
        <p:spPr bwMode="auto">
          <a:xfrm>
            <a:off x="511175" y="1050925"/>
            <a:ext cx="98425" cy="20955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200">
                <a:solidFill>
                  <a:srgbClr val="000000"/>
                </a:solidFill>
              </a:rPr>
              <a:t> </a:t>
            </a:r>
            <a:endParaRPr lang="en-US" sz="2400">
              <a:solidFill>
                <a:srgbClr val="000000"/>
              </a:solidFill>
            </a:endParaRPr>
          </a:p>
        </p:txBody>
      </p:sp>
      <p:pic>
        <p:nvPicPr>
          <p:cNvPr id="13319" name="Picture 7" descr="C:\Documents and Settings\Administrator\Desktop\EAS 401 Fundamentals of Earth Resources\Figures Lecture 1\Cascading_Pie_charts.png"/>
          <p:cNvPicPr>
            <a:picLocks noChangeAspect="1" noChangeArrowheads="1"/>
          </p:cNvPicPr>
          <p:nvPr/>
        </p:nvPicPr>
        <p:blipFill>
          <a:blip r:embed="rId3" cstate="print"/>
          <a:srcRect l="8749" t="4196" r="8749" b="61247"/>
          <a:stretch>
            <a:fillRect/>
          </a:stretch>
        </p:blipFill>
        <p:spPr bwMode="auto">
          <a:xfrm>
            <a:off x="228600" y="990600"/>
            <a:ext cx="5029200" cy="5648325"/>
          </a:xfrm>
          <a:prstGeom prst="rect">
            <a:avLst/>
          </a:prstGeom>
          <a:noFill/>
          <a:ln w="9525">
            <a:noFill/>
            <a:miter lim="800000"/>
            <a:headEnd/>
            <a:tailEnd/>
          </a:ln>
        </p:spPr>
      </p:pic>
      <p:sp>
        <p:nvSpPr>
          <p:cNvPr id="13320" name="Text Box 8"/>
          <p:cNvSpPr txBox="1">
            <a:spLocks noChangeArrowheads="1"/>
          </p:cNvSpPr>
          <p:nvPr/>
        </p:nvSpPr>
        <p:spPr bwMode="auto">
          <a:xfrm>
            <a:off x="4559300" y="1244600"/>
            <a:ext cx="4495800" cy="1555750"/>
          </a:xfrm>
          <a:prstGeom prst="rect">
            <a:avLst/>
          </a:prstGeom>
          <a:noFill/>
          <a:ln w="9525">
            <a:noFill/>
            <a:miter lim="800000"/>
            <a:headEnd/>
            <a:tailEnd/>
          </a:ln>
        </p:spPr>
        <p:txBody>
          <a:bodyPr>
            <a:spAutoFit/>
          </a:bodyPr>
          <a:lstStyle/>
          <a:p>
            <a:pPr fontAlgn="base">
              <a:lnSpc>
                <a:spcPct val="80000"/>
              </a:lnSpc>
              <a:spcBef>
                <a:spcPct val="50000"/>
              </a:spcBef>
              <a:spcAft>
                <a:spcPct val="0"/>
              </a:spcAft>
            </a:pPr>
            <a:r>
              <a:rPr lang="en-US" sz="3200">
                <a:solidFill>
                  <a:srgbClr val="000000"/>
                </a:solidFill>
              </a:rPr>
              <a:t>= 1.5 </a:t>
            </a:r>
            <a:r>
              <a:rPr lang="en-US" sz="3200">
                <a:solidFill>
                  <a:srgbClr val="000000"/>
                </a:solidFill>
                <a:sym typeface="Symbol" pitchFamily="18" charset="2"/>
              </a:rPr>
              <a:t>10</a:t>
            </a:r>
            <a:r>
              <a:rPr lang="en-US" sz="3200" baseline="30000">
                <a:solidFill>
                  <a:srgbClr val="000000"/>
                </a:solidFill>
                <a:sym typeface="Symbol" pitchFamily="18" charset="2"/>
              </a:rPr>
              <a:t>13 </a:t>
            </a:r>
            <a:r>
              <a:rPr lang="en-US" sz="3200" i="1">
                <a:solidFill>
                  <a:srgbClr val="000000"/>
                </a:solidFill>
                <a:sym typeface="Symbol" pitchFamily="18" charset="2"/>
              </a:rPr>
              <a:t>W</a:t>
            </a:r>
          </a:p>
          <a:p>
            <a:pPr fontAlgn="base">
              <a:lnSpc>
                <a:spcPct val="60000"/>
              </a:lnSpc>
              <a:spcBef>
                <a:spcPct val="50000"/>
              </a:spcBef>
              <a:spcAft>
                <a:spcPct val="0"/>
              </a:spcAft>
            </a:pPr>
            <a:r>
              <a:rPr lang="en-US" sz="3200" i="1">
                <a:solidFill>
                  <a:srgbClr val="000000"/>
                </a:solidFill>
                <a:sym typeface="Symbol" pitchFamily="18" charset="2"/>
              </a:rPr>
              <a:t>= </a:t>
            </a:r>
            <a:r>
              <a:rPr lang="en-US" sz="3200">
                <a:solidFill>
                  <a:srgbClr val="000000"/>
                </a:solidFill>
                <a:sym typeface="Symbol" pitchFamily="18" charset="2"/>
              </a:rPr>
              <a:t>4.7110</a:t>
            </a:r>
            <a:r>
              <a:rPr lang="en-US" sz="3200" baseline="30000">
                <a:solidFill>
                  <a:srgbClr val="000000"/>
                </a:solidFill>
                <a:sym typeface="Symbol" pitchFamily="18" charset="2"/>
              </a:rPr>
              <a:t>20</a:t>
            </a:r>
            <a:r>
              <a:rPr lang="en-US" sz="3200">
                <a:solidFill>
                  <a:srgbClr val="000000"/>
                </a:solidFill>
                <a:sym typeface="Symbol" pitchFamily="18" charset="2"/>
              </a:rPr>
              <a:t> </a:t>
            </a:r>
            <a:r>
              <a:rPr lang="en-US" sz="3200" i="1">
                <a:solidFill>
                  <a:srgbClr val="000000"/>
                </a:solidFill>
                <a:sym typeface="Symbol" pitchFamily="18" charset="2"/>
              </a:rPr>
              <a:t>J/yr</a:t>
            </a:r>
          </a:p>
          <a:p>
            <a:pPr fontAlgn="base">
              <a:lnSpc>
                <a:spcPct val="60000"/>
              </a:lnSpc>
              <a:spcBef>
                <a:spcPct val="50000"/>
              </a:spcBef>
              <a:spcAft>
                <a:spcPct val="0"/>
              </a:spcAft>
            </a:pPr>
            <a:r>
              <a:rPr lang="en-US" sz="3200" i="1">
                <a:solidFill>
                  <a:srgbClr val="000000"/>
                </a:solidFill>
                <a:sym typeface="Symbol" pitchFamily="18" charset="2"/>
              </a:rPr>
              <a:t>= </a:t>
            </a:r>
            <a:r>
              <a:rPr lang="en-US" sz="3200">
                <a:solidFill>
                  <a:srgbClr val="000000"/>
                </a:solidFill>
                <a:sym typeface="Symbol" pitchFamily="18" charset="2"/>
              </a:rPr>
              <a:t>7710</a:t>
            </a:r>
            <a:r>
              <a:rPr lang="en-US" sz="3200" baseline="30000">
                <a:solidFill>
                  <a:srgbClr val="000000"/>
                </a:solidFill>
                <a:sym typeface="Symbol" pitchFamily="18" charset="2"/>
              </a:rPr>
              <a:t>9 </a:t>
            </a:r>
            <a:r>
              <a:rPr lang="en-US" sz="3200">
                <a:solidFill>
                  <a:srgbClr val="000000"/>
                </a:solidFill>
                <a:sym typeface="Symbol" pitchFamily="18" charset="2"/>
              </a:rPr>
              <a:t>bbls oil equiv/yr</a:t>
            </a:r>
            <a:endParaRPr lang="en-US" sz="3200" baseline="30000">
              <a:solidFill>
                <a:srgbClr val="000000"/>
              </a:solidFill>
              <a:sym typeface="Symbol" pitchFamily="18" charset="2"/>
            </a:endParaRPr>
          </a:p>
        </p:txBody>
      </p:sp>
      <p:sp>
        <p:nvSpPr>
          <p:cNvPr id="13321" name="Text Box 9"/>
          <p:cNvSpPr txBox="1">
            <a:spLocks noChangeArrowheads="1"/>
          </p:cNvSpPr>
          <p:nvPr/>
        </p:nvSpPr>
        <p:spPr bwMode="auto">
          <a:xfrm>
            <a:off x="4572000" y="4419600"/>
            <a:ext cx="3733800" cy="579438"/>
          </a:xfrm>
          <a:prstGeom prst="rect">
            <a:avLst/>
          </a:prstGeom>
          <a:noFill/>
          <a:ln w="9525">
            <a:noFill/>
            <a:miter lim="800000"/>
            <a:headEnd/>
            <a:tailEnd/>
          </a:ln>
        </p:spPr>
        <p:txBody>
          <a:bodyPr>
            <a:spAutoFit/>
          </a:bodyPr>
          <a:lstStyle/>
          <a:p>
            <a:pPr fontAlgn="base">
              <a:spcBef>
                <a:spcPct val="50000"/>
              </a:spcBef>
              <a:spcAft>
                <a:spcPct val="0"/>
              </a:spcAft>
            </a:pPr>
            <a:r>
              <a:rPr lang="en-US" sz="3200">
                <a:solidFill>
                  <a:srgbClr val="000000"/>
                </a:solidFill>
              </a:rPr>
              <a:t>86% from fossil fuel</a:t>
            </a:r>
          </a:p>
        </p:txBody>
      </p:sp>
      <p:sp>
        <p:nvSpPr>
          <p:cNvPr id="13322" name="Line 10"/>
          <p:cNvSpPr>
            <a:spLocks noChangeShapeType="1"/>
          </p:cNvSpPr>
          <p:nvPr/>
        </p:nvSpPr>
        <p:spPr bwMode="auto">
          <a:xfrm flipH="1" flipV="1">
            <a:off x="4876800" y="3429000"/>
            <a:ext cx="457200" cy="381000"/>
          </a:xfrm>
          <a:prstGeom prst="line">
            <a:avLst/>
          </a:prstGeom>
          <a:noFill/>
          <a:ln w="57150">
            <a:solidFill>
              <a:schemeClr val="tx1"/>
            </a:solidFill>
            <a:round/>
            <a:headEnd/>
            <a:tailEnd type="triangle" w="med" len="med"/>
          </a:ln>
        </p:spPr>
        <p:txBody>
          <a:bodyPr/>
          <a:lstStyle/>
          <a:p>
            <a:pPr fontAlgn="base">
              <a:spcBef>
                <a:spcPct val="0"/>
              </a:spcBef>
              <a:spcAft>
                <a:spcPct val="0"/>
              </a:spcAft>
            </a:pPr>
            <a:endParaRPr lang="en-US" sz="2400">
              <a:solidFill>
                <a:srgbClr val="000000"/>
              </a:solidFill>
            </a:endParaRPr>
          </a:p>
        </p:txBody>
      </p:sp>
      <p:sp>
        <p:nvSpPr>
          <p:cNvPr id="13323" name="Text Box 11"/>
          <p:cNvSpPr txBox="1">
            <a:spLocks noChangeArrowheads="1"/>
          </p:cNvSpPr>
          <p:nvPr/>
        </p:nvSpPr>
        <p:spPr bwMode="auto">
          <a:xfrm>
            <a:off x="5410200" y="3657600"/>
            <a:ext cx="3133725"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a:solidFill>
                  <a:srgbClr val="33CC33"/>
                </a:solidFill>
              </a:rPr>
              <a:t>= 29 Gbbls/yr = 5.7 TW</a:t>
            </a:r>
          </a:p>
        </p:txBody>
      </p:sp>
      <p:sp>
        <p:nvSpPr>
          <p:cNvPr id="13325" name="Text Box 13"/>
          <p:cNvSpPr txBox="1">
            <a:spLocks noChangeArrowheads="1"/>
          </p:cNvSpPr>
          <p:nvPr/>
        </p:nvSpPr>
        <p:spPr bwMode="auto">
          <a:xfrm>
            <a:off x="7759700" y="6473825"/>
            <a:ext cx="1085850" cy="366713"/>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009900"/>
                </a:solidFill>
              </a:rPr>
              <a:t>wikipedia</a:t>
            </a:r>
          </a:p>
        </p:txBody>
      </p:sp>
      <p:sp>
        <p:nvSpPr>
          <p:cNvPr id="13326" name="Line 15"/>
          <p:cNvSpPr>
            <a:spLocks noChangeShapeType="1"/>
          </p:cNvSpPr>
          <p:nvPr/>
        </p:nvSpPr>
        <p:spPr bwMode="auto">
          <a:xfrm>
            <a:off x="4648200" y="4953000"/>
            <a:ext cx="762000" cy="0"/>
          </a:xfrm>
          <a:prstGeom prst="line">
            <a:avLst/>
          </a:prstGeom>
          <a:noFill/>
          <a:ln w="38100">
            <a:solidFill>
              <a:srgbClr val="FF0000"/>
            </a:solidFill>
            <a:round/>
            <a:headEnd/>
            <a:tailEnd/>
          </a:ln>
        </p:spPr>
        <p:txBody>
          <a:bodyPr/>
          <a:lstStyle/>
          <a:p>
            <a:pPr fontAlgn="base">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376949206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1446</Words>
  <Application>Microsoft Office PowerPoint</Application>
  <PresentationFormat>On-screen Show (4:3)</PresentationFormat>
  <Paragraphs>277</Paragraphs>
  <Slides>28</Slides>
  <Notes>25</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2</vt:i4>
      </vt:variant>
      <vt:variant>
        <vt:lpstr>Slide Titles</vt:lpstr>
      </vt:variant>
      <vt:variant>
        <vt:i4>28</vt:i4>
      </vt:variant>
    </vt:vector>
  </HeadingPairs>
  <TitlesOfParts>
    <vt:vector size="39" baseType="lpstr">
      <vt:lpstr>Arial</vt:lpstr>
      <vt:lpstr>Calibri</vt:lpstr>
      <vt:lpstr>Symbol</vt:lpstr>
      <vt:lpstr>Times New Roman</vt:lpstr>
      <vt:lpstr>Default Design</vt:lpstr>
      <vt:lpstr>1_Default Design</vt:lpstr>
      <vt:lpstr>2_Default Design</vt:lpstr>
      <vt:lpstr>3_Default Design</vt:lpstr>
      <vt:lpstr>Office Theme</vt:lpstr>
      <vt:lpstr>Equation</vt:lpstr>
      <vt:lpstr>Document</vt:lpstr>
      <vt:lpstr>Fossil Fuels (part 1)</vt:lpstr>
      <vt:lpstr>History of Oil</vt:lpstr>
      <vt:lpstr>Discoveries hang by hair…</vt:lpstr>
      <vt:lpstr>Retrospectively, discoveries largely obvious</vt:lpstr>
      <vt:lpstr>Boom and Bust</vt:lpstr>
      <vt:lpstr>Managing the resource…</vt:lpstr>
      <vt:lpstr>Oil (Energy) = Power</vt:lpstr>
      <vt:lpstr>Fossil Fuels</vt:lpstr>
      <vt:lpstr>PowerPoint Presentation</vt:lpstr>
      <vt:lpstr>US Energy supply has been shifting</vt:lpstr>
      <vt:lpstr>Composition of crude oil</vt:lpstr>
      <vt:lpstr>US Energy Flow (in quadrillion 1015 btu/y)</vt:lpstr>
      <vt:lpstr>Yearly US Electricity Flow</vt:lpstr>
      <vt:lpstr>Oil Imports…a huge (former) concern</vt:lpstr>
      <vt:lpstr>Import Impact on Budget Balance</vt:lpstr>
      <vt:lpstr>Dependence on OPEC</vt:lpstr>
      <vt:lpstr>Choke points….</vt:lpstr>
      <vt:lpstr>Running out? Estimate from Historical Production</vt:lpstr>
      <vt:lpstr>PowerPoint Presentation</vt:lpstr>
      <vt:lpstr>PowerPoint Presentation</vt:lpstr>
      <vt:lpstr>PowerPoint Presentation</vt:lpstr>
      <vt:lpstr>PowerPoint Presentation</vt:lpstr>
      <vt:lpstr>PowerPoint Presentation</vt:lpstr>
      <vt:lpstr>PowerPoint Presentation</vt:lpstr>
      <vt:lpstr>…and then!</vt:lpstr>
      <vt:lpstr>Summary</vt:lpstr>
      <vt:lpstr>References</vt:lpstr>
      <vt:lpstr>A Word on Price</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Fossil Fuels</dc:title>
  <dc:creator>Lawrence M. Cathles III</dc:creator>
  <cp:lastModifiedBy>Lawrence M. Cathles</cp:lastModifiedBy>
  <cp:revision>73</cp:revision>
  <cp:lastPrinted>2016-10-26T14:00:29Z</cp:lastPrinted>
  <dcterms:created xsi:type="dcterms:W3CDTF">2013-10-06T14:22:59Z</dcterms:created>
  <dcterms:modified xsi:type="dcterms:W3CDTF">2017-10-21T22:01:03Z</dcterms:modified>
</cp:coreProperties>
</file>