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2"/>
  </p:notesMasterIdLst>
  <p:sldIdLst>
    <p:sldId id="266" r:id="rId4"/>
    <p:sldId id="294" r:id="rId5"/>
    <p:sldId id="260" r:id="rId6"/>
    <p:sldId id="261" r:id="rId7"/>
    <p:sldId id="262" r:id="rId8"/>
    <p:sldId id="263" r:id="rId9"/>
    <p:sldId id="295" r:id="rId10"/>
    <p:sldId id="256" r:id="rId11"/>
    <p:sldId id="257" r:id="rId12"/>
    <p:sldId id="25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7" r:id="rId26"/>
    <p:sldId id="280" r:id="rId27"/>
    <p:sldId id="296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8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9" autoAdjust="0"/>
    <p:restoredTop sz="94643" autoAdjust="0"/>
  </p:normalViewPr>
  <p:slideViewPr>
    <p:cSldViewPr snapToGrid="0">
      <p:cViewPr varScale="1">
        <p:scale>
          <a:sx n="81" d="100"/>
          <a:sy n="81" d="100"/>
        </p:scale>
        <p:origin x="12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29311-B2D5-465C-9F16-582FE18291F9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EB295-9F92-4FCC-B15E-29902DFB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7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5DF9E-F236-48EC-A0EC-A39B6C714F8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5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3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409D97-E45A-49DF-BA31-56783687B83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74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409D97-E45A-49DF-BA31-56783687B83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50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6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42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14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22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2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92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87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4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7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58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30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65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4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0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9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0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0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64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70A5C-377A-4F06-AFF8-83D9C2250D6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0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A527-90B3-4EBE-AA60-D65A633235B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1ED-92BF-4239-88A0-BF64304A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3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A527-90B3-4EBE-AA60-D65A633235B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1ED-92BF-4239-88A0-BF64304A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A527-90B3-4EBE-AA60-D65A633235B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1ED-92BF-4239-88A0-BF64304A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04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4CCA-4378-43E3-9D00-9E5B1F8281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6F560-8189-496D-86E0-E31AB0453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27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5471-7EFD-44EF-B888-7526FDDA7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81D0E-EDBC-4BA3-BEE6-B198A9BA8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424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62158-7581-4D35-B78F-608830A1FB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0DE1-A1E7-4080-AA9B-8C2534241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9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244B-43D7-456B-AE33-61EB7365B7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7ADC-6B7D-4641-9C5E-171A06B69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93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8097-8909-4A6C-BE3A-ADEB86560D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E948-62EB-4D6F-8288-FFFE7071F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202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F593-6F05-4FCD-AF63-84E6697ADD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6B09-6A64-430C-90DD-BE687607F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93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3B53C-9A53-4AAE-8372-63510CB8D1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CEA2-3181-4769-9D96-D9B01085B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54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C40A-0933-4D6A-BAC9-88EBE8C5D0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881A-BFC4-4922-B46D-5D4E739B4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00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A527-90B3-4EBE-AA60-D65A633235B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1ED-92BF-4239-88A0-BF64304A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17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CFD1-79F0-4C9E-9165-0089996CC1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080C-FC48-48A3-ADA8-2C71F073E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444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A5EB-7131-4D9F-AB30-BA5321D402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8436-112C-468D-BF3C-BC5AEE233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510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C71E-E260-44E0-82AF-712069B91F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F302-29E6-4F69-9F2E-CD7016D5E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13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F7A6-FC4E-4C73-9EA8-AEC589B63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1A2C-7D00-4901-87E1-96CC6D7F8D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20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F7A6-FC4E-4C73-9EA8-AEC589B63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1A2C-7D00-4901-87E1-96CC6D7F8D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3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F7A6-FC4E-4C73-9EA8-AEC589B63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1A2C-7D00-4901-87E1-96CC6D7F8D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45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F7A6-FC4E-4C73-9EA8-AEC589B63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1A2C-7D00-4901-87E1-96CC6D7F8D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20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F7A6-FC4E-4C73-9EA8-AEC589B63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1A2C-7D00-4901-87E1-96CC6D7F8D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7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F7A6-FC4E-4C73-9EA8-AEC589B63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1A2C-7D00-4901-87E1-96CC6D7F8D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8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F7A6-FC4E-4C73-9EA8-AEC589B63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1A2C-7D00-4901-87E1-96CC6D7F8D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A527-90B3-4EBE-AA60-D65A633235B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1ED-92BF-4239-88A0-BF64304A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5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F7A6-FC4E-4C73-9EA8-AEC589B63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1A2C-7D00-4901-87E1-96CC6D7F8D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29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F7A6-FC4E-4C73-9EA8-AEC589B63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1A2C-7D00-4901-87E1-96CC6D7F8D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0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F7A6-FC4E-4C73-9EA8-AEC589B63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1A2C-7D00-4901-87E1-96CC6D7F8D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07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BF7A6-FC4E-4C73-9EA8-AEC589B63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1A2C-7D00-4901-87E1-96CC6D7F8D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5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A527-90B3-4EBE-AA60-D65A633235B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1ED-92BF-4239-88A0-BF64304A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8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A527-90B3-4EBE-AA60-D65A633235B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1ED-92BF-4239-88A0-BF64304A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7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A527-90B3-4EBE-AA60-D65A633235B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1ED-92BF-4239-88A0-BF64304A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A527-90B3-4EBE-AA60-D65A633235B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1ED-92BF-4239-88A0-BF64304A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9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A527-90B3-4EBE-AA60-D65A633235B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1ED-92BF-4239-88A0-BF64304A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2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A527-90B3-4EBE-AA60-D65A633235B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31ED-92BF-4239-88A0-BF64304A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0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DA527-90B3-4EBE-AA60-D65A633235BF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31ED-92BF-4239-88A0-BF64304AD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7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899BA"/>
            </a:gs>
            <a:gs pos="999">
              <a:srgbClr val="8CA3B6"/>
            </a:gs>
            <a:gs pos="100000">
              <a:srgbClr val="2E353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9BABAD-B096-4D03-863E-8EEEEA205D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E9BAA-0855-4F6B-9144-1D96A287670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32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F7A6-FC4E-4C73-9EA8-AEC589B637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1A2C-7D00-4901-87E1-96CC6D7F8D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5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png"/><Relationship Id="rId11" Type="http://schemas.openxmlformats.org/officeDocument/2006/relationships/image" Target="../media/image61.png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67.pn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73.png"/><Relationship Id="rId10" Type="http://schemas.openxmlformats.org/officeDocument/2006/relationships/image" Target="../media/image70.wmf"/><Relationship Id="rId4" Type="http://schemas.openxmlformats.org/officeDocument/2006/relationships/image" Target="../media/image72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1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0.png"/><Relationship Id="rId11" Type="http://schemas.openxmlformats.org/officeDocument/2006/relationships/image" Target="../media/image83.png"/><Relationship Id="rId5" Type="http://schemas.openxmlformats.org/officeDocument/2006/relationships/image" Target="../media/image79.png"/><Relationship Id="rId15" Type="http://schemas.openxmlformats.org/officeDocument/2006/relationships/image" Target="../media/image84.png"/><Relationship Id="rId10" Type="http://schemas.openxmlformats.org/officeDocument/2006/relationships/image" Target="../media/image77.wmf"/><Relationship Id="rId4" Type="http://schemas.openxmlformats.org/officeDocument/2006/relationships/image" Target="../media/image78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6.png"/><Relationship Id="rId5" Type="http://schemas.openxmlformats.org/officeDocument/2006/relationships/image" Target="../media/image85.wmf"/><Relationship Id="rId10" Type="http://schemas.openxmlformats.org/officeDocument/2006/relationships/image" Target="../media/image84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0.png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png"/><Relationship Id="rId11" Type="http://schemas.openxmlformats.org/officeDocument/2006/relationships/image" Target="../media/image90.wmf"/><Relationship Id="rId5" Type="http://schemas.openxmlformats.org/officeDocument/2006/relationships/image" Target="../media/image91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45.png"/><Relationship Id="rId9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3284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Resource needs and supply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2590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3: Fundamentals of Energy and Mineral Resources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400" dirty="0" smtClean="0"/>
              <a:t>L. M. </a:t>
            </a:r>
            <a:r>
              <a:rPr lang="en-US" sz="2400" dirty="0" err="1" smtClean="0"/>
              <a:t>Cathles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2017</a:t>
            </a:r>
          </a:p>
        </p:txBody>
      </p:sp>
      <p:pic>
        <p:nvPicPr>
          <p:cNvPr id="4" name="Picture 3" descr="SustEwoHotair.jpg"/>
          <p:cNvPicPr>
            <a:picLocks noChangeAspect="1"/>
          </p:cNvPicPr>
          <p:nvPr/>
        </p:nvPicPr>
        <p:blipFill>
          <a:blip r:embed="rId3" cstate="print"/>
          <a:srcRect r="10235" b="25556"/>
          <a:stretch>
            <a:fillRect/>
          </a:stretch>
        </p:blipFill>
        <p:spPr>
          <a:xfrm>
            <a:off x="7086600" y="4648199"/>
            <a:ext cx="1752600" cy="2000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74230" y="4659630"/>
            <a:ext cx="1676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2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82245"/>
            <a:ext cx="9038122" cy="69365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Percent of current steel and Cu production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45" y="1196154"/>
            <a:ext cx="4667901" cy="2638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629" y="826822"/>
            <a:ext cx="636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Steel production 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    Cu production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42" y="1129497"/>
            <a:ext cx="4020250" cy="289706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761535"/>
              </p:ext>
            </p:extLst>
          </p:nvPr>
        </p:nvGraphicFramePr>
        <p:xfrm>
          <a:off x="784311" y="4232069"/>
          <a:ext cx="764617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146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Mt</a:t>
                      </a:r>
                      <a:r>
                        <a:rPr lang="en-US" baseline="0" dirty="0" smtClean="0"/>
                        <a:t> steel y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Mt Cu y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46">
                <a:tc>
                  <a:txBody>
                    <a:bodyPr/>
                    <a:lstStyle/>
                    <a:p>
                      <a:r>
                        <a:rPr lang="en-US" dirty="0" smtClean="0"/>
                        <a:t>2011 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 GW y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10.5 (0.6% of 2015 production)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.05 (0.3%)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46">
                <a:tc>
                  <a:txBody>
                    <a:bodyPr/>
                    <a:lstStyle/>
                    <a:p>
                      <a:r>
                        <a:rPr lang="en-US" dirty="0" smtClean="0"/>
                        <a:t>2153 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693</a:t>
                      </a:r>
                      <a:r>
                        <a:rPr lang="en-US" baseline="0" dirty="0" smtClean="0"/>
                        <a:t> GW y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347 (21% of 2013 production)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1.7 (9.2%)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88651" y="5427301"/>
            <a:ext cx="7212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 all demand </a:t>
            </a:r>
            <a:r>
              <a:rPr lang="en-US" dirty="0" smtClean="0">
                <a:solidFill>
                  <a:srgbClr val="0000FF"/>
                </a:solidFill>
              </a:rPr>
              <a:t>can be met by wind </a:t>
            </a:r>
            <a:r>
              <a:rPr lang="en-US" dirty="0" smtClean="0">
                <a:solidFill>
                  <a:srgbClr val="0000FF"/>
                </a:solidFill>
              </a:rPr>
              <a:t>(buildings, bridges, factories, etc… also)</a:t>
            </a:r>
          </a:p>
          <a:p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ot all energy will come from wind… also solar, nuclear, hydro etc. with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smaller/different resource needs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But </a:t>
            </a:r>
            <a:r>
              <a:rPr lang="en-US" b="1" dirty="0" smtClean="0">
                <a:solidFill>
                  <a:srgbClr val="0000FF"/>
                </a:solidFill>
              </a:rPr>
              <a:t>resource </a:t>
            </a:r>
            <a:r>
              <a:rPr lang="en-US" b="1" dirty="0">
                <a:solidFill>
                  <a:srgbClr val="0000FF"/>
                </a:solidFill>
              </a:rPr>
              <a:t>needs will </a:t>
            </a:r>
            <a:r>
              <a:rPr lang="en-US" b="1" dirty="0" smtClean="0">
                <a:solidFill>
                  <a:srgbClr val="0000FF"/>
                </a:solidFill>
              </a:rPr>
              <a:t>be </a:t>
            </a:r>
            <a:r>
              <a:rPr lang="en-US" b="1" dirty="0">
                <a:solidFill>
                  <a:srgbClr val="0000FF"/>
                </a:solidFill>
              </a:rPr>
              <a:t>challenging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481" y="1363368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18.3 Mt/y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8615855" y="1671145"/>
            <a:ext cx="102476" cy="1923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30489" y="3548941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2013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3645808" y="1285499"/>
            <a:ext cx="955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1623 Mt/y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2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5534"/>
            <a:ext cx="8904514" cy="2387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Can we reduce Resource Demand?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do we spend our energy on?</a:t>
            </a:r>
          </a:p>
          <a:p>
            <a:r>
              <a:rPr lang="en-US" dirty="0" smtClean="0"/>
              <a:t>What do we need?</a:t>
            </a:r>
          </a:p>
          <a:p>
            <a:r>
              <a:rPr lang="en-US" dirty="0" smtClean="0"/>
              <a:t>How much can we cut back?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112795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9999"/>
                </a:solidFill>
              </a:rPr>
              <a:t>All material from MacKay, D. J.C., 2009, Sustainable Energy without hot air, UIT Cambridge Ltd., Cambridge, 366p.  (available free online at www.withouthotair.com)</a:t>
            </a:r>
            <a:endParaRPr lang="en-US" sz="1400" dirty="0">
              <a:solidFill>
                <a:srgbClr val="009999"/>
              </a:solidFill>
            </a:endParaRPr>
          </a:p>
        </p:txBody>
      </p:sp>
      <p:pic>
        <p:nvPicPr>
          <p:cNvPr id="5" name="Picture 4" descr="SustEwoHotair.jpg"/>
          <p:cNvPicPr>
            <a:picLocks noChangeAspect="1"/>
          </p:cNvPicPr>
          <p:nvPr/>
        </p:nvPicPr>
        <p:blipFill>
          <a:blip r:embed="rId2" cstate="print"/>
          <a:srcRect r="10235" b="25556"/>
          <a:stretch>
            <a:fillRect/>
          </a:stretch>
        </p:blipFill>
        <p:spPr>
          <a:xfrm>
            <a:off x="7086600" y="4648199"/>
            <a:ext cx="1752600" cy="2000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35219" y="5463870"/>
            <a:ext cx="189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“Every big counts”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478"/>
            <a:ext cx="8229600" cy="92932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Measuring Power in [kWh/d]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708621"/>
              </p:ext>
            </p:extLst>
          </p:nvPr>
        </p:nvGraphicFramePr>
        <p:xfrm>
          <a:off x="1743872" y="1379510"/>
          <a:ext cx="5021262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1841400" imgH="457200" progId="Equation.3">
                  <p:embed/>
                </p:oleObj>
              </mc:Choice>
              <mc:Fallback>
                <p:oleObj name="Equation" r:id="rId4" imgW="1841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872" y="1379510"/>
                        <a:ext cx="5021262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9561" y="279939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kWh =  usual unit on electric bill</a:t>
            </a:r>
          </a:p>
          <a:p>
            <a:r>
              <a:rPr lang="en-US" sz="2400" dirty="0">
                <a:solidFill>
                  <a:prstClr val="black"/>
                </a:solidFill>
              </a:rPr>
              <a:t>         = </a:t>
            </a:r>
            <a:r>
              <a:rPr lang="en-US" sz="2400" dirty="0" smtClean="0">
                <a:solidFill>
                  <a:prstClr val="black"/>
                </a:solidFill>
              </a:rPr>
              <a:t>41.7Wd </a:t>
            </a:r>
            <a:r>
              <a:rPr lang="en-US" sz="2400" dirty="0">
                <a:solidFill>
                  <a:prstClr val="black"/>
                </a:solidFill>
              </a:rPr>
              <a:t>~ one 40W light bulb for 1 day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kWh </a:t>
            </a:r>
            <a:r>
              <a:rPr lang="en-US" sz="2400" dirty="0">
                <a:solidFill>
                  <a:prstClr val="black"/>
                </a:solidFill>
              </a:rPr>
              <a:t>costs </a:t>
            </a:r>
            <a:r>
              <a:rPr lang="en-US" sz="2400" dirty="0" smtClean="0">
                <a:solidFill>
                  <a:prstClr val="black"/>
                </a:solidFill>
              </a:rPr>
              <a:t>10p (</a:t>
            </a:r>
            <a:r>
              <a:rPr lang="en-US" sz="2400" dirty="0">
                <a:solidFill>
                  <a:prstClr val="black"/>
                </a:solidFill>
              </a:rPr>
              <a:t>16</a:t>
            </a:r>
            <a:r>
              <a:rPr lang="en-US" sz="2400" dirty="0" smtClean="0">
                <a:solidFill>
                  <a:prstClr val="black"/>
                </a:solidFill>
              </a:rPr>
              <a:t>¢)in UK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0285"/>
              </p:ext>
            </p:extLst>
          </p:nvPr>
        </p:nvGraphicFramePr>
        <p:xfrm>
          <a:off x="1743872" y="4550695"/>
          <a:ext cx="5986463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6" imgW="3085920" imgH="812520" progId="Equation.3">
                  <p:embed/>
                </p:oleObj>
              </mc:Choice>
              <mc:Fallback>
                <p:oleObj name="Equation" r:id="rId6" imgW="30859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872" y="4550695"/>
                        <a:ext cx="5986463" cy="157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791872" y="6072720"/>
            <a:ext cx="762000" cy="0"/>
          </a:xfrm>
          <a:prstGeom prst="line">
            <a:avLst/>
          </a:prstGeom>
          <a:ln w="127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49649" y="1452384"/>
            <a:ext cx="147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1 kWh = 3.6x10</a:t>
            </a:r>
            <a:r>
              <a:rPr lang="en-US" sz="1400" baseline="30000" dirty="0" smtClean="0">
                <a:solidFill>
                  <a:srgbClr val="00B050"/>
                </a:solidFill>
              </a:rPr>
              <a:t>6</a:t>
            </a:r>
            <a:r>
              <a:rPr lang="en-US" sz="1400" dirty="0" smtClean="0">
                <a:solidFill>
                  <a:srgbClr val="00B050"/>
                </a:solidFill>
              </a:rPr>
              <a:t> J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021790">
            <a:off x="457514" y="5528880"/>
            <a:ext cx="131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= 1 food calorie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4736" y="6441380"/>
            <a:ext cx="273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 kWh ~ 1000 food calories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5431" y="3938020"/>
            <a:ext cx="2248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99"/>
                </a:solidFill>
              </a:rPr>
              <a:t>8.5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¢</a:t>
            </a:r>
            <a:r>
              <a:rPr lang="en-US" sz="1200" dirty="0" smtClean="0">
                <a:solidFill>
                  <a:srgbClr val="009999"/>
                </a:solidFill>
              </a:rPr>
              <a:t> (LA, ND, TN) to 17.7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¢</a:t>
            </a:r>
            <a:r>
              <a:rPr lang="en-US" sz="1200" dirty="0" smtClean="0">
                <a:solidFill>
                  <a:srgbClr val="009999"/>
                </a:solidFill>
              </a:rPr>
              <a:t> (NYS)</a:t>
            </a:r>
            <a:endParaRPr lang="en-US" sz="12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algn="l"/>
            <a:r>
              <a:rPr lang="en-US" dirty="0" smtClean="0"/>
              <a:t>Car Consumption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4400"/>
            <a:ext cx="1219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33538" y="1116330"/>
          <a:ext cx="63515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5" imgW="2768400" imgH="431640" progId="Equation.3">
                  <p:embed/>
                </p:oleObj>
              </mc:Choice>
              <mc:Fallback>
                <p:oleObj name="Equation" r:id="rId5" imgW="276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116330"/>
                        <a:ext cx="635158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000750" y="1268730"/>
            <a:ext cx="21336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120" y="838200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999"/>
                </a:solidFill>
              </a:rPr>
              <a:t>drive 30 mi/d/person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5090" y="2011680"/>
            <a:ext cx="30377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999"/>
                </a:solidFill>
              </a:rPr>
              <a:t>car mileage </a:t>
            </a:r>
          </a:p>
          <a:p>
            <a:r>
              <a:rPr lang="en-US" sz="1400" dirty="0">
                <a:solidFill>
                  <a:srgbClr val="009999"/>
                </a:solidFill>
              </a:rPr>
              <a:t>27 mi/US gallon </a:t>
            </a:r>
          </a:p>
          <a:p>
            <a:r>
              <a:rPr lang="en-US" sz="1400" dirty="0">
                <a:solidFill>
                  <a:srgbClr val="009999"/>
                </a:solidFill>
              </a:rPr>
              <a:t>33 mi/imperial gallon (= 1.2 US gallons)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964763"/>
            <a:ext cx="1755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999"/>
                </a:solidFill>
              </a:rPr>
              <a:t>Energy content of gas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276600"/>
            <a:ext cx="23526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0" y="3429000"/>
            <a:ext cx="25603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99"/>
                </a:solidFill>
              </a:rPr>
              <a:t>3000 kJ/100g = 3x10</a:t>
            </a:r>
            <a:r>
              <a:rPr lang="en-US" baseline="30000" dirty="0">
                <a:solidFill>
                  <a:srgbClr val="009999"/>
                </a:solidFill>
              </a:rPr>
              <a:t>7</a:t>
            </a:r>
            <a:r>
              <a:rPr lang="en-US" dirty="0">
                <a:solidFill>
                  <a:srgbClr val="009999"/>
                </a:solidFill>
              </a:rPr>
              <a:t>J/kg</a:t>
            </a:r>
          </a:p>
          <a:p>
            <a:r>
              <a:rPr lang="en-US" dirty="0">
                <a:solidFill>
                  <a:srgbClr val="009999"/>
                </a:solidFill>
              </a:rPr>
              <a:t>density ~ 0.8 kg/</a:t>
            </a:r>
            <a:r>
              <a:rPr lang="en-US" dirty="0">
                <a:solidFill>
                  <a:srgbClr val="009999"/>
                </a:solidFill>
                <a:latin typeface="Brush Script MT" pitchFamily="66" charset="0"/>
              </a:rPr>
              <a:t>l</a:t>
            </a:r>
          </a:p>
          <a:p>
            <a:r>
              <a:rPr lang="en-US" dirty="0" err="1">
                <a:solidFill>
                  <a:srgbClr val="009999"/>
                </a:solidFill>
              </a:rPr>
              <a:t>E</a:t>
            </a:r>
            <a:r>
              <a:rPr lang="en-US" baseline="-25000" dirty="0" err="1">
                <a:solidFill>
                  <a:srgbClr val="009999"/>
                </a:solidFill>
              </a:rPr>
              <a:t>butter</a:t>
            </a:r>
            <a:r>
              <a:rPr lang="en-US" baseline="-25000" dirty="0">
                <a:solidFill>
                  <a:srgbClr val="009999"/>
                </a:solidFill>
              </a:rPr>
              <a:t> </a:t>
            </a:r>
            <a:r>
              <a:rPr lang="en-US" dirty="0">
                <a:solidFill>
                  <a:srgbClr val="009999"/>
                </a:solidFill>
              </a:rPr>
              <a:t>~ 2.4x10</a:t>
            </a:r>
            <a:r>
              <a:rPr lang="en-US" baseline="30000" dirty="0">
                <a:solidFill>
                  <a:srgbClr val="009999"/>
                </a:solidFill>
              </a:rPr>
              <a:t>7</a:t>
            </a:r>
            <a:r>
              <a:rPr lang="en-US" dirty="0">
                <a:solidFill>
                  <a:srgbClr val="009999"/>
                </a:solidFill>
              </a:rPr>
              <a:t>J/</a:t>
            </a:r>
            <a:r>
              <a:rPr lang="en-US" dirty="0">
                <a:solidFill>
                  <a:srgbClr val="009999"/>
                </a:solidFill>
                <a:latin typeface="Brush Script MT" pitchFamily="66" charset="0"/>
              </a:rPr>
              <a:t>l</a:t>
            </a:r>
          </a:p>
          <a:p>
            <a:r>
              <a:rPr lang="en-US" dirty="0">
                <a:solidFill>
                  <a:srgbClr val="009999"/>
                </a:solidFill>
              </a:rPr>
              <a:t>1 kWh = 3.6x10</a:t>
            </a:r>
            <a:r>
              <a:rPr lang="en-US" baseline="30000" dirty="0">
                <a:solidFill>
                  <a:srgbClr val="009999"/>
                </a:solidFill>
              </a:rPr>
              <a:t>6 </a:t>
            </a:r>
            <a:r>
              <a:rPr lang="en-US" dirty="0">
                <a:solidFill>
                  <a:srgbClr val="009999"/>
                </a:solidFill>
              </a:rPr>
              <a:t>J</a:t>
            </a:r>
          </a:p>
          <a:p>
            <a:r>
              <a:rPr lang="en-US" b="1" dirty="0" err="1">
                <a:solidFill>
                  <a:srgbClr val="009999"/>
                </a:solidFill>
              </a:rPr>
              <a:t>E</a:t>
            </a:r>
            <a:r>
              <a:rPr lang="en-US" b="1" baseline="-25000" dirty="0" err="1">
                <a:solidFill>
                  <a:srgbClr val="009999"/>
                </a:solidFill>
              </a:rPr>
              <a:t>butter</a:t>
            </a:r>
            <a:r>
              <a:rPr lang="en-US" b="1" dirty="0">
                <a:solidFill>
                  <a:srgbClr val="009999"/>
                </a:solidFill>
              </a:rPr>
              <a:t>~ 6.7 kWh/</a:t>
            </a:r>
            <a:r>
              <a:rPr lang="en-US" b="1" dirty="0">
                <a:solidFill>
                  <a:srgbClr val="009999"/>
                </a:solidFill>
                <a:latin typeface="Brush Script MT" pitchFamily="66" charset="0"/>
              </a:rPr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3886200"/>
            <a:ext cx="186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Gas = 10 </a:t>
            </a:r>
            <a:r>
              <a:rPr lang="en-US" b="1" dirty="0" smtClean="0">
                <a:solidFill>
                  <a:srgbClr val="0000FF"/>
                </a:solidFill>
              </a:rPr>
              <a:t>kWh/</a:t>
            </a:r>
            <a:r>
              <a:rPr lang="en-US" b="1" dirty="0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endParaRPr lang="en-US" b="1" dirty="0">
              <a:solidFill>
                <a:srgbClr val="0000FF"/>
              </a:solidFill>
              <a:latin typeface="Brush Script MT" pitchFamily="66" charset="0"/>
            </a:endParaRPr>
          </a:p>
          <a:p>
            <a:r>
              <a:rPr lang="en-US" b="1" dirty="0">
                <a:solidFill>
                  <a:prstClr val="black"/>
                </a:solidFill>
              </a:rPr>
              <a:t>Diesel = 11 </a:t>
            </a:r>
            <a:r>
              <a:rPr lang="en-US" b="1" dirty="0" smtClean="0">
                <a:solidFill>
                  <a:prstClr val="black"/>
                </a:solidFill>
              </a:rPr>
              <a:t>kWh/</a:t>
            </a:r>
            <a:r>
              <a:rPr lang="en-US" b="1" dirty="0" smtClean="0">
                <a:solidFill>
                  <a:prstClr val="black"/>
                </a:solidFill>
                <a:latin typeface="Brush Script MT" pitchFamily="66" charset="0"/>
              </a:rPr>
              <a:t>l</a:t>
            </a:r>
            <a:endParaRPr lang="en-US" b="1" dirty="0">
              <a:solidFill>
                <a:prstClr val="black"/>
              </a:solidFill>
              <a:latin typeface="Brush Script MT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3538" y="5331380"/>
            <a:ext cx="757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Delivery efficiency of gas is 0.71 </a:t>
            </a:r>
            <a:r>
              <a:rPr lang="en-US" dirty="0">
                <a:solidFill>
                  <a:prstClr val="black"/>
                </a:solidFill>
              </a:rPr>
              <a:t>(1 </a:t>
            </a:r>
            <a:r>
              <a:rPr lang="en-US" dirty="0">
                <a:solidFill>
                  <a:prstClr val="black"/>
                </a:solidFill>
                <a:latin typeface="Brush Script MT" pitchFamily="66" charset="0"/>
              </a:rPr>
              <a:t>l</a:t>
            </a:r>
            <a:r>
              <a:rPr lang="en-US" dirty="0">
                <a:solidFill>
                  <a:prstClr val="black"/>
                </a:solidFill>
              </a:rPr>
              <a:t> gas requires ~1.4 </a:t>
            </a:r>
            <a:r>
              <a:rPr lang="en-US" dirty="0">
                <a:solidFill>
                  <a:prstClr val="black"/>
                </a:solidFill>
                <a:latin typeface="Brush Script MT" pitchFamily="66" charset="0"/>
              </a:rPr>
              <a:t>l</a:t>
            </a:r>
            <a:r>
              <a:rPr lang="en-US" dirty="0">
                <a:solidFill>
                  <a:prstClr val="black"/>
                </a:solidFill>
              </a:rPr>
              <a:t> oil to make and deliver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895600"/>
            <a:ext cx="466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Energy content of </a:t>
            </a:r>
            <a:r>
              <a:rPr lang="en-US" dirty="0" smtClean="0">
                <a:solidFill>
                  <a:prstClr val="black"/>
                </a:solidFill>
              </a:rPr>
              <a:t>all </a:t>
            </a:r>
            <a:r>
              <a:rPr lang="en-US" dirty="0">
                <a:solidFill>
                  <a:prstClr val="black"/>
                </a:solidFill>
              </a:rPr>
              <a:t>hydrocarbons  are </a:t>
            </a:r>
            <a:r>
              <a:rPr lang="en-US" dirty="0" smtClean="0">
                <a:solidFill>
                  <a:prstClr val="black"/>
                </a:solidFill>
              </a:rPr>
              <a:t>similar: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>
            <a:stCxn id="11" idx="0"/>
          </p:cNvCxnSpPr>
          <p:nvPr/>
        </p:nvCxnSpPr>
        <p:spPr>
          <a:xfrm flipH="1" flipV="1">
            <a:off x="5181600" y="1878330"/>
            <a:ext cx="2839712" cy="2007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67400" y="1981200"/>
            <a:ext cx="13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= 1.66 kWp</a:t>
            </a:r>
            <a:r>
              <a:rPr lang="en-US" baseline="30000" dirty="0">
                <a:solidFill>
                  <a:srgbClr val="0033CC"/>
                </a:solidFill>
              </a:rPr>
              <a:t>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1617" y="5168551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1.66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809" y="5972889"/>
            <a:ext cx="1007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Forty 40 W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 light bulbs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960" y="4613540"/>
            <a:ext cx="723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personal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9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Plane Travel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812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Boeing 747-400 carries 240,000 </a:t>
            </a:r>
            <a:r>
              <a:rPr lang="en-US" dirty="0">
                <a:solidFill>
                  <a:prstClr val="black"/>
                </a:solidFill>
                <a:latin typeface="Brush Script MT" pitchFamily="66" charset="0"/>
              </a:rPr>
              <a:t>l</a:t>
            </a:r>
            <a:r>
              <a:rPr lang="en-US" dirty="0">
                <a:solidFill>
                  <a:prstClr val="black"/>
                </a:solidFill>
              </a:rPr>
              <a:t> fuel and can travel 8,800 miles with 416 passengers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47800" y="1905000"/>
          <a:ext cx="727934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4" imgW="2946240" imgH="431640" progId="Equation.3">
                  <p:embed/>
                </p:oleObj>
              </mc:Choice>
              <mc:Fallback>
                <p:oleObj name="Equation" r:id="rId4" imgW="2946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7279341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42595" y="1600200"/>
            <a:ext cx="956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999"/>
                </a:solidFill>
              </a:rPr>
              <a:t>round trip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3124200"/>
            <a:ext cx="420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1 intercontinental trip per person per year</a:t>
            </a:r>
          </a:p>
        </p:txBody>
      </p:sp>
      <p:sp>
        <p:nvSpPr>
          <p:cNvPr id="8" name="Rectangle 7"/>
          <p:cNvSpPr/>
          <p:nvPr/>
        </p:nvSpPr>
        <p:spPr>
          <a:xfrm>
            <a:off x="6572250" y="2057400"/>
            <a:ext cx="21336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657600"/>
            <a:ext cx="12522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657600"/>
            <a:ext cx="1190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74894" y="2787134"/>
            <a:ext cx="136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= 1.37 kWp</a:t>
            </a:r>
            <a:r>
              <a:rPr lang="en-US" baseline="30000" dirty="0">
                <a:solidFill>
                  <a:srgbClr val="0033CC"/>
                </a:solidFill>
              </a:rPr>
              <a:t>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447" y="5867400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1.66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062" y="4419600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1.37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Heating and Cooling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7694" y="1291590"/>
            <a:ext cx="4191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94694" y="4491990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999"/>
                </a:solidFill>
              </a:rPr>
              <a:t>Sum = 13 kWh/d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2259" y="2842498"/>
            <a:ext cx="2518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Hot Water ~ </a:t>
            </a:r>
            <a:r>
              <a:rPr lang="en-US" dirty="0" smtClean="0">
                <a:solidFill>
                  <a:prstClr val="black"/>
                </a:solidFill>
              </a:rPr>
              <a:t>13 kWh/d/p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+ cooling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5604" y="5183613"/>
            <a:ext cx="5785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Heating</a:t>
            </a:r>
            <a:r>
              <a:rPr lang="en-US" dirty="0">
                <a:solidFill>
                  <a:prstClr val="black"/>
                </a:solidFill>
              </a:rPr>
              <a:t>: Electric heater 24 kWh/d x 0.5 yr x 2 = 24 kWh/d/p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9126" y="4880550"/>
            <a:ext cx="165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999"/>
                </a:solidFill>
              </a:rPr>
              <a:t>use more than need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461744" y="3169920"/>
            <a:ext cx="1143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133600"/>
            <a:ext cx="12096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705350" y="1928150"/>
          <a:ext cx="939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6" imgW="939600" imgH="393480" progId="Equation.3">
                  <p:embed/>
                </p:oleObj>
              </mc:Choice>
              <mc:Fallback>
                <p:oleObj name="Equation" r:id="rId6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350" y="1928150"/>
                        <a:ext cx="939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rot="5400000" flipH="1" flipV="1">
            <a:off x="6137149" y="5183613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8151" y="5802150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1.66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530" y="4387283"/>
            <a:ext cx="714357" cy="372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1.37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293" y="3179513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1.54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512041" y="5552945"/>
            <a:ext cx="1143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9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/>
              <a:t>Light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066800"/>
            <a:ext cx="628955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819400"/>
            <a:ext cx="1786484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6096000"/>
            <a:ext cx="225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Cost 100W bulb 3hr/d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2743200"/>
          <a:ext cx="1371600" cy="88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6" imgW="647640" imgH="419040" progId="Equation.3">
                  <p:embed/>
                </p:oleObj>
              </mc:Choice>
              <mc:Fallback>
                <p:oleObj name="Equation" r:id="rId6" imgW="647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3200"/>
                        <a:ext cx="1371600" cy="887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 rot="5400000">
            <a:off x="3711518" y="358468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4114800"/>
            <a:ext cx="2566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Home	2.75 kWh/d/p</a:t>
            </a:r>
          </a:p>
          <a:p>
            <a:r>
              <a:rPr lang="en-US" sz="2000" dirty="0">
                <a:solidFill>
                  <a:prstClr val="black"/>
                </a:solidFill>
              </a:rPr>
              <a:t>Work	1.3   kWh/d/p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828800"/>
            <a:ext cx="12573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239000" y="420910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makes economic sense to buy fluorescent bulbs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010400" y="5029200"/>
            <a:ext cx="533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43800" y="518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Buy new every 12 yrs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690" y="5733910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1.66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155" y="4352925"/>
            <a:ext cx="714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1.37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718" y="3131888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1.54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9186" y="2012320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3CC"/>
                </a:solidFill>
              </a:rPr>
              <a:t>0.16</a:t>
            </a:r>
            <a:endParaRPr lang="en-US" sz="1100" baseline="30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Gadgets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79141"/>
            <a:ext cx="3962400" cy="599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80460" y="6553200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sum=114.8 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3810000"/>
            <a:ext cx="309251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9999"/>
                </a:solidFill>
              </a:rPr>
              <a:t>Computer server	0.4 kWh/d/p</a:t>
            </a:r>
          </a:p>
          <a:p>
            <a:r>
              <a:rPr lang="en-US" sz="1400" dirty="0">
                <a:solidFill>
                  <a:srgbClr val="009999"/>
                </a:solidFill>
              </a:rPr>
              <a:t>(1% US elect. consumption)</a:t>
            </a:r>
          </a:p>
          <a:p>
            <a:r>
              <a:rPr lang="en-US" sz="1600" dirty="0">
                <a:solidFill>
                  <a:srgbClr val="009999"/>
                </a:solidFill>
              </a:rPr>
              <a:t>Vacuum cleaner	0.4 kWh/d/p</a:t>
            </a:r>
          </a:p>
          <a:p>
            <a:r>
              <a:rPr lang="en-US" sz="1600" dirty="0">
                <a:solidFill>
                  <a:srgbClr val="009999"/>
                </a:solidFill>
              </a:rPr>
              <a:t>Mowing Lawn	0.6 kWh/d/p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941359" y="3200400"/>
          <a:ext cx="312644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5" imgW="1968480" imgH="431640" progId="Equation.3">
                  <p:embed/>
                </p:oleObj>
              </mc:Choice>
              <mc:Fallback>
                <p:oleObj name="Equation" r:id="rId5" imgW="1968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359" y="3200400"/>
                        <a:ext cx="312644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752600"/>
            <a:ext cx="1152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7399020" y="485775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49530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~ 5 kWh/d/p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495800" y="4495800"/>
            <a:ext cx="1371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1200" y="5638800"/>
            <a:ext cx="2861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999"/>
                </a:solidFill>
              </a:rPr>
              <a:t>1W = 1 £/yr</a:t>
            </a:r>
          </a:p>
          <a:p>
            <a:r>
              <a:rPr lang="en-US" sz="1400" dirty="0">
                <a:solidFill>
                  <a:srgbClr val="009999"/>
                </a:solidFill>
              </a:rPr>
              <a:t>DVD II costs 20£</a:t>
            </a:r>
          </a:p>
          <a:p>
            <a:r>
              <a:rPr lang="en-US" sz="1400" dirty="0">
                <a:solidFill>
                  <a:srgbClr val="009999"/>
                </a:solidFill>
              </a:rPr>
              <a:t>In 2 yrs idling energy = purchase cost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305300" y="6496050"/>
            <a:ext cx="2286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6324600"/>
            <a:ext cx="2667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78125" y="4419600"/>
            <a:ext cx="15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1746" y="5747558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1.66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387" y="4391025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1.37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143" y="3160463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1.54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2377" y="2059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3CC"/>
                </a:solidFill>
              </a:rPr>
              <a:t>0.16</a:t>
            </a:r>
            <a:endParaRPr lang="en-US" sz="1100" baseline="30000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4337" y="1871990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3CC"/>
                </a:solidFill>
              </a:rPr>
              <a:t>0.20</a:t>
            </a:r>
            <a:endParaRPr lang="en-US" sz="1100" baseline="30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Food and Farming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822960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Human       kcal/d       x 1.1x10</a:t>
            </a:r>
            <a:r>
              <a:rPr lang="en-US" baseline="30000" dirty="0">
                <a:solidFill>
                  <a:prstClr val="black"/>
                </a:solidFill>
              </a:rPr>
              <a:t>-3</a:t>
            </a:r>
            <a:r>
              <a:rPr lang="en-US" dirty="0">
                <a:solidFill>
                  <a:prstClr val="black"/>
                </a:solidFill>
              </a:rPr>
              <a:t> kWh/kcal</a:t>
            </a:r>
          </a:p>
          <a:p>
            <a:r>
              <a:rPr lang="en-US" dirty="0">
                <a:solidFill>
                  <a:prstClr val="black"/>
                </a:solidFill>
              </a:rPr>
              <a:t>  65 kg	  2600              </a:t>
            </a:r>
            <a:r>
              <a:rPr lang="en-US" b="1" dirty="0">
                <a:solidFill>
                  <a:prstClr val="black"/>
                </a:solidFill>
              </a:rPr>
              <a:t>3 kWh</a:t>
            </a:r>
            <a:r>
              <a:rPr lang="en-US" dirty="0">
                <a:solidFill>
                  <a:prstClr val="black"/>
                </a:solidFill>
              </a:rPr>
              <a:t>                                        x 0.5 =    </a:t>
            </a:r>
            <a:r>
              <a:rPr lang="en-US" b="1" dirty="0">
                <a:solidFill>
                  <a:prstClr val="black"/>
                </a:solidFill>
              </a:rPr>
              <a:t>1.5 kWh/d/p 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 flipH="1">
            <a:off x="1447799" y="1111836"/>
            <a:ext cx="40124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90700" y="1546860"/>
            <a:ext cx="7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158496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39320" y="1434048"/>
            <a:ext cx="153266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0.046 </a:t>
            </a:r>
            <a:r>
              <a:rPr lang="en-US" sz="1400" dirty="0" smtClean="0">
                <a:solidFill>
                  <a:srgbClr val="0000FF"/>
                </a:solidFill>
              </a:rPr>
              <a:t>kWh/</a:t>
            </a:r>
            <a:r>
              <a:rPr lang="en-US" sz="1400" dirty="0" err="1" smtClean="0">
                <a:solidFill>
                  <a:srgbClr val="0000FF"/>
                </a:solidFill>
              </a:rPr>
              <a:t>kg</a:t>
            </a:r>
            <a:r>
              <a:rPr lang="en-US" sz="1400" baseline="-25000" dirty="0" err="1" smtClean="0">
                <a:solidFill>
                  <a:srgbClr val="0000FF"/>
                </a:solidFill>
              </a:rPr>
              <a:t>animal</a:t>
            </a:r>
            <a:endParaRPr lang="en-US" sz="1400" baseline="-250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81400" y="158496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924300" y="1546860"/>
            <a:ext cx="7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9800" y="899160"/>
            <a:ext cx="1371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diet half veggies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0" y="1863090"/>
            <a:ext cx="2533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999"/>
                </a:solidFill>
              </a:rPr>
              <a:t>½ liter milk per day</a:t>
            </a:r>
          </a:p>
          <a:p>
            <a:r>
              <a:rPr lang="en-US" sz="1400" dirty="0">
                <a:solidFill>
                  <a:srgbClr val="009999"/>
                </a:solidFill>
              </a:rPr>
              <a:t>50 g cheese/d (½ </a:t>
            </a:r>
            <a:r>
              <a:rPr lang="en-US" sz="1400" dirty="0">
                <a:solidFill>
                  <a:srgbClr val="009999"/>
                </a:solidFill>
                <a:latin typeface="Brush Script Std" pitchFamily="66" charset="0"/>
              </a:rPr>
              <a:t>l</a:t>
            </a:r>
            <a:r>
              <a:rPr lang="en-US" sz="1400" dirty="0">
                <a:solidFill>
                  <a:srgbClr val="009999"/>
                </a:solidFill>
              </a:rPr>
              <a:t> milk to make)</a:t>
            </a:r>
          </a:p>
          <a:p>
            <a:r>
              <a:rPr lang="en-US" sz="1400" dirty="0">
                <a:solidFill>
                  <a:srgbClr val="009999"/>
                </a:solidFill>
              </a:rPr>
              <a:t>Cow gives 16 </a:t>
            </a:r>
            <a:r>
              <a:rPr lang="en-US" sz="1400" dirty="0">
                <a:solidFill>
                  <a:srgbClr val="009999"/>
                </a:solidFill>
                <a:latin typeface="Brush Script Std" pitchFamily="66" charset="0"/>
              </a:rPr>
              <a:t>l</a:t>
            </a:r>
            <a:r>
              <a:rPr lang="en-US" sz="1400" dirty="0">
                <a:solidFill>
                  <a:srgbClr val="009999"/>
                </a:solidFill>
              </a:rPr>
              <a:t>/d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596390" y="2594610"/>
          <a:ext cx="5051425" cy="696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4" imgW="3314520" imgH="457200" progId="Equation.3">
                  <p:embed/>
                </p:oleObj>
              </mc:Choice>
              <mc:Fallback>
                <p:oleObj name="Equation" r:id="rId4" imgW="3314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390" y="2594610"/>
                        <a:ext cx="5051425" cy="6967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406390" y="2518410"/>
            <a:ext cx="552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dairy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6400" y="3810000"/>
            <a:ext cx="120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 eggs/d/p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5600" y="3429000"/>
            <a:ext cx="52998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999"/>
                </a:solidFill>
              </a:rPr>
              <a:t>110 g chicken food @ (2850 kcal/kg = 3.3kWh/kg)</a:t>
            </a:r>
          </a:p>
          <a:p>
            <a:r>
              <a:rPr lang="en-US" sz="1400" dirty="0">
                <a:solidFill>
                  <a:srgbClr val="009999"/>
                </a:solidFill>
              </a:rPr>
              <a:t>0.36 kWh/chicken</a:t>
            </a:r>
          </a:p>
          <a:p>
            <a:r>
              <a:rPr lang="en-US" sz="1400" dirty="0">
                <a:solidFill>
                  <a:srgbClr val="009999"/>
                </a:solidFill>
              </a:rPr>
              <a:t>chicken lays ¾ egg/d</a:t>
            </a:r>
          </a:p>
          <a:p>
            <a:r>
              <a:rPr lang="en-US" dirty="0">
                <a:solidFill>
                  <a:prstClr val="black"/>
                </a:solidFill>
              </a:rPr>
              <a:t>2 eggs/d </a:t>
            </a:r>
            <a:r>
              <a:rPr lang="en-US" dirty="0" smtClean="0">
                <a:solidFill>
                  <a:prstClr val="black"/>
                </a:solidFill>
              </a:rPr>
              <a:t>needs: </a:t>
            </a:r>
            <a:r>
              <a:rPr lang="en-US" dirty="0">
                <a:solidFill>
                  <a:prstClr val="black"/>
                </a:solidFill>
              </a:rPr>
              <a:t>(2.66 chickens)x0.36 = 1 kWh/d    </a:t>
            </a:r>
            <a:r>
              <a:rPr lang="en-US" dirty="0">
                <a:solidFill>
                  <a:srgbClr val="0070C0"/>
                </a:solidFill>
              </a:rPr>
              <a:t>eggs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315200" y="143256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53990" y="3050977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53200" y="439674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52600" y="4648200"/>
            <a:ext cx="74552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227 g meat/d		</a:t>
            </a:r>
            <a:r>
              <a:rPr lang="en-US" sz="1400" dirty="0">
                <a:solidFill>
                  <a:srgbClr val="009999"/>
                </a:solidFill>
              </a:rPr>
              <a:t>chicken	pork	beef</a:t>
            </a:r>
          </a:p>
          <a:p>
            <a:r>
              <a:rPr lang="en-US" sz="1400" dirty="0">
                <a:solidFill>
                  <a:srgbClr val="009999"/>
                </a:solidFill>
              </a:rPr>
              <a:t>			75	75	75      grams eaten</a:t>
            </a:r>
          </a:p>
          <a:p>
            <a:r>
              <a:rPr lang="en-US" sz="1400" dirty="0">
                <a:solidFill>
                  <a:srgbClr val="009999"/>
                </a:solidFill>
              </a:rPr>
              <a:t>			50	400	1000 days to slaughter</a:t>
            </a:r>
          </a:p>
          <a:p>
            <a:r>
              <a:rPr lang="en-US" sz="1400" dirty="0">
                <a:solidFill>
                  <a:srgbClr val="009999"/>
                </a:solidFill>
              </a:rPr>
              <a:t>			3.75	30	75      </a:t>
            </a:r>
            <a:r>
              <a:rPr lang="en-US" sz="1400" dirty="0" smtClean="0">
                <a:solidFill>
                  <a:srgbClr val="009999"/>
                </a:solidFill>
              </a:rPr>
              <a:t>∑=</a:t>
            </a:r>
            <a:r>
              <a:rPr lang="en-US" sz="1400" dirty="0">
                <a:solidFill>
                  <a:srgbClr val="009999"/>
                </a:solidFill>
              </a:rPr>
              <a:t>110 kg standing crop animal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246000" y="1677888"/>
            <a:ext cx="381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72740" y="3036570"/>
            <a:ext cx="381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1190625" y="5029200"/>
          <a:ext cx="31067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6" imgW="2019240" imgH="495000" progId="Equation.3">
                  <p:embed/>
                </p:oleObj>
              </mc:Choice>
              <mc:Fallback>
                <p:oleObj name="Equation" r:id="rId6" imgW="20192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5029200"/>
                        <a:ext cx="31067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40"/>
          <p:cNvCxnSpPr/>
          <p:nvPr/>
        </p:nvCxnSpPr>
        <p:spPr>
          <a:xfrm>
            <a:off x="3200400" y="547497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789428" y="5867400"/>
            <a:ext cx="3230372" cy="646331"/>
            <a:chOff x="1752600" y="5867400"/>
            <a:chExt cx="3230372" cy="646331"/>
          </a:xfrm>
        </p:grpSpPr>
        <p:sp>
          <p:nvSpPr>
            <p:cNvPr id="42" name="TextBox 41"/>
            <p:cNvSpPr txBox="1"/>
            <p:nvPr/>
          </p:nvSpPr>
          <p:spPr>
            <a:xfrm>
              <a:off x="1752600" y="5867400"/>
              <a:ext cx="32303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Fertilizer	</a:t>
              </a:r>
              <a:r>
                <a:rPr lang="en-US" dirty="0">
                  <a:solidFill>
                    <a:prstClr val="black"/>
                  </a:solidFill>
                </a:rPr>
                <a:t>	2 kWh/d/p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Farm Energy</a:t>
              </a:r>
              <a:r>
                <a:rPr lang="en-US" dirty="0">
                  <a:solidFill>
                    <a:prstClr val="black"/>
                  </a:solidFill>
                </a:rPr>
                <a:t>	0.9 kWh/d/p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657600" y="6172200"/>
              <a:ext cx="1143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733800" y="6477000"/>
              <a:ext cx="1143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1668780"/>
            <a:ext cx="1981200" cy="213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110" y="1752599"/>
            <a:ext cx="1108529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3505200" y="4892040"/>
            <a:ext cx="562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meat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91400" y="228600"/>
            <a:ext cx="89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Veggies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7735094" y="688381"/>
            <a:ext cx="2286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72000" y="1600200"/>
            <a:ext cx="140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meat &amp; dairy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5116975" y="2094050"/>
            <a:ext cx="3048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0800000" flipV="1">
            <a:off x="1905000" y="5638800"/>
            <a:ext cx="5105400" cy="152400"/>
          </a:xfrm>
          <a:prstGeom prst="bentConnector3">
            <a:avLst>
              <a:gd name="adj1" fmla="val -1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10800000">
            <a:off x="1371600" y="5486400"/>
            <a:ext cx="533400" cy="304800"/>
          </a:xfrm>
          <a:prstGeom prst="bentConnector3">
            <a:avLst>
              <a:gd name="adj1" fmla="val 9990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858000" y="1600200"/>
            <a:ext cx="19812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76325" y="1542325"/>
            <a:ext cx="14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BB59">
                    <a:lumMod val="75000"/>
                  </a:srgbClr>
                </a:solidFill>
              </a:rPr>
              <a:t>pets are extra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269600" y="5486400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yield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26825" y="3909950"/>
            <a:ext cx="519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food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81800" y="5903893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e.g., eating 0.075 kg chicken per day means supporting 0.075x50=3.75 kg of chicken waiting to be eaten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4953000" y="5638800"/>
            <a:ext cx="1752600" cy="609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93506" y="5965926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1.66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9477" y="4693087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1.37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3980" y="3573598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1.54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66473" y="2503393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3CC"/>
                </a:solidFill>
              </a:rPr>
              <a:t>0.16</a:t>
            </a:r>
            <a:endParaRPr lang="en-US" sz="1100" baseline="30000" dirty="0">
              <a:solidFill>
                <a:srgbClr val="0033CC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69773" y="2340144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3CC"/>
                </a:solidFill>
              </a:rPr>
              <a:t>0.20</a:t>
            </a:r>
            <a:endParaRPr lang="en-US" sz="1100" baseline="30000" dirty="0">
              <a:solidFill>
                <a:srgbClr val="0033C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54014" y="1676400"/>
            <a:ext cx="490684" cy="106140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4919" y="664975"/>
            <a:ext cx="1635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1 kcal = 1 calorie (food)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59087" y="200865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3CC"/>
                </a:solidFill>
              </a:rPr>
              <a:t>0.63</a:t>
            </a:r>
            <a:endParaRPr lang="en-US" sz="1100" baseline="300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4919" y="3050977"/>
            <a:ext cx="6303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9999"/>
                </a:solidFill>
              </a:rPr>
              <a:t>Weight </a:t>
            </a:r>
          </a:p>
          <a:p>
            <a:r>
              <a:rPr lang="en-US" sz="1100" dirty="0" smtClean="0">
                <a:solidFill>
                  <a:srgbClr val="009999"/>
                </a:solidFill>
              </a:rPr>
              <a:t>of cow</a:t>
            </a:r>
            <a:endParaRPr lang="en-US" sz="1100" dirty="0">
              <a:solidFill>
                <a:srgbClr val="0099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6513731"/>
            <a:ext cx="3159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9999"/>
                </a:solidFill>
              </a:rPr>
              <a:t>∑=1.5 +1.5 + 1 + 8 +2 +.9 = 14.9 kWh/d/p</a:t>
            </a:r>
            <a:endParaRPr lang="en-US" sz="1400" dirty="0">
              <a:solidFill>
                <a:srgbClr val="0099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381" y="856819"/>
            <a:ext cx="1233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Energy to feed and animal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959042" y="1508760"/>
            <a:ext cx="1230034" cy="994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37428" y="3213142"/>
            <a:ext cx="925393" cy="848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297363" y="4468269"/>
            <a:ext cx="2209631" cy="731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62097" y="5663863"/>
            <a:ext cx="409903" cy="302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420229" y="6459504"/>
            <a:ext cx="227970" cy="121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9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4954" y="925830"/>
            <a:ext cx="279576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Stuff and its transport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8844" y="838200"/>
            <a:ext cx="6908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Embodied energy 	= E of digging, modifying, transporting raw materials</a:t>
            </a:r>
          </a:p>
          <a:p>
            <a:r>
              <a:rPr lang="en-US" sz="1600" dirty="0">
                <a:solidFill>
                  <a:prstClr val="black"/>
                </a:solidFill>
              </a:rPr>
              <a:t>		+ E of producing product (factory light and heat, transport)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5125" y="1828800"/>
            <a:ext cx="3888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400 g packaging/p/y  x  10 = 4 kWh/d/p</a:t>
            </a:r>
          </a:p>
          <a:p>
            <a:r>
              <a:rPr lang="en-US" dirty="0">
                <a:solidFill>
                  <a:prstClr val="black"/>
                </a:solidFill>
              </a:rPr>
              <a:t>200 g paper/p/d         x  10 = 2 kWh/d/p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55125" y="2514600"/>
          <a:ext cx="37682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5" imgW="2781000" imgH="393480" progId="Equation.3">
                  <p:embed/>
                </p:oleObj>
              </mc:Choice>
              <mc:Fallback>
                <p:oleObj name="Equation" r:id="rId5" imgW="278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125" y="2514600"/>
                        <a:ext cx="37682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36075" y="30480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= 2 kWh/d/p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0897" y="3323125"/>
            <a:ext cx="766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1.3 t/yr/p nonfuel manufactured imports x (1000/365) x 10        = 40 kWh/d/p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5317" y="3855720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Transport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Shipping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Energy for supermarkets</a:t>
            </a:r>
            <a:r>
              <a:rPr lang="en-US" dirty="0">
                <a:solidFill>
                  <a:prstClr val="black"/>
                </a:solidFill>
              </a:rPr>
              <a:t>	                = 0.5 kWh/d/p</a:t>
            </a:r>
          </a:p>
          <a:p>
            <a:r>
              <a:rPr lang="en-US" dirty="0">
                <a:solidFill>
                  <a:srgbClr val="0000FF"/>
                </a:solidFill>
              </a:rPr>
              <a:t>Water delivery and removal</a:t>
            </a:r>
            <a:r>
              <a:rPr lang="en-US" dirty="0">
                <a:solidFill>
                  <a:prstClr val="black"/>
                </a:solidFill>
              </a:rPr>
              <a:t>	                = 0.4 kWh/d/p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712080" y="3703320"/>
          <a:ext cx="2438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7" imgW="1828800" imgH="419040" progId="Equation.3">
                  <p:embed/>
                </p:oleObj>
              </mc:Choice>
              <mc:Fallback>
                <p:oleObj name="Equation" r:id="rId7" imgW="1828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2080" y="3703320"/>
                        <a:ext cx="2438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69280" y="3779520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= 7 kWh/d/p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= 4 kWh/d/p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1009" y="5890736"/>
            <a:ext cx="22797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PC (2yr)	       2.5kWh/d/p</a:t>
            </a:r>
          </a:p>
          <a:p>
            <a:r>
              <a:rPr lang="en-US" sz="1400" dirty="0">
                <a:solidFill>
                  <a:prstClr val="black"/>
                </a:solidFill>
              </a:rPr>
              <a:t>House (100 yr)    1 kWh/d/p</a:t>
            </a:r>
          </a:p>
          <a:p>
            <a:r>
              <a:rPr lang="en-US" sz="1400" dirty="0">
                <a:solidFill>
                  <a:prstClr val="black"/>
                </a:solidFill>
              </a:rPr>
              <a:t>Car (15 yr)            14 </a:t>
            </a:r>
            <a:r>
              <a:rPr lang="en-US" sz="1400" dirty="0" err="1">
                <a:solidFill>
                  <a:prstClr val="black"/>
                </a:solidFill>
              </a:rPr>
              <a:t>kwh</a:t>
            </a:r>
            <a:r>
              <a:rPr lang="en-US" sz="1400" dirty="0">
                <a:solidFill>
                  <a:prstClr val="black"/>
                </a:solidFill>
              </a:rPr>
              <a:t>/d/p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6220" y="6335673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Desalination </a:t>
            </a:r>
          </a:p>
          <a:p>
            <a:r>
              <a:rPr lang="en-US" sz="1100" dirty="0">
                <a:solidFill>
                  <a:prstClr val="black"/>
                </a:solidFill>
              </a:rPr>
              <a:t>8 kWh/m</a:t>
            </a:r>
            <a:r>
              <a:rPr lang="en-US" sz="1100" baseline="30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8551225" y="1828800"/>
            <a:ext cx="2286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8567605" y="3779520"/>
            <a:ext cx="2286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7630" y="5943600"/>
            <a:ext cx="762000" cy="59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409630" y="6019800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5/d = 3kWh/d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6430" y="6534400"/>
            <a:ext cx="1225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or plastic bottles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49046" y="25838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48601" y="4546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12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4419600"/>
            <a:ext cx="253365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25730" y="6580108"/>
            <a:ext cx="18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195 kWh/p/d = </a:t>
            </a:r>
            <a:r>
              <a:rPr lang="en-US" sz="1200" dirty="0">
                <a:solidFill>
                  <a:srgbClr val="0033CC"/>
                </a:solidFill>
              </a:rPr>
              <a:t>8.1 kW p</a:t>
            </a:r>
            <a:r>
              <a:rPr lang="en-US" sz="1200" baseline="30000" dirty="0">
                <a:solidFill>
                  <a:srgbClr val="0033CC"/>
                </a:solidFill>
              </a:rPr>
              <a:t>-1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7600" y="82950"/>
            <a:ext cx="1276350" cy="71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reeform 25"/>
          <p:cNvSpPr/>
          <p:nvPr/>
        </p:nvSpPr>
        <p:spPr>
          <a:xfrm>
            <a:off x="4053385" y="1637731"/>
            <a:ext cx="2988860" cy="518615"/>
          </a:xfrm>
          <a:custGeom>
            <a:avLst/>
            <a:gdLst>
              <a:gd name="connsiteX0" fmla="*/ 0 w 2988860"/>
              <a:gd name="connsiteY0" fmla="*/ 518615 h 518615"/>
              <a:gd name="connsiteX1" fmla="*/ 859809 w 2988860"/>
              <a:gd name="connsiteY1" fmla="*/ 0 h 518615"/>
              <a:gd name="connsiteX2" fmla="*/ 2988860 w 2988860"/>
              <a:gd name="connsiteY2" fmla="*/ 13648 h 518615"/>
              <a:gd name="connsiteX3" fmla="*/ 2988860 w 2988860"/>
              <a:gd name="connsiteY3" fmla="*/ 232012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860" h="518615">
                <a:moveTo>
                  <a:pt x="0" y="518615"/>
                </a:moveTo>
                <a:lnTo>
                  <a:pt x="859809" y="0"/>
                </a:lnTo>
                <a:lnTo>
                  <a:pt x="2988860" y="13648"/>
                </a:lnTo>
                <a:lnTo>
                  <a:pt x="2988860" y="232012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3276600" y="3962400"/>
            <a:ext cx="3048000" cy="1143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28599" y="797526"/>
            <a:ext cx="1143907" cy="5869974"/>
            <a:chOff x="228599" y="797526"/>
            <a:chExt cx="1143907" cy="5869974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8600" y="838200"/>
              <a:ext cx="819150" cy="582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238914" y="6114631"/>
              <a:ext cx="785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33CC"/>
                  </a:solidFill>
                </a:rPr>
                <a:t>1.66 kW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8600" y="5059441"/>
              <a:ext cx="785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33CC"/>
                  </a:solidFill>
                </a:rPr>
                <a:t>1.37 kW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8599" y="4138561"/>
              <a:ext cx="785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33CC"/>
                  </a:solidFill>
                </a:rPr>
                <a:t>1.54 kW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2596" y="3267477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33CC"/>
                  </a:solidFill>
                </a:rPr>
                <a:t>0.16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6168" y="3136672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33CC"/>
                  </a:solidFill>
                </a:rPr>
                <a:t>0.20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36168" y="2875062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33CC"/>
                  </a:solidFill>
                </a:rPr>
                <a:t>0.63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8632" y="2148304"/>
              <a:ext cx="55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33CC"/>
                  </a:solidFill>
                </a:rPr>
                <a:t>2 kW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34356" y="999782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33CC"/>
                  </a:solidFill>
                </a:rPr>
                <a:t>0.5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24831" y="79752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33CC"/>
                  </a:solidFill>
                </a:rPr>
                <a:t>0.17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82940" y="1637731"/>
            <a:ext cx="16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mainly </a:t>
            </a:r>
            <a:r>
              <a:rPr lang="en-US" sz="1200" b="1" dirty="0" smtClean="0">
                <a:solidFill>
                  <a:srgbClr val="0000FF"/>
                </a:solidFill>
              </a:rPr>
              <a:t>food packaging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3819" y="3162426"/>
            <a:ext cx="2712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Britain's C-footprint doubled by </a:t>
            </a:r>
            <a:r>
              <a:rPr lang="en-US" sz="1200" b="1" dirty="0" smtClean="0">
                <a:solidFill>
                  <a:srgbClr val="0000FF"/>
                </a:solidFill>
              </a:rPr>
              <a:t>imports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2950" y="3120891"/>
            <a:ext cx="18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B050"/>
                </a:solidFill>
              </a:rPr>
              <a:t>Manufact</a:t>
            </a:r>
            <a:r>
              <a:rPr lang="en-US" sz="1200" dirty="0" smtClean="0">
                <a:solidFill>
                  <a:srgbClr val="00B050"/>
                </a:solidFill>
              </a:rPr>
              <a:t> energy kWh/kg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737410" y="3340881"/>
            <a:ext cx="0" cy="10139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67605" y="2830552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Stuff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46156" y="4751347"/>
            <a:ext cx="67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tnspt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Demand is real and large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3621977"/>
            <a:ext cx="6945086" cy="1655762"/>
          </a:xfrm>
        </p:spPr>
        <p:txBody>
          <a:bodyPr/>
          <a:lstStyle/>
          <a:p>
            <a:r>
              <a:rPr lang="en-US" dirty="0" smtClean="0"/>
              <a:t>Difficult to grasp the magnitude of changes taking place… and this is just the start of the 2.3 kW p</a:t>
            </a:r>
            <a:r>
              <a:rPr lang="en-US" baseline="30000" dirty="0" smtClean="0"/>
              <a:t>-1</a:t>
            </a:r>
            <a:r>
              <a:rPr lang="en-US" dirty="0" smtClean="0"/>
              <a:t> to 7 kW p</a:t>
            </a:r>
            <a:r>
              <a:rPr lang="en-US" baseline="30000" dirty="0" smtClean="0"/>
              <a:t>-1</a:t>
            </a:r>
            <a:r>
              <a:rPr lang="en-US" dirty="0"/>
              <a:t> </a:t>
            </a:r>
            <a:r>
              <a:rPr lang="en-US" dirty="0" smtClean="0"/>
              <a:t>transition.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53742" y="5834743"/>
            <a:ext cx="300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illustrations….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6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3941" y="927161"/>
            <a:ext cx="1143907" cy="5869974"/>
            <a:chOff x="228599" y="797526"/>
            <a:chExt cx="1143907" cy="5869974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838200"/>
              <a:ext cx="819150" cy="582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38914" y="6114631"/>
              <a:ext cx="785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33CC"/>
                  </a:solidFill>
                </a:rPr>
                <a:t>1.66 kW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5059441"/>
              <a:ext cx="785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33CC"/>
                  </a:solidFill>
                </a:rPr>
                <a:t>1.37 kW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599" y="4138561"/>
              <a:ext cx="785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33CC"/>
                  </a:solidFill>
                </a:rPr>
                <a:t>1.54 kW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2596" y="3267477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33CC"/>
                  </a:solidFill>
                </a:rPr>
                <a:t>0.16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36168" y="3136672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33CC"/>
                  </a:solidFill>
                </a:rPr>
                <a:t>0.20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6168" y="2875062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33CC"/>
                  </a:solidFill>
                </a:rPr>
                <a:t>0.63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8632" y="2148304"/>
              <a:ext cx="55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33CC"/>
                  </a:solidFill>
                </a:rPr>
                <a:t>2 kW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4356" y="999782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33CC"/>
                  </a:solidFill>
                </a:rPr>
                <a:t>0.5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4831" y="79752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0033CC"/>
                  </a:solidFill>
                </a:rPr>
                <a:t>0.17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1270" y="228600"/>
            <a:ext cx="1345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195 kWh/p/d </a:t>
            </a:r>
            <a:endParaRPr lang="en-US" sz="1600" dirty="0" smtClean="0">
              <a:solidFill>
                <a:prstClr val="black"/>
              </a:solidFill>
            </a:endParaRPr>
          </a:p>
          <a:p>
            <a:pPr algn="ctr"/>
            <a:r>
              <a:rPr lang="en-US" sz="1600" dirty="0" smtClean="0">
                <a:solidFill>
                  <a:srgbClr val="0033CC"/>
                </a:solidFill>
              </a:rPr>
              <a:t>8.1 </a:t>
            </a:r>
            <a:r>
              <a:rPr lang="en-US" sz="1600" dirty="0">
                <a:solidFill>
                  <a:srgbClr val="0033CC"/>
                </a:solidFill>
              </a:rPr>
              <a:t>kW p</a:t>
            </a:r>
            <a:r>
              <a:rPr lang="en-US" sz="1600" baseline="30000" dirty="0">
                <a:solidFill>
                  <a:srgbClr val="0033CC"/>
                </a:solidFill>
              </a:rPr>
              <a:t>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2831763"/>
            <a:ext cx="4169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What can we save?</a:t>
            </a:r>
            <a:endParaRPr lang="en-US" sz="4000" dirty="0"/>
          </a:p>
        </p:txBody>
      </p:sp>
      <p:sp>
        <p:nvSpPr>
          <p:cNvPr id="15" name="Right Arrow 14"/>
          <p:cNvSpPr/>
          <p:nvPr/>
        </p:nvSpPr>
        <p:spPr>
          <a:xfrm flipH="1">
            <a:off x="1859600" y="3962400"/>
            <a:ext cx="228600" cy="38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H="1">
            <a:off x="1859600" y="6014670"/>
            <a:ext cx="228600" cy="38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00796" y="6014670"/>
            <a:ext cx="16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 transport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37323" y="3969476"/>
            <a:ext cx="132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pumps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276600" y="148589"/>
            <a:ext cx="5776665" cy="6587095"/>
            <a:chOff x="685800" y="-2819400"/>
            <a:chExt cx="8104187" cy="9241156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-2819400"/>
              <a:ext cx="8104187" cy="527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1540" y="2049781"/>
              <a:ext cx="7075487" cy="437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55" y="96513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Better Transport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505200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Car @ 80 kWh/100 km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791200"/>
            <a:ext cx="3001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Electric car </a:t>
            </a:r>
            <a:r>
              <a:rPr lang="en-US" dirty="0">
                <a:solidFill>
                  <a:srgbClr val="0000FF"/>
                </a:solidFill>
              </a:rPr>
              <a:t>at 15 kWh/100 km</a:t>
            </a:r>
          </a:p>
          <a:p>
            <a:r>
              <a:rPr lang="en-US" dirty="0">
                <a:solidFill>
                  <a:srgbClr val="0000FF"/>
                </a:solidFill>
              </a:rPr>
              <a:t>Public transportation at 10 “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914400" y="4800600"/>
            <a:ext cx="1828800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71455" y="4114800"/>
            <a:ext cx="2272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999"/>
                </a:solidFill>
              </a:rPr>
              <a:t>Boats will not replace planes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105400" y="1905000"/>
            <a:ext cx="2514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7696200" y="4495800"/>
            <a:ext cx="152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7" y="2330525"/>
            <a:ext cx="3839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40 kWh/p/d → </a:t>
            </a:r>
            <a:r>
              <a:rPr lang="en-US" sz="2400" b="1" dirty="0">
                <a:solidFill>
                  <a:prstClr val="black"/>
                </a:solidFill>
              </a:rPr>
              <a:t>~10 kWh/d/p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Save 30 kWh/d/p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123216" y="4341684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kWh/100 p-km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3781300" y="3429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2575" y="3088575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6600" y="633819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speed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848600" y="653005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46850" y="3563075"/>
            <a:ext cx="1818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9999"/>
                </a:solidFill>
              </a:rPr>
              <a:t>33 mpg with single occupant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24800" y="461347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99"/>
                </a:solidFill>
              </a:rPr>
              <a:t>planes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5800" y="1371600"/>
            <a:ext cx="70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99"/>
                </a:solidFill>
              </a:rPr>
              <a:t>boats</a:t>
            </a:r>
          </a:p>
        </p:txBody>
      </p:sp>
      <p:sp>
        <p:nvSpPr>
          <p:cNvPr id="27" name="TextBox 26"/>
          <p:cNvSpPr txBox="1"/>
          <p:nvPr/>
        </p:nvSpPr>
        <p:spPr>
          <a:xfrm rot="19808205">
            <a:off x="594229" y="1349475"/>
            <a:ext cx="276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Substantial savings possible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199326" y="5548194"/>
            <a:ext cx="516035" cy="3098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021317" y="3505200"/>
            <a:ext cx="512380" cy="38179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041331" y="3795469"/>
            <a:ext cx="794" cy="206252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588" y="46038"/>
            <a:ext cx="6907211" cy="71596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Heating with heat pumps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462213" y="1524000"/>
          <a:ext cx="58467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4" imgW="2679480" imgH="419040" progId="Equation.3">
                  <p:embed/>
                </p:oleObj>
              </mc:Choice>
              <mc:Fallback>
                <p:oleObj name="Equation" r:id="rId4" imgW="2679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1524000"/>
                        <a:ext cx="58467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5137150" y="2438400"/>
            <a:ext cx="36635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9999"/>
                </a:solidFill>
              </a:rPr>
              <a:t>0.9 gas  →    1.95  for heat </a:t>
            </a:r>
            <a:r>
              <a:rPr lang="en-US" sz="1400" dirty="0" smtClean="0">
                <a:solidFill>
                  <a:srgbClr val="009999"/>
                </a:solidFill>
              </a:rPr>
              <a:t>pump (factor of 2.16)</a:t>
            </a:r>
            <a:endParaRPr lang="en-US" sz="1400" dirty="0">
              <a:solidFill>
                <a:srgbClr val="009999"/>
              </a:solidFill>
            </a:endParaRP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4267200" y="1219200"/>
            <a:ext cx="127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9999"/>
                </a:solidFill>
              </a:rPr>
              <a:t>Insulate ↓0.72</a:t>
            </a:r>
          </a:p>
        </p:txBody>
      </p:sp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6051550" y="121920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9999"/>
                </a:solidFill>
              </a:rPr>
              <a:t>Thermostat shenanigans ↓0.75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70150" y="2895600"/>
          <a:ext cx="52117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6" imgW="2692080" imgH="393480" progId="Equation.3">
                  <p:embed/>
                </p:oleObj>
              </mc:Choice>
              <mc:Fallback>
                <p:oleObj name="Equation" r:id="rId6" imgW="269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2895600"/>
                        <a:ext cx="52117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4222750" y="3962400"/>
            <a:ext cx="39228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37 kWh/d/p → </a:t>
            </a:r>
            <a:r>
              <a:rPr lang="en-US" sz="2400" b="1" dirty="0">
                <a:solidFill>
                  <a:prstClr val="black"/>
                </a:solidFill>
              </a:rPr>
              <a:t>9.25 kWh/d/p</a:t>
            </a:r>
          </a:p>
          <a:p>
            <a:r>
              <a:rPr lang="en-US" sz="2400" dirty="0">
                <a:solidFill>
                  <a:prstClr val="black"/>
                </a:solidFill>
              </a:rPr>
              <a:t>Savings = 27.7 </a:t>
            </a:r>
            <a:r>
              <a:rPr lang="en-US" sz="2400" dirty="0" err="1">
                <a:solidFill>
                  <a:prstClr val="black"/>
                </a:solidFill>
              </a:rPr>
              <a:t>kwh</a:t>
            </a:r>
            <a:r>
              <a:rPr lang="en-US" sz="2400" dirty="0">
                <a:solidFill>
                  <a:prstClr val="black"/>
                </a:solidFill>
              </a:rPr>
              <a:t>/d/p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375150" y="4754563"/>
            <a:ext cx="274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422525" y="5181600"/>
            <a:ext cx="277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E</a:t>
            </a:r>
            <a:r>
              <a:rPr lang="en-US" sz="2400" baseline="-25000">
                <a:solidFill>
                  <a:prstClr val="black"/>
                </a:solidFill>
              </a:rPr>
              <a:t>Heat</a:t>
            </a:r>
            <a:r>
              <a:rPr lang="en-US" sz="2400">
                <a:solidFill>
                  <a:prstClr val="black"/>
                </a:solidFill>
              </a:rPr>
              <a:t> = E</a:t>
            </a:r>
            <a:r>
              <a:rPr lang="en-US" sz="2400" baseline="-25000">
                <a:solidFill>
                  <a:prstClr val="black"/>
                </a:solidFill>
              </a:rPr>
              <a:t>ele</a:t>
            </a:r>
            <a:r>
              <a:rPr lang="en-US" sz="2400">
                <a:solidFill>
                  <a:prstClr val="black"/>
                </a:solidFill>
              </a:rPr>
              <a:t> + 3xE</a:t>
            </a:r>
            <a:r>
              <a:rPr lang="en-US" sz="2400" baseline="-25000">
                <a:solidFill>
                  <a:prstClr val="black"/>
                </a:solidFill>
              </a:rPr>
              <a:t>ele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622925" y="5218113"/>
            <a:ext cx="283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Get 4 units of heat for one unit of electric power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727325" y="5726113"/>
            <a:ext cx="163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9999"/>
                </a:solidFill>
              </a:rPr>
              <a:t>reverse refigerator</a:t>
            </a:r>
          </a:p>
        </p:txBody>
      </p:sp>
      <p:pic>
        <p:nvPicPr>
          <p:cNvPr id="1435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838200"/>
            <a:ext cx="8191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TextBox 24"/>
          <p:cNvSpPr txBox="1">
            <a:spLocks noChangeArrowheads="1"/>
          </p:cNvSpPr>
          <p:nvPr/>
        </p:nvSpPr>
        <p:spPr bwMode="auto">
          <a:xfrm>
            <a:off x="125413" y="6580188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195 kWh/p/d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990600" y="5410200"/>
            <a:ext cx="1524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990600" y="3505200"/>
            <a:ext cx="1524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990600" y="4572000"/>
            <a:ext cx="1524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990600" y="66167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79500" y="2489200"/>
            <a:ext cx="819150" cy="4127500"/>
            <a:chOff x="1079500" y="2489200"/>
            <a:chExt cx="819150" cy="4127500"/>
          </a:xfrm>
        </p:grpSpPr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1143000" y="6286500"/>
              <a:ext cx="685800" cy="330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1143000" y="5448300"/>
              <a:ext cx="685800" cy="838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>
              <a:off x="1143000" y="5130800"/>
              <a:ext cx="685800" cy="3175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4357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 b="54248"/>
            <a:stretch>
              <a:fillRect/>
            </a:stretch>
          </p:blipFill>
          <p:spPr bwMode="auto">
            <a:xfrm>
              <a:off x="1079500" y="2489200"/>
              <a:ext cx="81915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1152525" y="6281738"/>
              <a:ext cx="6397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Car 10</a:t>
              </a:r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1181100" y="5786438"/>
              <a:ext cx="5984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Jet 30</a:t>
              </a:r>
            </a:p>
          </p:txBody>
        </p:sp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1127125" y="5138738"/>
              <a:ext cx="7588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Heat 9.2</a:t>
              </a:r>
            </a:p>
          </p:txBody>
        </p:sp>
      </p:grp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974725" y="2230438"/>
            <a:ext cx="100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135 kwh/p/d</a:t>
            </a: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152400" y="596900"/>
            <a:ext cx="1012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195 kWh/p/d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400" y="332343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8.1 kW p</a:t>
            </a:r>
            <a:r>
              <a:rPr lang="en-US" baseline="30000" dirty="0" smtClean="0">
                <a:solidFill>
                  <a:srgbClr val="0033CC"/>
                </a:solidFill>
              </a:rPr>
              <a:t>-1</a:t>
            </a:r>
            <a:endParaRPr lang="en-US" baseline="30000" dirty="0">
              <a:solidFill>
                <a:srgbClr val="0033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0600" y="2050018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5.6 kW p</a:t>
            </a:r>
            <a:r>
              <a:rPr lang="en-US" sz="1400" baseline="30000" dirty="0" smtClean="0">
                <a:solidFill>
                  <a:srgbClr val="0033CC"/>
                </a:solidFill>
              </a:rPr>
              <a:t>-1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978025" y="4182701"/>
            <a:ext cx="2244725" cy="103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588" y="46038"/>
            <a:ext cx="6907211" cy="71596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Heating with heat pumps</a:t>
            </a:r>
          </a:p>
        </p:txBody>
      </p:sp>
      <p:pic>
        <p:nvPicPr>
          <p:cNvPr id="1435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8191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990600" y="5410200"/>
            <a:ext cx="1524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990600" y="3505200"/>
            <a:ext cx="15240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990600" y="4572000"/>
            <a:ext cx="1524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990600" y="6616700"/>
            <a:ext cx="15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79500" y="2489200"/>
            <a:ext cx="819150" cy="4127500"/>
            <a:chOff x="1079500" y="2489200"/>
            <a:chExt cx="819150" cy="4127500"/>
          </a:xfrm>
        </p:grpSpPr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1143000" y="6286500"/>
              <a:ext cx="685800" cy="330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1143000" y="5448300"/>
              <a:ext cx="685800" cy="838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>
              <a:off x="1143000" y="5130800"/>
              <a:ext cx="685800" cy="3175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435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54248"/>
            <a:stretch>
              <a:fillRect/>
            </a:stretch>
          </p:blipFill>
          <p:spPr bwMode="auto">
            <a:xfrm>
              <a:off x="1079500" y="2489200"/>
              <a:ext cx="81915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1152525" y="6281738"/>
              <a:ext cx="6397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Car 10</a:t>
              </a:r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1181100" y="5786438"/>
              <a:ext cx="5984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Jet 30</a:t>
              </a:r>
            </a:p>
          </p:txBody>
        </p:sp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1127125" y="5138738"/>
              <a:ext cx="7588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Heat 9.2</a:t>
              </a:r>
            </a:p>
          </p:txBody>
        </p:sp>
      </p:grp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974725" y="2230438"/>
            <a:ext cx="100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prstClr val="black"/>
                </a:solidFill>
              </a:rPr>
              <a:t>135 kwh/p/d</a:t>
            </a: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152400" y="596900"/>
            <a:ext cx="1012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195 kWh/p/d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400" y="332343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8.1 kW p</a:t>
            </a:r>
            <a:r>
              <a:rPr lang="en-US" baseline="30000" dirty="0" smtClean="0">
                <a:solidFill>
                  <a:srgbClr val="0033CC"/>
                </a:solidFill>
              </a:rPr>
              <a:t>-1</a:t>
            </a:r>
            <a:endParaRPr lang="en-US" baseline="30000" dirty="0">
              <a:solidFill>
                <a:srgbClr val="0033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0600" y="2050018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5.6 kW p</a:t>
            </a:r>
            <a:r>
              <a:rPr lang="en-US" sz="1400" baseline="30000" dirty="0" smtClean="0">
                <a:solidFill>
                  <a:srgbClr val="0033CC"/>
                </a:solidFill>
              </a:rPr>
              <a:t>-1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flipH="1">
            <a:off x="1993900" y="5677591"/>
            <a:ext cx="228600" cy="38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flipH="1">
            <a:off x="2001228" y="3436356"/>
            <a:ext cx="228600" cy="38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79228" y="4124331"/>
            <a:ext cx="141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More?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42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332343"/>
            <a:ext cx="1825625" cy="6335157"/>
            <a:chOff x="152400" y="332343"/>
            <a:chExt cx="1825625" cy="6335157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838200"/>
              <a:ext cx="819150" cy="582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990600" y="5410200"/>
              <a:ext cx="152400" cy="838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>
              <a:off x="990600" y="3505200"/>
              <a:ext cx="152400" cy="1600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990600" y="4572000"/>
              <a:ext cx="152400" cy="914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990600" y="6616700"/>
              <a:ext cx="152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79500" y="2489200"/>
              <a:ext cx="819150" cy="4127500"/>
              <a:chOff x="1079500" y="2489200"/>
              <a:chExt cx="819150" cy="4127500"/>
            </a:xfrm>
          </p:grpSpPr>
          <p:sp>
            <p:nvSpPr>
              <p:cNvPr id="15" name="Rectangle 17"/>
              <p:cNvSpPr>
                <a:spLocks noChangeArrowheads="1"/>
              </p:cNvSpPr>
              <p:nvPr/>
            </p:nvSpPr>
            <p:spPr bwMode="auto">
              <a:xfrm>
                <a:off x="1143000" y="6286500"/>
                <a:ext cx="685800" cy="330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143000" y="5448300"/>
                <a:ext cx="685800" cy="838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1143000" y="5130800"/>
                <a:ext cx="685800" cy="3175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54248"/>
              <a:stretch>
                <a:fillRect/>
              </a:stretch>
            </p:blipFill>
            <p:spPr bwMode="auto">
              <a:xfrm>
                <a:off x="1079500" y="2489200"/>
                <a:ext cx="819150" cy="266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1152525" y="6281738"/>
                <a:ext cx="639763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</a:rPr>
                  <a:t>Car 10</a:t>
                </a:r>
              </a:p>
            </p:txBody>
          </p:sp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1181100" y="5786438"/>
                <a:ext cx="598488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</a:rPr>
                  <a:t>Jet 30</a:t>
                </a:r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1127125" y="5138738"/>
                <a:ext cx="758825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</a:rPr>
                  <a:t>Heat 9.2</a:t>
                </a:r>
              </a:p>
            </p:txBody>
          </p:sp>
        </p:grp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974725" y="2230438"/>
              <a:ext cx="10033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135 kwh/p/d</a:t>
              </a:r>
            </a:p>
          </p:txBody>
        </p: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52400" y="596900"/>
              <a:ext cx="10128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195 kWh/p/d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" y="332343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8.1 kW p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-1</a:t>
              </a:r>
              <a:endParaRPr lang="en-US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0600" y="2050018"/>
              <a:ext cx="9268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5.6 kW p</a:t>
              </a:r>
              <a:r>
                <a:rPr lang="en-US" sz="1400" baseline="30000" dirty="0" smtClean="0">
                  <a:solidFill>
                    <a:srgbClr val="0033CC"/>
                  </a:solidFill>
                </a:rPr>
                <a:t>-1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438400" y="2230438"/>
            <a:ext cx="6234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renewables provide 5.6 kW p</a:t>
            </a:r>
            <a:r>
              <a:rPr lang="en-US" sz="3200" baseline="30000" dirty="0" smtClean="0"/>
              <a:t>-1 </a:t>
            </a:r>
            <a:r>
              <a:rPr lang="en-US" sz="3200" dirty="0" smtClean="0"/>
              <a:t>?</a:t>
            </a:r>
            <a:endParaRPr lang="en-US" sz="3200" baseline="30000" dirty="0"/>
          </a:p>
        </p:txBody>
      </p:sp>
      <p:sp>
        <p:nvSpPr>
          <p:cNvPr id="23" name="Right Arrow 22"/>
          <p:cNvSpPr/>
          <p:nvPr/>
        </p:nvSpPr>
        <p:spPr>
          <a:xfrm flipH="1">
            <a:off x="2133600" y="2408525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332343"/>
            <a:ext cx="1825625" cy="6335157"/>
            <a:chOff x="152400" y="332343"/>
            <a:chExt cx="1825625" cy="6335157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838200"/>
              <a:ext cx="819150" cy="582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990600" y="5410200"/>
              <a:ext cx="152400" cy="838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>
              <a:off x="990600" y="3505200"/>
              <a:ext cx="152400" cy="1600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990600" y="4572000"/>
              <a:ext cx="152400" cy="914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990600" y="6616700"/>
              <a:ext cx="152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79500" y="2489200"/>
              <a:ext cx="819150" cy="4127500"/>
              <a:chOff x="1079500" y="2489200"/>
              <a:chExt cx="819150" cy="4127500"/>
            </a:xfrm>
          </p:grpSpPr>
          <p:sp>
            <p:nvSpPr>
              <p:cNvPr id="15" name="Rectangle 17"/>
              <p:cNvSpPr>
                <a:spLocks noChangeArrowheads="1"/>
              </p:cNvSpPr>
              <p:nvPr/>
            </p:nvSpPr>
            <p:spPr bwMode="auto">
              <a:xfrm>
                <a:off x="1143000" y="6286500"/>
                <a:ext cx="685800" cy="330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143000" y="5448300"/>
                <a:ext cx="685800" cy="838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1143000" y="5130800"/>
                <a:ext cx="685800" cy="3175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54248"/>
              <a:stretch>
                <a:fillRect/>
              </a:stretch>
            </p:blipFill>
            <p:spPr bwMode="auto">
              <a:xfrm>
                <a:off x="1079500" y="2489200"/>
                <a:ext cx="819150" cy="266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1152525" y="6281738"/>
                <a:ext cx="639763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</a:rPr>
                  <a:t>Car 10</a:t>
                </a:r>
              </a:p>
            </p:txBody>
          </p:sp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1181100" y="5786438"/>
                <a:ext cx="598488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</a:rPr>
                  <a:t>Jet 30</a:t>
                </a:r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1127125" y="5138738"/>
                <a:ext cx="758825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</a:rPr>
                  <a:t>Heat 9.2</a:t>
                </a:r>
              </a:p>
            </p:txBody>
          </p:sp>
        </p:grp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974725" y="2230438"/>
              <a:ext cx="10033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</a:rPr>
                <a:t>135 kwh/p/d</a:t>
              </a:r>
            </a:p>
          </p:txBody>
        </p: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52400" y="596900"/>
              <a:ext cx="10128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195 kWh/p/d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" y="332343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8.1 kW p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-1</a:t>
              </a:r>
              <a:endParaRPr lang="en-US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0600" y="2050018"/>
              <a:ext cx="9268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5.6 kW p</a:t>
              </a:r>
              <a:r>
                <a:rPr lang="en-US" sz="1400" baseline="30000" dirty="0" smtClean="0">
                  <a:solidFill>
                    <a:srgbClr val="0033CC"/>
                  </a:solidFill>
                </a:rPr>
                <a:t>-1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438400" y="2230438"/>
            <a:ext cx="6234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renewables provide 5.6 kW p</a:t>
            </a:r>
            <a:r>
              <a:rPr lang="en-US" sz="3200" baseline="30000" dirty="0" smtClean="0"/>
              <a:t>-1 </a:t>
            </a:r>
            <a:r>
              <a:rPr lang="en-US" sz="3200" dirty="0" smtClean="0"/>
              <a:t>?</a:t>
            </a:r>
            <a:endParaRPr lang="en-US" sz="3200" baseline="30000" dirty="0"/>
          </a:p>
        </p:txBody>
      </p:sp>
      <p:sp>
        <p:nvSpPr>
          <p:cNvPr id="23" name="Right Arrow 22"/>
          <p:cNvSpPr/>
          <p:nvPr/>
        </p:nvSpPr>
        <p:spPr>
          <a:xfrm flipH="1">
            <a:off x="2133600" y="2408525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3642" y="5729287"/>
            <a:ext cx="1847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209800" y="564463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0.75 kW p</a:t>
            </a:r>
            <a:r>
              <a:rPr lang="en-US" b="1" baseline="30000" dirty="0" smtClean="0">
                <a:solidFill>
                  <a:srgbClr val="0033CC"/>
                </a:solidFill>
              </a:rPr>
              <a:t>-1</a:t>
            </a:r>
            <a:endParaRPr lang="en-US" b="1" baseline="30000" dirty="0">
              <a:solidFill>
                <a:srgbClr val="0033CC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3992460">
            <a:off x="1426375" y="3744994"/>
            <a:ext cx="24877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11399" y="3756025"/>
            <a:ext cx="94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Feasible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201492" y="4769406"/>
            <a:ext cx="390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MacKay’s Answer – no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10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495800" y="685797"/>
            <a:ext cx="4486114" cy="5878105"/>
            <a:chOff x="1371600" y="623901"/>
            <a:chExt cx="4153810" cy="544269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1600" y="3200400"/>
              <a:ext cx="4153810" cy="2866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466" y="623901"/>
              <a:ext cx="3609048" cy="3646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715962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OnshoreWind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895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999"/>
                </a:solidFill>
              </a:rPr>
              <a:t>UK: 59.5x10</a:t>
            </a:r>
            <a:r>
              <a:rPr lang="en-US" sz="1600" baseline="30000" dirty="0" smtClean="0">
                <a:solidFill>
                  <a:srgbClr val="009999"/>
                </a:solidFill>
              </a:rPr>
              <a:t>6</a:t>
            </a:r>
            <a:r>
              <a:rPr lang="en-US" sz="1600" dirty="0" smtClean="0">
                <a:solidFill>
                  <a:srgbClr val="009999"/>
                </a:solidFill>
              </a:rPr>
              <a:t>p, 244,000 km</a:t>
            </a:r>
            <a:r>
              <a:rPr lang="en-US" sz="1600" baseline="30000" dirty="0" smtClean="0">
                <a:solidFill>
                  <a:srgbClr val="009999"/>
                </a:solidFill>
              </a:rPr>
              <a:t>2</a:t>
            </a:r>
            <a:r>
              <a:rPr lang="en-US" sz="1600" dirty="0" smtClean="0">
                <a:solidFill>
                  <a:srgbClr val="009999"/>
                </a:solidFill>
              </a:rPr>
              <a:t>, </a:t>
            </a:r>
            <a:r>
              <a:rPr lang="en-US" sz="1600" b="1" dirty="0" smtClean="0">
                <a:solidFill>
                  <a:srgbClr val="0066CC"/>
                </a:solidFill>
              </a:rPr>
              <a:t>4110 m</a:t>
            </a:r>
            <a:r>
              <a:rPr lang="en-US" sz="1600" b="1" baseline="30000" dirty="0" smtClean="0">
                <a:solidFill>
                  <a:srgbClr val="0066CC"/>
                </a:solidFill>
              </a:rPr>
              <a:t>2</a:t>
            </a:r>
            <a:r>
              <a:rPr lang="en-US" sz="1600" b="1" dirty="0" smtClean="0">
                <a:solidFill>
                  <a:srgbClr val="0066CC"/>
                </a:solidFill>
              </a:rPr>
              <a:t>/p</a:t>
            </a:r>
            <a:endParaRPr lang="en-US" sz="1600" b="1" dirty="0">
              <a:solidFill>
                <a:srgbClr val="0066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" y="1421249"/>
            <a:ext cx="3886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9999"/>
                </a:solidFill>
              </a:rPr>
              <a:t>10% total land/p       yield               conversion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1649849"/>
          <a:ext cx="4800600" cy="993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6" imgW="2946240" imgH="609480" progId="Equation.3">
                  <p:embed/>
                </p:oleObj>
              </mc:Choice>
              <mc:Fallback>
                <p:oleObj name="Equation" r:id="rId6" imgW="29462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49849"/>
                        <a:ext cx="4800600" cy="9932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54254" y="2846462"/>
            <a:ext cx="16078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9999"/>
                </a:solidFill>
              </a:rPr>
              <a:t>50x Denmark today</a:t>
            </a:r>
          </a:p>
          <a:p>
            <a:r>
              <a:rPr lang="en-US" sz="1400" dirty="0" smtClean="0">
                <a:solidFill>
                  <a:srgbClr val="009999"/>
                </a:solidFill>
              </a:rPr>
              <a:t>7x   Germany</a:t>
            </a:r>
          </a:p>
          <a:p>
            <a:r>
              <a:rPr lang="en-US" sz="1400" dirty="0" smtClean="0">
                <a:solidFill>
                  <a:srgbClr val="009999"/>
                </a:solidFill>
              </a:rPr>
              <a:t>2x   World</a:t>
            </a:r>
            <a:endParaRPr lang="en-US" sz="1400" dirty="0">
              <a:solidFill>
                <a:srgbClr val="0099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488049"/>
            <a:ext cx="67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99"/>
                </a:solidFill>
              </a:rPr>
              <a:t>½ car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457200"/>
            <a:ext cx="2043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100 </a:t>
            </a:r>
            <a:r>
              <a:rPr lang="en-US" sz="1600" dirty="0" err="1" smtClean="0"/>
              <a:t>sq</a:t>
            </a:r>
            <a:r>
              <a:rPr lang="en-US" sz="1600" dirty="0" smtClean="0"/>
              <a:t> km wind farms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6858000" y="797625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07136" y="152400"/>
            <a:ext cx="23316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9999"/>
                </a:solidFill>
              </a:rPr>
              <a:t>Whitelee</a:t>
            </a:r>
            <a:r>
              <a:rPr lang="en-US" sz="1400" dirty="0" smtClean="0">
                <a:solidFill>
                  <a:srgbClr val="009999"/>
                </a:solidFill>
              </a:rPr>
              <a:t> near Glasgow</a:t>
            </a:r>
          </a:p>
          <a:p>
            <a:r>
              <a:rPr lang="en-US" sz="1400" dirty="0" smtClean="0">
                <a:solidFill>
                  <a:srgbClr val="009999"/>
                </a:solidFill>
              </a:rPr>
              <a:t>140 turbines</a:t>
            </a:r>
          </a:p>
          <a:p>
            <a:r>
              <a:rPr lang="en-US" sz="1400" dirty="0" smtClean="0">
                <a:solidFill>
                  <a:srgbClr val="009999"/>
                </a:solidFill>
              </a:rPr>
              <a:t>322 MW peak (6 W/m</a:t>
            </a:r>
            <a:r>
              <a:rPr lang="en-US" sz="1400" baseline="30000" dirty="0" smtClean="0">
                <a:solidFill>
                  <a:srgbClr val="009999"/>
                </a:solidFill>
              </a:rPr>
              <a:t>2</a:t>
            </a:r>
            <a:r>
              <a:rPr lang="en-US" sz="1400" dirty="0" smtClean="0">
                <a:solidFill>
                  <a:srgbClr val="009999"/>
                </a:solidFill>
              </a:rPr>
              <a:t>)</a:t>
            </a:r>
          </a:p>
          <a:p>
            <a:r>
              <a:rPr lang="en-US" sz="1400" dirty="0" smtClean="0">
                <a:solidFill>
                  <a:srgbClr val="009999"/>
                </a:solidFill>
              </a:rPr>
              <a:t>55 km</a:t>
            </a:r>
            <a:r>
              <a:rPr lang="en-US" sz="1400" baseline="30000" dirty="0" smtClean="0">
                <a:solidFill>
                  <a:srgbClr val="009999"/>
                </a:solidFill>
              </a:rPr>
              <a:t>2</a:t>
            </a:r>
            <a:r>
              <a:rPr lang="en-US" sz="1400" dirty="0" smtClean="0">
                <a:solidFill>
                  <a:srgbClr val="009999"/>
                </a:solidFill>
              </a:rPr>
              <a:t> area</a:t>
            </a:r>
          </a:p>
          <a:p>
            <a:r>
              <a:rPr lang="en-US" sz="1400" dirty="0" smtClean="0">
                <a:solidFill>
                  <a:srgbClr val="009999"/>
                </a:solidFill>
              </a:rPr>
              <a:t>Load factor = </a:t>
            </a:r>
            <a:r>
              <a:rPr lang="en-US" sz="1400" dirty="0" err="1" smtClean="0">
                <a:solidFill>
                  <a:srgbClr val="009999"/>
                </a:solidFill>
              </a:rPr>
              <a:t>avg</a:t>
            </a:r>
            <a:r>
              <a:rPr lang="en-US" sz="1400" dirty="0" smtClean="0">
                <a:solidFill>
                  <a:srgbClr val="009999"/>
                </a:solidFill>
              </a:rPr>
              <a:t>/peak ~ 30%</a:t>
            </a:r>
            <a:endParaRPr lang="en-US" sz="1400" dirty="0">
              <a:solidFill>
                <a:srgbClr val="0099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345174"/>
            <a:ext cx="993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9999"/>
                </a:solidFill>
              </a:rPr>
              <a:t>6 m/s wind</a:t>
            </a:r>
          </a:p>
          <a:p>
            <a:r>
              <a:rPr lang="en-US" sz="1400" dirty="0" smtClean="0">
                <a:solidFill>
                  <a:srgbClr val="009999"/>
                </a:solidFill>
              </a:rPr>
              <a:t>13 mph</a:t>
            </a:r>
            <a:endParaRPr lang="en-US" sz="1400" dirty="0">
              <a:solidFill>
                <a:srgbClr val="009999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505200"/>
            <a:ext cx="5257800" cy="237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5819775"/>
            <a:ext cx="11620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69720" y="3710940"/>
            <a:ext cx="352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/yr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6576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Denmark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5906" y="4445506"/>
            <a:ext cx="1121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Britain today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828800" y="370390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 50 = 1.5 million</a:t>
            </a:r>
            <a:endParaRPr lang="en-US" sz="1200" dirty="0"/>
          </a:p>
        </p:txBody>
      </p:sp>
      <p:cxnSp>
        <p:nvCxnSpPr>
          <p:cNvPr id="25" name="Straight Connector 24"/>
          <p:cNvCxnSpPr/>
          <p:nvPr/>
        </p:nvCxnSpPr>
        <p:spPr>
          <a:xfrm rot="16200000" flipV="1">
            <a:off x="914400" y="27432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723900" y="2552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37632" y="4343400"/>
            <a:ext cx="14249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8157" y="6391925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0.8 kW</a:t>
            </a:r>
            <a:endParaRPr lang="en-US" sz="1400" baseline="30000" dirty="0">
              <a:solidFill>
                <a:srgbClr val="0033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27721" y="6419692"/>
            <a:ext cx="2079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9999"/>
                </a:solidFill>
              </a:rPr>
              <a:t>= (20 kWh/d)(0.0417 kW/kWh/d </a:t>
            </a:r>
            <a:endParaRPr lang="en-US" sz="1100" dirty="0">
              <a:solidFill>
                <a:srgbClr val="0099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7372" y="6458634"/>
            <a:ext cx="4150175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9999"/>
                </a:solidFill>
              </a:rPr>
              <a:t>Agricultural land area of UK = 166,000 km2 (70% total)</a:t>
            </a:r>
            <a:endParaRPr lang="en-US" sz="14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Offshore Wind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038600"/>
            <a:ext cx="147977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0"/>
            <a:ext cx="2230249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2971800"/>
            <a:ext cx="2859950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 to 25 m:      40,000 km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= 666 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/p</a:t>
            </a:r>
          </a:p>
          <a:p>
            <a:r>
              <a:rPr lang="en-US" sz="1400" dirty="0" smtClean="0"/>
              <a:t>25 to 50 m:    80,000 km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/>
              <a:t>Area UK :     244,000 km</a:t>
            </a:r>
            <a:r>
              <a:rPr lang="en-US" sz="1400" baseline="30000" dirty="0" smtClean="0"/>
              <a:t>2</a:t>
            </a:r>
          </a:p>
          <a:p>
            <a:endParaRPr lang="en-US" sz="1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3200400"/>
            <a:ext cx="814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99"/>
                </a:solidFill>
              </a:rPr>
              <a:t>2/3 Wales</a:t>
            </a:r>
            <a:endParaRPr lang="en-US" sz="1200" dirty="0">
              <a:solidFill>
                <a:srgbClr val="009999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600200" y="1371600"/>
          <a:ext cx="353679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6" imgW="2197080" imgH="520560" progId="Equation.3">
                  <p:embed/>
                </p:oleObj>
              </mc:Choice>
              <mc:Fallback>
                <p:oleObj name="Equation" r:id="rId6" imgW="21970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353679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2133600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99"/>
                </a:solidFill>
              </a:rPr>
              <a:t>2/3 for shipping</a:t>
            </a:r>
            <a:endParaRPr lang="en-US" sz="1200" dirty="0">
              <a:solidFill>
                <a:srgbClr val="009999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86303" y="53578"/>
            <a:ext cx="92389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76400" y="2743200"/>
            <a:ext cx="290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Deep Offshore = 32 kWh/d/p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77608" y="14251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99"/>
                </a:solidFill>
              </a:rPr>
              <a:t>*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3506212"/>
            <a:ext cx="58374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9999"/>
                </a:solidFill>
              </a:rPr>
              <a:t> * Requires </a:t>
            </a:r>
            <a:r>
              <a:rPr lang="en-US" sz="1600" b="1" dirty="0" smtClean="0">
                <a:solidFill>
                  <a:srgbClr val="009999"/>
                </a:solidFill>
              </a:rPr>
              <a:t>44,000</a:t>
            </a:r>
            <a:r>
              <a:rPr lang="en-US" sz="1600" dirty="0" smtClean="0">
                <a:solidFill>
                  <a:srgbClr val="009999"/>
                </a:solidFill>
              </a:rPr>
              <a:t> 3MW turbines</a:t>
            </a:r>
          </a:p>
          <a:p>
            <a:r>
              <a:rPr lang="en-US" sz="1600" dirty="0">
                <a:solidFill>
                  <a:srgbClr val="009999"/>
                </a:solidFill>
              </a:rPr>
              <a:t> </a:t>
            </a:r>
            <a:r>
              <a:rPr lang="en-US" sz="1600" dirty="0" smtClean="0">
                <a:solidFill>
                  <a:srgbClr val="009999"/>
                </a:solidFill>
              </a:rPr>
              <a:t>    15/km coastline if lined the coast</a:t>
            </a:r>
          </a:p>
          <a:p>
            <a:r>
              <a:rPr lang="en-US" sz="1600" dirty="0">
                <a:solidFill>
                  <a:srgbClr val="009999"/>
                </a:solidFill>
              </a:rPr>
              <a:t> </a:t>
            </a:r>
            <a:r>
              <a:rPr lang="en-US" sz="1600" dirty="0" smtClean="0">
                <a:solidFill>
                  <a:srgbClr val="009999"/>
                </a:solidFill>
              </a:rPr>
              <a:t>    corrosion is problem (1/3 turbines replaced every 18 mo)</a:t>
            </a:r>
          </a:p>
          <a:p>
            <a:r>
              <a:rPr lang="en-US" sz="1600" dirty="0">
                <a:solidFill>
                  <a:srgbClr val="009999"/>
                </a:solidFill>
              </a:rPr>
              <a:t> </a:t>
            </a:r>
            <a:r>
              <a:rPr lang="en-US" sz="1600" dirty="0" smtClean="0">
                <a:solidFill>
                  <a:srgbClr val="009999"/>
                </a:solidFill>
              </a:rPr>
              <a:t>    48 kWh/d/p would require </a:t>
            </a:r>
            <a:r>
              <a:rPr lang="en-US" sz="1600" dirty="0" smtClean="0">
                <a:solidFill>
                  <a:srgbClr val="0000FF"/>
                </a:solidFill>
              </a:rPr>
              <a:t>60x10</a:t>
            </a:r>
            <a:r>
              <a:rPr lang="en-US" sz="1600" baseline="30000" dirty="0" smtClean="0">
                <a:solidFill>
                  <a:srgbClr val="0000FF"/>
                </a:solidFill>
              </a:rPr>
              <a:t>6</a:t>
            </a:r>
            <a:r>
              <a:rPr lang="en-US" sz="1600" dirty="0" smtClean="0">
                <a:solidFill>
                  <a:srgbClr val="0000FF"/>
                </a:solidFill>
              </a:rPr>
              <a:t> t steel </a:t>
            </a:r>
            <a:r>
              <a:rPr lang="en-US" sz="1600" dirty="0" smtClean="0">
                <a:solidFill>
                  <a:srgbClr val="009999"/>
                </a:solidFill>
              </a:rPr>
              <a:t>and concrete</a:t>
            </a:r>
          </a:p>
          <a:p>
            <a:r>
              <a:rPr lang="en-US" sz="1600" dirty="0" smtClean="0">
                <a:solidFill>
                  <a:srgbClr val="009999"/>
                </a:solidFill>
              </a:rPr>
              <a:t>     	</a:t>
            </a:r>
            <a:r>
              <a:rPr lang="en-US" sz="1600" b="1" dirty="0" smtClean="0">
                <a:solidFill>
                  <a:srgbClr val="009999"/>
                </a:solidFill>
              </a:rPr>
              <a:t>~1 t/p,  world steel production ~0.2 t/p/</a:t>
            </a:r>
            <a:r>
              <a:rPr lang="en-US" sz="1600" b="1" dirty="0" err="1" smtClean="0">
                <a:solidFill>
                  <a:srgbClr val="009999"/>
                </a:solidFill>
              </a:rPr>
              <a:t>yr</a:t>
            </a:r>
            <a:r>
              <a:rPr lang="en-US" sz="1600" b="1" dirty="0" smtClean="0">
                <a:solidFill>
                  <a:srgbClr val="009999"/>
                </a:solidFill>
              </a:rPr>
              <a:t> </a:t>
            </a:r>
            <a:r>
              <a:rPr lang="en-US" sz="1600" dirty="0" smtClean="0">
                <a:solidFill>
                  <a:srgbClr val="009999"/>
                </a:solidFill>
              </a:rPr>
              <a:t>(</a:t>
            </a:r>
            <a:r>
              <a:rPr lang="en-US" sz="1600" dirty="0">
                <a:solidFill>
                  <a:srgbClr val="009999"/>
                </a:solidFill>
              </a:rPr>
              <a:t>see slide 10</a:t>
            </a:r>
            <a:r>
              <a:rPr lang="en-US" sz="1600" dirty="0" smtClean="0">
                <a:solidFill>
                  <a:srgbClr val="009999"/>
                </a:solidFill>
              </a:rPr>
              <a:t>)</a:t>
            </a:r>
            <a:endParaRPr lang="en-US" sz="1600" b="1" dirty="0" smtClean="0">
              <a:solidFill>
                <a:srgbClr val="009999"/>
              </a:solidFill>
            </a:endParaRPr>
          </a:p>
          <a:p>
            <a:r>
              <a:rPr lang="en-US" sz="1600" dirty="0" smtClean="0">
                <a:solidFill>
                  <a:srgbClr val="009999"/>
                </a:solidFill>
              </a:rPr>
              <a:t>              	WWII Liberty ship production 0.1 t steel/American/yr</a:t>
            </a:r>
          </a:p>
          <a:p>
            <a:r>
              <a:rPr lang="en-US" sz="1600" dirty="0">
                <a:solidFill>
                  <a:srgbClr val="009999"/>
                </a:solidFill>
              </a:rPr>
              <a:t> </a:t>
            </a:r>
            <a:r>
              <a:rPr lang="en-US" sz="1600" dirty="0" smtClean="0">
                <a:solidFill>
                  <a:srgbClr val="009999"/>
                </a:solidFill>
              </a:rPr>
              <a:t>                	7000 km </a:t>
            </a:r>
            <a:r>
              <a:rPr lang="en-US" sz="1600" dirty="0" smtClean="0">
                <a:solidFill>
                  <a:srgbClr val="0000FF"/>
                </a:solidFill>
              </a:rPr>
              <a:t>N Sea pipelines  8x10</a:t>
            </a:r>
            <a:r>
              <a:rPr lang="en-US" sz="1600" baseline="30000" dirty="0" smtClean="0">
                <a:solidFill>
                  <a:srgbClr val="0000FF"/>
                </a:solidFill>
              </a:rPr>
              <a:t>6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9999"/>
                </a:solidFill>
              </a:rPr>
              <a:t>t steel and concrete</a:t>
            </a:r>
          </a:p>
          <a:p>
            <a:r>
              <a:rPr lang="en-US" sz="1600" dirty="0">
                <a:solidFill>
                  <a:srgbClr val="009999"/>
                </a:solidFill>
              </a:rPr>
              <a:t> </a:t>
            </a:r>
            <a:r>
              <a:rPr lang="en-US" sz="1600" dirty="0" smtClean="0">
                <a:solidFill>
                  <a:srgbClr val="009999"/>
                </a:solidFill>
              </a:rPr>
              <a:t>    </a:t>
            </a:r>
            <a:r>
              <a:rPr lang="en-US" sz="1600" b="1" dirty="0" smtClean="0">
                <a:solidFill>
                  <a:srgbClr val="009999"/>
                </a:solidFill>
              </a:rPr>
              <a:t>10,000</a:t>
            </a:r>
            <a:r>
              <a:rPr lang="en-US" sz="1600" dirty="0" smtClean="0">
                <a:solidFill>
                  <a:srgbClr val="009999"/>
                </a:solidFill>
              </a:rPr>
              <a:t> turbines in 10 yrs requires 50 </a:t>
            </a:r>
            <a:r>
              <a:rPr lang="en-US" sz="1600" dirty="0" err="1" smtClean="0">
                <a:solidFill>
                  <a:srgbClr val="009999"/>
                </a:solidFill>
              </a:rPr>
              <a:t>jackup</a:t>
            </a:r>
            <a:r>
              <a:rPr lang="en-US" sz="1600" dirty="0" smtClean="0">
                <a:solidFill>
                  <a:srgbClr val="009999"/>
                </a:solidFill>
              </a:rPr>
              <a:t> barges</a:t>
            </a:r>
          </a:p>
          <a:p>
            <a:endParaRPr lang="en-US" sz="1600" dirty="0">
              <a:solidFill>
                <a:srgbClr val="009999"/>
              </a:solidFill>
            </a:endParaRPr>
          </a:p>
          <a:p>
            <a:r>
              <a:rPr lang="en-US" sz="1600" dirty="0" smtClean="0"/>
              <a:t>3MW offshore wind turbine weighs 500 t </a:t>
            </a:r>
          </a:p>
          <a:p>
            <a:r>
              <a:rPr lang="en-US" sz="1600" dirty="0" smtClean="0"/>
              <a:t>Weight-to-power ratio = </a:t>
            </a:r>
            <a:r>
              <a:rPr lang="en-US" sz="1600" b="1" dirty="0" smtClean="0"/>
              <a:t>170 kg/kW</a:t>
            </a:r>
          </a:p>
          <a:p>
            <a:endParaRPr lang="en-US" sz="1600" dirty="0">
              <a:solidFill>
                <a:srgbClr val="0099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7152035">
            <a:off x="7387948" y="1910634"/>
            <a:ext cx="5341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Wales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7924800" y="1905000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25-50m</a:t>
            </a:r>
            <a:endParaRPr lang="en-US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63272" y="1447800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9900"/>
                </a:solidFill>
              </a:rPr>
              <a:t>0-25m</a:t>
            </a:r>
            <a:endParaRPr lang="en-US" sz="1200" dirty="0">
              <a:solidFill>
                <a:srgbClr val="FF99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948650" y="4038600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00500" y="4526733"/>
            <a:ext cx="2819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33900" y="4755333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09900" y="5007083"/>
            <a:ext cx="3276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57400" y="6259975"/>
            <a:ext cx="335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9605576">
            <a:off x="1272013" y="4807863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resource issue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060" y="4335558"/>
            <a:ext cx="1920240" cy="2465292"/>
            <a:chOff x="194310" y="4335558"/>
            <a:chExt cx="1591499" cy="2465292"/>
          </a:xfrm>
        </p:grpSpPr>
        <p:pic>
          <p:nvPicPr>
            <p:cNvPr id="12294" name="Picture 6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t="86301"/>
            <a:stretch/>
          </p:blipFill>
          <p:spPr bwMode="auto">
            <a:xfrm>
              <a:off x="194310" y="6019800"/>
              <a:ext cx="9906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338157" y="6449075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0.8 kW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94310" y="4335558"/>
              <a:ext cx="1591499" cy="1703411"/>
              <a:chOff x="1562100" y="959273"/>
              <a:chExt cx="1591499" cy="170341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96047" y="2353912"/>
                <a:ext cx="65755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33CC"/>
                    </a:solidFill>
                  </a:rPr>
                  <a:t>0.66 kW</a:t>
                </a:r>
                <a:endParaRPr lang="en-US" sz="1100" baseline="30000" dirty="0">
                  <a:solidFill>
                    <a:srgbClr val="0033CC"/>
                  </a:solidFill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562100" y="959273"/>
                <a:ext cx="990600" cy="1703411"/>
                <a:chOff x="1562100" y="959273"/>
                <a:chExt cx="990600" cy="1703411"/>
              </a:xfrm>
            </p:grpSpPr>
            <p:pic>
              <p:nvPicPr>
                <p:cNvPr id="34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/>
                <a:srcRect b="70123"/>
                <a:stretch/>
              </p:blipFill>
              <p:spPr bwMode="auto">
                <a:xfrm>
                  <a:off x="1562100" y="959273"/>
                  <a:ext cx="990600" cy="1703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1664503" y="1794510"/>
                  <a:ext cx="7857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33CC"/>
                      </a:solidFill>
                    </a:rPr>
                    <a:t>1.33 kW</a:t>
                  </a:r>
                  <a:endParaRPr lang="en-US" sz="1400" baseline="30000" dirty="0">
                    <a:solidFill>
                      <a:srgbClr val="0033CC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464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792162"/>
          </a:xfrm>
        </p:spPr>
        <p:txBody>
          <a:bodyPr/>
          <a:lstStyle/>
          <a:p>
            <a:pPr algn="l"/>
            <a:r>
              <a:rPr lang="en-US" dirty="0" smtClean="0"/>
              <a:t>Solar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48000" y="1371600"/>
          <a:ext cx="5638800" cy="2220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910">
                <a:tc gridSpan="5">
                  <a:txBody>
                    <a:bodyPr/>
                    <a:lstStyle/>
                    <a:p>
                      <a:r>
                        <a:rPr lang="en-US" sz="2200" b="1" dirty="0" smtClean="0"/>
                        <a:t>Personal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aseline="0" dirty="0" smtClean="0"/>
                        <a:t>(110 W/m</a:t>
                      </a:r>
                      <a:r>
                        <a:rPr lang="en-US" sz="2200" baseline="30000" dirty="0" smtClean="0"/>
                        <a:t>2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avg</a:t>
                      </a:r>
                      <a:r>
                        <a:rPr lang="en-US" sz="2200" baseline="0" dirty="0" smtClean="0"/>
                        <a:t> in UK)</a:t>
                      </a:r>
                      <a:endParaRPr lang="en-US" sz="2200" dirty="0"/>
                    </a:p>
                  </a:txBody>
                  <a:tcPr marL="84582" marR="84582" marT="42291" marB="42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27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Hot Water</a:t>
                      </a:r>
                      <a:endParaRPr lang="en-US" sz="1700" dirty="0"/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 m</a:t>
                      </a:r>
                      <a:r>
                        <a:rPr lang="en-US" sz="1700" baseline="30000" dirty="0" smtClean="0"/>
                        <a:t>2</a:t>
                      </a:r>
                      <a:r>
                        <a:rPr lang="en-US" sz="1700" dirty="0" smtClean="0"/>
                        <a:t>/p</a:t>
                      </a:r>
                      <a:endParaRPr lang="en-US" sz="1700" dirty="0"/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50% </a:t>
                      </a:r>
                      <a:r>
                        <a:rPr lang="en-US" sz="1300" dirty="0" smtClean="0"/>
                        <a:t>capture</a:t>
                      </a:r>
                      <a:endParaRPr lang="en-US" sz="1300" dirty="0"/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55 W/m</a:t>
                      </a:r>
                      <a:r>
                        <a:rPr lang="en-US" sz="1700" baseline="30000" dirty="0" smtClean="0"/>
                        <a:t>2</a:t>
                      </a:r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en-US" sz="1700" dirty="0" smtClean="0"/>
                        <a:t> kWh/d/p</a:t>
                      </a:r>
                      <a:endParaRPr lang="en-US" sz="1700" dirty="0"/>
                    </a:p>
                  </a:txBody>
                  <a:tcPr marL="84582" marR="84582" marT="42291" marB="42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27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PV</a:t>
                      </a:r>
                      <a:endParaRPr lang="en-US" sz="1700" dirty="0"/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10 m</a:t>
                      </a:r>
                      <a:r>
                        <a:rPr lang="en-US" sz="1700" baseline="30000" dirty="0" smtClean="0"/>
                        <a:t>2</a:t>
                      </a:r>
                      <a:r>
                        <a:rPr lang="en-US" sz="1700" dirty="0" smtClean="0"/>
                        <a:t>/p</a:t>
                      </a:r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20%</a:t>
                      </a:r>
                      <a:endParaRPr lang="en-US" sz="1700" dirty="0"/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20</a:t>
                      </a:r>
                      <a:endParaRPr lang="en-US" sz="1700" dirty="0"/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700" dirty="0" smtClean="0"/>
                        <a:t> kWh/d/p</a:t>
                      </a:r>
                      <a:endParaRPr lang="en-US" sz="1700" dirty="0"/>
                    </a:p>
                  </a:txBody>
                  <a:tcPr marL="84582" marR="84582" marT="42291" marB="42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10">
                <a:tc gridSpan="5">
                  <a:txBody>
                    <a:bodyPr/>
                    <a:lstStyle/>
                    <a:p>
                      <a:r>
                        <a:rPr lang="en-US" sz="2200" b="1" dirty="0" smtClean="0"/>
                        <a:t>Farms</a:t>
                      </a:r>
                      <a:r>
                        <a:rPr lang="en-US" sz="2200" dirty="0" smtClean="0"/>
                        <a:t> (% of UK 244,000</a:t>
                      </a:r>
                      <a:r>
                        <a:rPr lang="en-US" sz="2200" baseline="0" dirty="0" smtClean="0"/>
                        <a:t> km</a:t>
                      </a:r>
                      <a:r>
                        <a:rPr lang="en-US" sz="2200" baseline="30000" dirty="0" smtClean="0"/>
                        <a:t>2</a:t>
                      </a:r>
                      <a:r>
                        <a:rPr lang="en-US" sz="2200" baseline="0" dirty="0" smtClean="0"/>
                        <a:t>)</a:t>
                      </a:r>
                      <a:endParaRPr lang="en-US" sz="2200" dirty="0"/>
                    </a:p>
                  </a:txBody>
                  <a:tcPr marL="84582" marR="84582" marT="42291" marB="4229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27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PV</a:t>
                      </a:r>
                      <a:endParaRPr lang="en-US" sz="1700" dirty="0"/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5%</a:t>
                      </a:r>
                      <a:endParaRPr lang="en-US" sz="1700" dirty="0"/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10% </a:t>
                      </a:r>
                      <a:r>
                        <a:rPr lang="en-US" sz="1200" dirty="0" smtClean="0"/>
                        <a:t>capture</a:t>
                      </a:r>
                      <a:endParaRPr lang="en-US" sz="1200" dirty="0"/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 W/m</a:t>
                      </a:r>
                      <a:r>
                        <a:rPr lang="en-US" sz="1700" baseline="30000" dirty="0" smtClean="0"/>
                        <a:t>2</a:t>
                      </a:r>
                      <a:endParaRPr lang="en-US" sz="1700" baseline="30000" dirty="0"/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r>
                        <a:rPr lang="en-US" sz="1700" dirty="0" smtClean="0">
                          <a:solidFill>
                            <a:srgbClr val="009999"/>
                          </a:solidFill>
                        </a:rPr>
                        <a:t>*</a:t>
                      </a:r>
                      <a:r>
                        <a:rPr lang="en-US" sz="1700" dirty="0" smtClean="0"/>
                        <a:t> kWh/d/p</a:t>
                      </a:r>
                      <a:endParaRPr lang="en-US" sz="1700" dirty="0"/>
                    </a:p>
                  </a:txBody>
                  <a:tcPr marL="84582" marR="84582" marT="42291" marB="42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027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plants</a:t>
                      </a:r>
                      <a:endParaRPr lang="en-US" sz="1700" dirty="0"/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75%</a:t>
                      </a:r>
                      <a:endParaRPr lang="en-US" sz="1700" dirty="0"/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100%</a:t>
                      </a:r>
                      <a:endParaRPr lang="en-US" sz="1700" dirty="0"/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0.5 W/m</a:t>
                      </a:r>
                      <a:r>
                        <a:rPr lang="en-US" sz="1700" baseline="30000" dirty="0" smtClean="0"/>
                        <a:t>2</a:t>
                      </a:r>
                    </a:p>
                  </a:txBody>
                  <a:tcPr marL="84582" marR="84582" marT="42291" marB="422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36 kWh/d/p</a:t>
                      </a:r>
                    </a:p>
                  </a:txBody>
                  <a:tcPr marL="84582" marR="84582" marT="42291" marB="42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400"/>
            <a:ext cx="2193501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7239000" y="803847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36772" y="65409"/>
            <a:ext cx="1475084" cy="848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 smtClean="0"/>
              <a:t>110 W/m</a:t>
            </a:r>
            <a:r>
              <a:rPr lang="en-US" baseline="30000" dirty="0" smtClean="0"/>
              <a:t>2 </a:t>
            </a:r>
          </a:p>
          <a:p>
            <a:r>
              <a:rPr lang="en-US" sz="1400" dirty="0" smtClean="0"/>
              <a:t>~ 1000x0.32x0.34</a:t>
            </a:r>
          </a:p>
          <a:p>
            <a:r>
              <a:rPr lang="en-US" sz="1050" dirty="0" smtClean="0"/>
              <a:t>W/m</a:t>
            </a:r>
            <a:r>
              <a:rPr lang="en-US" sz="1050" baseline="30000" dirty="0" smtClean="0"/>
              <a:t>2</a:t>
            </a:r>
            <a:r>
              <a:rPr lang="en-US" sz="1050" dirty="0" smtClean="0"/>
              <a:t> incident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008909"/>
            <a:ext cx="1676400" cy="134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71600" y="1627909"/>
            <a:ext cx="13901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Muhlhausen</a:t>
            </a:r>
            <a:r>
              <a:rPr lang="en-US" sz="1100" dirty="0" smtClean="0"/>
              <a:t>, Bavaria</a:t>
            </a:r>
          </a:p>
          <a:p>
            <a:r>
              <a:rPr lang="en-US" sz="1100" dirty="0" smtClean="0"/>
              <a:t>5 W/m</a:t>
            </a:r>
            <a:r>
              <a:rPr lang="en-US" sz="1100" baseline="30000" dirty="0" smtClean="0"/>
              <a:t>2 </a:t>
            </a:r>
            <a:r>
              <a:rPr lang="en-US" sz="1100" dirty="0" err="1" smtClean="0"/>
              <a:t>avg</a:t>
            </a:r>
            <a:r>
              <a:rPr lang="en-US" sz="1100" dirty="0" smtClean="0"/>
              <a:t> power</a:t>
            </a:r>
            <a:endParaRPr lang="en-US" sz="1100" baseline="30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95475" y="3657600"/>
            <a:ext cx="1679768" cy="2895600"/>
            <a:chOff x="2971800" y="3200400"/>
            <a:chExt cx="1679768" cy="289560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71800" y="3429000"/>
              <a:ext cx="1679768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048000" y="3200400"/>
              <a:ext cx="1465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Miscanthus</a:t>
              </a:r>
              <a:r>
                <a:rPr lang="en-US" sz="1400" dirty="0" smtClean="0"/>
                <a:t> Grass</a:t>
              </a:r>
            </a:p>
            <a:p>
              <a:r>
                <a:rPr lang="en-US" sz="1400" dirty="0" smtClean="0"/>
                <a:t>0.75 W/m</a:t>
              </a:r>
              <a:r>
                <a:rPr lang="en-US" sz="1400" baseline="30000" dirty="0" smtClean="0"/>
                <a:t>2</a:t>
              </a:r>
              <a:endParaRPr lang="en-US" sz="1400" baseline="30000" dirty="0"/>
            </a:p>
          </p:txBody>
        </p:sp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657600"/>
            <a:ext cx="5029200" cy="318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6477000" y="304800"/>
            <a:ext cx="571500" cy="489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7345284" y="3063427"/>
            <a:ext cx="295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9999"/>
                </a:solidFill>
              </a:rPr>
              <a:t>* 100x all panels in entire world today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5180" y="3512820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9999"/>
                </a:solidFill>
              </a:rPr>
              <a:t>33% losses -&gt; </a:t>
            </a:r>
            <a:r>
              <a:rPr lang="en-US" sz="1400" b="1" dirty="0" smtClean="0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232910" y="354711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86400" y="274320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4110 m</a:t>
            </a:r>
            <a:r>
              <a:rPr lang="en-US" sz="1200" baseline="30000" dirty="0" smtClean="0">
                <a:solidFill>
                  <a:srgbClr val="00B050"/>
                </a:solidFill>
              </a:rPr>
              <a:t>2</a:t>
            </a:r>
            <a:r>
              <a:rPr lang="en-US" sz="1200" dirty="0" smtClean="0">
                <a:solidFill>
                  <a:srgbClr val="00B050"/>
                </a:solidFill>
              </a:rPr>
              <a:t>/p</a:t>
            </a:r>
            <a:endParaRPr lang="en-US" sz="1200" dirty="0">
              <a:solidFill>
                <a:srgbClr val="00B05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1397000" y="914400"/>
          <a:ext cx="401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8" imgW="4012920" imgH="482400" progId="Equation.3">
                  <p:embed/>
                </p:oleObj>
              </mc:Choice>
              <mc:Fallback>
                <p:oleObj name="Equation" r:id="rId8" imgW="4012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914400"/>
                        <a:ext cx="4013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5062946" y="1319160"/>
            <a:ext cx="2252254" cy="1652640"/>
          </a:xfrm>
          <a:prstGeom prst="straightConnector1">
            <a:avLst/>
          </a:prstGeom>
          <a:ln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59000" y="1219200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>
                <a:solidFill>
                  <a:srgbClr val="009999"/>
                </a:solidFill>
              </a:rPr>
              <a:t>fx</a:t>
            </a:r>
            <a:r>
              <a:rPr lang="en-US" sz="900" dirty="0" smtClean="0">
                <a:solidFill>
                  <a:srgbClr val="009999"/>
                </a:solidFill>
              </a:rPr>
              <a:t> land</a:t>
            </a:r>
            <a:endParaRPr lang="en-US" sz="900" dirty="0">
              <a:solidFill>
                <a:srgbClr val="00999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55725" y="1196050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9999"/>
                </a:solidFill>
              </a:rPr>
              <a:t>capture</a:t>
            </a:r>
            <a:endParaRPr lang="en-US" sz="1000" dirty="0">
              <a:solidFill>
                <a:srgbClr val="0099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1850" y="3722846"/>
            <a:ext cx="143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33CC"/>
                </a:solidFill>
              </a:rPr>
              <a:t>1.5 -&gt;1 kW/p</a:t>
            </a:r>
          </a:p>
          <a:p>
            <a:pPr algn="ctr"/>
            <a:r>
              <a:rPr lang="en-US" sz="1200" dirty="0" smtClean="0">
                <a:solidFill>
                  <a:srgbClr val="0033CC"/>
                </a:solidFill>
              </a:rPr>
              <a:t>(using all farmland!)</a:t>
            </a:r>
            <a:endParaRPr lang="en-US" sz="1200" dirty="0">
              <a:solidFill>
                <a:srgbClr val="0033CC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616" y="616236"/>
            <a:ext cx="1909634" cy="6184614"/>
            <a:chOff x="90616" y="616236"/>
            <a:chExt cx="1909634" cy="6184614"/>
          </a:xfrm>
        </p:grpSpPr>
        <p:grpSp>
          <p:nvGrpSpPr>
            <p:cNvPr id="14" name="Group 13"/>
            <p:cNvGrpSpPr/>
            <p:nvPr/>
          </p:nvGrpSpPr>
          <p:grpSpPr>
            <a:xfrm>
              <a:off x="91440" y="616236"/>
              <a:ext cx="1488804" cy="3790950"/>
              <a:chOff x="91440" y="2190750"/>
              <a:chExt cx="1488804" cy="3790950"/>
            </a:xfrm>
          </p:grpSpPr>
          <p:pic>
            <p:nvPicPr>
              <p:cNvPr id="9223" name="Picture 7"/>
              <p:cNvPicPr>
                <a:picLocks noChangeAspect="1" noChangeArrowheads="1"/>
              </p:cNvPicPr>
              <p:nvPr/>
            </p:nvPicPr>
            <p:blipFill rotWithShape="1">
              <a:blip r:embed="rId10" cstate="print"/>
              <a:srcRect b="17769"/>
              <a:stretch/>
            </p:blipFill>
            <p:spPr bwMode="auto">
              <a:xfrm>
                <a:off x="91440" y="2190750"/>
                <a:ext cx="1223010" cy="3790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143906" y="5580104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33CC"/>
                    </a:solidFill>
                  </a:rPr>
                  <a:t>0.54</a:t>
                </a:r>
                <a:endParaRPr lang="en-US" sz="1100" baseline="300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43906" y="5212137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33CC"/>
                    </a:solidFill>
                  </a:rPr>
                  <a:t>0.21</a:t>
                </a:r>
                <a:endParaRPr lang="en-US" sz="1100" baseline="300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20838" y="2612395"/>
                <a:ext cx="2888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0033CC"/>
                    </a:solidFill>
                  </a:rPr>
                  <a:t> </a:t>
                </a:r>
                <a:r>
                  <a:rPr lang="en-US" sz="1100" dirty="0" smtClean="0">
                    <a:solidFill>
                      <a:srgbClr val="0033CC"/>
                    </a:solidFill>
                  </a:rPr>
                  <a:t>1</a:t>
                </a:r>
                <a:endParaRPr lang="en-US" sz="1100" baseline="300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32510" y="4485396"/>
                <a:ext cx="694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33CC"/>
                    </a:solidFill>
                  </a:rPr>
                  <a:t>2.1 kW</a:t>
                </a:r>
                <a:endParaRPr lang="en-US" sz="1400" baseline="30000" dirty="0">
                  <a:solidFill>
                    <a:srgbClr val="0033CC"/>
                  </a:solidFill>
                </a:endParaRPr>
              </a:p>
            </p:txBody>
          </p:sp>
        </p:grpSp>
        <p:pic>
          <p:nvPicPr>
            <p:cNvPr id="34" name="Picture 6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t="86301"/>
            <a:stretch/>
          </p:blipFill>
          <p:spPr bwMode="auto">
            <a:xfrm>
              <a:off x="90616" y="6019800"/>
              <a:ext cx="1206403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265800" y="6449075"/>
              <a:ext cx="8457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0.8 kW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99449" y="5730197"/>
              <a:ext cx="800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33CC"/>
                  </a:solidFill>
                </a:rPr>
                <a:t>0.66 kW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  <p:pic>
          <p:nvPicPr>
            <p:cNvPr id="39" name="Picture 6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t="1307" b="70123"/>
            <a:stretch/>
          </p:blipFill>
          <p:spPr bwMode="auto">
            <a:xfrm>
              <a:off x="90616" y="4410075"/>
              <a:ext cx="1206403" cy="162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215328" y="5170795"/>
              <a:ext cx="956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1.33 kW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097982" y="294985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9999"/>
                </a:solidFill>
              </a:rPr>
              <a:t>Incident     </a:t>
            </a:r>
            <a:r>
              <a:rPr lang="en-US" sz="1100" dirty="0" err="1" smtClean="0">
                <a:solidFill>
                  <a:srgbClr val="009999"/>
                </a:solidFill>
              </a:rPr>
              <a:t>avg</a:t>
            </a:r>
            <a:r>
              <a:rPr lang="en-US" sz="1100" dirty="0" smtClean="0">
                <a:solidFill>
                  <a:srgbClr val="009999"/>
                </a:solidFill>
              </a:rPr>
              <a:t>/</a:t>
            </a:r>
            <a:r>
              <a:rPr lang="en-US" sz="1100" dirty="0" err="1" smtClean="0">
                <a:solidFill>
                  <a:srgbClr val="009999"/>
                </a:solidFill>
              </a:rPr>
              <a:t>inc</a:t>
            </a:r>
            <a:r>
              <a:rPr lang="en-US" sz="1100" dirty="0" smtClean="0">
                <a:solidFill>
                  <a:srgbClr val="009999"/>
                </a:solidFill>
              </a:rPr>
              <a:t>    </a:t>
            </a:r>
            <a:r>
              <a:rPr lang="en-US" sz="1100" dirty="0" err="1" smtClean="0">
                <a:solidFill>
                  <a:srgbClr val="009999"/>
                </a:solidFill>
              </a:rPr>
              <a:t>clds</a:t>
            </a:r>
            <a:endParaRPr lang="en-US" sz="1100" dirty="0">
              <a:solidFill>
                <a:srgbClr val="0099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8889" y="2325586"/>
            <a:ext cx="169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99"/>
                </a:solidFill>
              </a:rPr>
              <a:t>Expensive ones, S facing</a:t>
            </a:r>
            <a:endParaRPr lang="en-US" sz="1200" dirty="0">
              <a:solidFill>
                <a:srgbClr val="0099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923047" y="1955266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99"/>
                </a:solidFill>
              </a:rPr>
              <a:t>choose</a:t>
            </a:r>
            <a:endParaRPr lang="en-US" sz="1200" dirty="0">
              <a:solidFill>
                <a:srgbClr val="0099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6973" y="3077349"/>
            <a:ext cx="829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99"/>
                </a:solidFill>
              </a:rPr>
              <a:t>200 m</a:t>
            </a:r>
            <a:r>
              <a:rPr lang="en-US" sz="1200" baseline="30000" dirty="0" smtClean="0">
                <a:solidFill>
                  <a:srgbClr val="009999"/>
                </a:solidFill>
              </a:rPr>
              <a:t>2</a:t>
            </a:r>
            <a:r>
              <a:rPr lang="en-US" sz="1200" dirty="0" smtClean="0">
                <a:solidFill>
                  <a:srgbClr val="009999"/>
                </a:solidFill>
              </a:rPr>
              <a:t> p</a:t>
            </a:r>
            <a:r>
              <a:rPr lang="en-US" sz="1200" baseline="30000" dirty="0" smtClean="0">
                <a:solidFill>
                  <a:srgbClr val="009999"/>
                </a:solidFill>
              </a:rPr>
              <a:t>-1</a:t>
            </a:r>
            <a:endParaRPr lang="en-US" sz="1200" baseline="30000" dirty="0">
              <a:solidFill>
                <a:srgbClr val="0099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4849" y="3500537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99"/>
                </a:solidFill>
              </a:rPr>
              <a:t>3000 m</a:t>
            </a:r>
            <a:r>
              <a:rPr lang="en-US" sz="1200" baseline="30000" dirty="0" smtClean="0">
                <a:solidFill>
                  <a:srgbClr val="009999"/>
                </a:solidFill>
              </a:rPr>
              <a:t>2</a:t>
            </a:r>
            <a:r>
              <a:rPr lang="en-US" sz="1200" dirty="0" smtClean="0">
                <a:solidFill>
                  <a:srgbClr val="009999"/>
                </a:solidFill>
              </a:rPr>
              <a:t> p</a:t>
            </a:r>
            <a:r>
              <a:rPr lang="en-US" sz="1200" baseline="30000" dirty="0" smtClean="0">
                <a:solidFill>
                  <a:srgbClr val="009999"/>
                </a:solidFill>
              </a:rPr>
              <a:t>-1</a:t>
            </a:r>
            <a:endParaRPr lang="en-US" sz="1200" baseline="30000" dirty="0">
              <a:solidFill>
                <a:srgbClr val="0099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6829" y="510924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W 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  <p:sp>
        <p:nvSpPr>
          <p:cNvPr id="30" name="Right Arrow 29"/>
          <p:cNvSpPr/>
          <p:nvPr/>
        </p:nvSpPr>
        <p:spPr>
          <a:xfrm flipH="1">
            <a:off x="4820069" y="5283736"/>
            <a:ext cx="51675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7225" y="3690372"/>
            <a:ext cx="4676775" cy="309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614" y="76200"/>
            <a:ext cx="6997585" cy="7159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Hydroelectric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341438" y="838200"/>
          <a:ext cx="76612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Equation" r:id="rId5" imgW="4851360" imgH="457200" progId="Equation.3">
                  <p:embed/>
                </p:oleObj>
              </mc:Choice>
              <mc:Fallback>
                <p:oleObj name="Equation" r:id="rId5" imgW="4851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838200"/>
                        <a:ext cx="76612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/>
          </p:nvPr>
        </p:nvGraphicFramePr>
        <p:xfrm>
          <a:off x="1295400" y="1600200"/>
          <a:ext cx="7721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Equation" r:id="rId7" imgW="4889160" imgH="457200" progId="Equation.3">
                  <p:embed/>
                </p:oleObj>
              </mc:Choice>
              <mc:Fallback>
                <p:oleObj name="Equation" r:id="rId7" imgW="4889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77216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3810000"/>
          <a:ext cx="3962400" cy="864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Equation" r:id="rId9" imgW="2387520" imgH="520560" progId="Equation.3">
                  <p:embed/>
                </p:oleObj>
              </mc:Choice>
              <mc:Fallback>
                <p:oleObj name="Equation" r:id="rId9" imgW="2387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10000"/>
                        <a:ext cx="3962400" cy="864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981200" y="2667000"/>
          <a:ext cx="4038600" cy="88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Equation" r:id="rId11" imgW="2374560" imgH="520560" progId="Equation.3">
                  <p:embed/>
                </p:oleObj>
              </mc:Choice>
              <mc:Fallback>
                <p:oleObj name="Equation" r:id="rId11" imgW="23745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4038600" cy="8855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84383" y="4876800"/>
            <a:ext cx="430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20%  x 7kWh/d/p = </a:t>
            </a:r>
            <a:r>
              <a:rPr lang="en-US" sz="2400" dirty="0" smtClean="0">
                <a:solidFill>
                  <a:srgbClr val="0000FF"/>
                </a:solidFill>
              </a:rPr>
              <a:t>1.5 kWh/d/p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3579" y="5334000"/>
            <a:ext cx="1569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9999"/>
                </a:solidFill>
              </a:rPr>
              <a:t>0.2 kWh/d/p today</a:t>
            </a:r>
            <a:endParaRPr lang="en-US" sz="1400" dirty="0">
              <a:solidFill>
                <a:srgbClr val="009999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08860" y="132588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3429000"/>
            <a:ext cx="155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 Elevation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2415540"/>
            <a:ext cx="741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lowlands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00200" y="3581400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highlands</a:t>
            </a:r>
            <a:endParaRPr lang="en-US" sz="1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81091" y="627592"/>
            <a:ext cx="1909634" cy="6184614"/>
            <a:chOff x="90616" y="616236"/>
            <a:chExt cx="1909634" cy="6184614"/>
          </a:xfrm>
        </p:grpSpPr>
        <p:grpSp>
          <p:nvGrpSpPr>
            <p:cNvPr id="23" name="Group 22"/>
            <p:cNvGrpSpPr/>
            <p:nvPr/>
          </p:nvGrpSpPr>
          <p:grpSpPr>
            <a:xfrm>
              <a:off x="91440" y="616236"/>
              <a:ext cx="1488804" cy="3790950"/>
              <a:chOff x="91440" y="2190750"/>
              <a:chExt cx="1488804" cy="3790950"/>
            </a:xfrm>
          </p:grpSpPr>
          <p:pic>
            <p:nvPicPr>
              <p:cNvPr id="29" name="Picture 7"/>
              <p:cNvPicPr>
                <a:picLocks noChangeAspect="1" noChangeArrowheads="1"/>
              </p:cNvPicPr>
              <p:nvPr/>
            </p:nvPicPr>
            <p:blipFill rotWithShape="1">
              <a:blip r:embed="rId13" cstate="print"/>
              <a:srcRect b="17769"/>
              <a:stretch/>
            </p:blipFill>
            <p:spPr bwMode="auto">
              <a:xfrm>
                <a:off x="91440" y="2190750"/>
                <a:ext cx="1223010" cy="3790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143906" y="5580104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33CC"/>
                    </a:solidFill>
                  </a:rPr>
                  <a:t>0.54</a:t>
                </a:r>
                <a:endParaRPr lang="en-US" sz="1100" baseline="300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43906" y="5212137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33CC"/>
                    </a:solidFill>
                  </a:rPr>
                  <a:t>0.21</a:t>
                </a:r>
                <a:endParaRPr lang="en-US" sz="1100" baseline="300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120838" y="2612395"/>
                <a:ext cx="2888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0033CC"/>
                    </a:solidFill>
                  </a:rPr>
                  <a:t> </a:t>
                </a:r>
                <a:r>
                  <a:rPr lang="en-US" sz="1100" dirty="0" smtClean="0">
                    <a:solidFill>
                      <a:srgbClr val="0033CC"/>
                    </a:solidFill>
                  </a:rPr>
                  <a:t>1</a:t>
                </a:r>
                <a:endParaRPr lang="en-US" sz="1100" baseline="300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2510" y="4485396"/>
                <a:ext cx="694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33CC"/>
                    </a:solidFill>
                  </a:rPr>
                  <a:t>2.1 kW</a:t>
                </a:r>
                <a:endParaRPr lang="en-US" sz="1400" baseline="30000" dirty="0">
                  <a:solidFill>
                    <a:srgbClr val="0033CC"/>
                  </a:solidFill>
                </a:endParaRPr>
              </a:p>
            </p:txBody>
          </p:sp>
        </p:grpSp>
        <p:pic>
          <p:nvPicPr>
            <p:cNvPr id="24" name="Picture 6"/>
            <p:cNvPicPr>
              <a:picLocks noChangeAspect="1" noChangeArrowheads="1"/>
            </p:cNvPicPr>
            <p:nvPr/>
          </p:nvPicPr>
          <p:blipFill rotWithShape="1">
            <a:blip r:embed="rId14" cstate="print"/>
            <a:srcRect t="86301"/>
            <a:stretch/>
          </p:blipFill>
          <p:spPr bwMode="auto">
            <a:xfrm>
              <a:off x="90616" y="6019800"/>
              <a:ext cx="1206403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265800" y="6449075"/>
              <a:ext cx="8457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0.8 kW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99449" y="5730197"/>
              <a:ext cx="800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33CC"/>
                  </a:solidFill>
                </a:rPr>
                <a:t>0.66 kW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14" cstate="print"/>
            <a:srcRect t="1307" b="70123"/>
            <a:stretch/>
          </p:blipFill>
          <p:spPr bwMode="auto">
            <a:xfrm>
              <a:off x="90616" y="4410075"/>
              <a:ext cx="1206403" cy="162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215328" y="5170795"/>
              <a:ext cx="956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1.33 kW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3364" y="475305"/>
            <a:ext cx="1544461" cy="433060"/>
            <a:chOff x="152400" y="1828800"/>
            <a:chExt cx="1459204" cy="433060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 rotWithShape="1">
            <a:blip r:embed="rId15" cstate="print"/>
            <a:srcRect b="93607"/>
            <a:stretch/>
          </p:blipFill>
          <p:spPr bwMode="auto">
            <a:xfrm>
              <a:off x="152400" y="1828800"/>
              <a:ext cx="1190625" cy="31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175266" y="2000250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33CC"/>
                  </a:solidFill>
                </a:rPr>
                <a:t>0.06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rot="16200000">
            <a:off x="-197206" y="5375266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Wind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27" idx="1"/>
          </p:cNvCxnSpPr>
          <p:nvPr/>
        </p:nvCxnSpPr>
        <p:spPr>
          <a:xfrm flipV="1">
            <a:off x="81091" y="4421431"/>
            <a:ext cx="0" cy="814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1"/>
          </p:cNvCxnSpPr>
          <p:nvPr/>
        </p:nvCxnSpPr>
        <p:spPr>
          <a:xfrm flipH="1">
            <a:off x="81091" y="5817054"/>
            <a:ext cx="9603" cy="888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-178827" y="2390625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solar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85893" y="787085"/>
            <a:ext cx="17471" cy="1487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1"/>
          </p:cNvCxnSpPr>
          <p:nvPr/>
        </p:nvCxnSpPr>
        <p:spPr>
          <a:xfrm flipH="1">
            <a:off x="85892" y="2814780"/>
            <a:ext cx="5548" cy="1603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2350" y="6231057"/>
            <a:ext cx="681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99"/>
                </a:solidFill>
              </a:rPr>
              <a:t>lowland</a:t>
            </a:r>
            <a:endParaRPr lang="en-US" sz="1200" dirty="0">
              <a:solidFill>
                <a:srgbClr val="009999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34971" y="6365715"/>
            <a:ext cx="565629" cy="34350"/>
          </a:xfrm>
          <a:prstGeom prst="rightArrow">
            <a:avLst/>
          </a:prstGeom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65460" y="5816319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99"/>
                </a:solidFill>
              </a:rPr>
              <a:t>highland</a:t>
            </a:r>
            <a:endParaRPr lang="en-US" sz="1200" dirty="0">
              <a:solidFill>
                <a:srgbClr val="009999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5638081" y="5950977"/>
            <a:ext cx="565629" cy="34350"/>
          </a:xfrm>
          <a:prstGeom prst="rightArrow">
            <a:avLst/>
          </a:prstGeom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68936" y="3489066"/>
            <a:ext cx="1716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9999"/>
                </a:solidFill>
              </a:rPr>
              <a:t>Upper bound</a:t>
            </a:r>
          </a:p>
          <a:p>
            <a:pPr algn="ctr"/>
            <a:r>
              <a:rPr lang="en-US" sz="1200" dirty="0" smtClean="0">
                <a:solidFill>
                  <a:srgbClr val="009999"/>
                </a:solidFill>
              </a:rPr>
              <a:t>no </a:t>
            </a:r>
            <a:r>
              <a:rPr lang="en-US" sz="1200" dirty="0" err="1" smtClean="0">
                <a:solidFill>
                  <a:srgbClr val="009999"/>
                </a:solidFill>
              </a:rPr>
              <a:t>evap</a:t>
            </a:r>
            <a:r>
              <a:rPr lang="en-US" sz="1200" dirty="0" smtClean="0">
                <a:solidFill>
                  <a:srgbClr val="009999"/>
                </a:solidFill>
              </a:rPr>
              <a:t>, every drop rain</a:t>
            </a:r>
            <a:endParaRPr lang="en-US" sz="1200" dirty="0">
              <a:solidFill>
                <a:srgbClr val="00999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0335" y="5241255"/>
            <a:ext cx="1284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9999"/>
                </a:solidFill>
              </a:rPr>
              <a:t>guess at practical</a:t>
            </a:r>
            <a:endParaRPr lang="en-US" sz="1200" dirty="0">
              <a:solidFill>
                <a:srgbClr val="009999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44257" y="3407716"/>
            <a:ext cx="1455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9999"/>
                </a:solidFill>
              </a:rPr>
              <a:t>much more efficient</a:t>
            </a:r>
            <a:endParaRPr lang="en-US" sz="12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199" y="39831"/>
            <a:ext cx="8229600" cy="71219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002060"/>
                </a:solidFill>
              </a:rPr>
              <a:t>Visualizing change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93279" y="6415135"/>
            <a:ext cx="676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 err="1">
                <a:solidFill>
                  <a:srgbClr val="FFFF66"/>
                </a:solidFill>
                <a:latin typeface="Arial" panose="020B0604020202020204" pitchFamily="34" charset="0"/>
              </a:rPr>
              <a:t>iCRAG</a:t>
            </a:r>
            <a:r>
              <a:rPr lang="en-US" altLang="en-US" sz="1400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6"/>
          <a:stretch>
            <a:fillRect/>
          </a:stretch>
        </p:blipFill>
        <p:spPr bwMode="auto">
          <a:xfrm>
            <a:off x="4138738" y="3257672"/>
            <a:ext cx="4960535" cy="36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25"/>
          <a:stretch>
            <a:fillRect/>
          </a:stretch>
        </p:blipFill>
        <p:spPr bwMode="auto">
          <a:xfrm>
            <a:off x="78569" y="804877"/>
            <a:ext cx="4951154" cy="36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24827" y="34422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57075"/>
            <a:ext cx="6400799" cy="792162"/>
          </a:xfrm>
        </p:spPr>
        <p:txBody>
          <a:bodyPr/>
          <a:lstStyle/>
          <a:p>
            <a:pPr algn="l"/>
            <a:r>
              <a:rPr lang="en-US" dirty="0" smtClean="0"/>
              <a:t>Wave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825" y="609600"/>
            <a:ext cx="25431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847850" y="1143000"/>
          <a:ext cx="538842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5" imgW="3492360" imgH="444240" progId="Equation.3">
                  <p:embed/>
                </p:oleObj>
              </mc:Choice>
              <mc:Fallback>
                <p:oleObj name="Equation" r:id="rId5" imgW="3492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143000"/>
                        <a:ext cx="538842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4050" y="2057400"/>
            <a:ext cx="4874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16 kWh/p/d*</a:t>
            </a:r>
          </a:p>
          <a:p>
            <a:r>
              <a:rPr lang="en-US" dirty="0" smtClean="0"/>
              <a:t>= 4 kWh/p/d  at 50% extraction and 50% coverage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4191000"/>
            <a:ext cx="24021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 kW 4-section snake</a:t>
            </a:r>
          </a:p>
          <a:p>
            <a:r>
              <a:rPr lang="en-US" dirty="0" smtClean="0"/>
              <a:t>350 t steel</a:t>
            </a:r>
          </a:p>
          <a:p>
            <a:r>
              <a:rPr lang="en-US" dirty="0" smtClean="0"/>
              <a:t>350 t ballast</a:t>
            </a:r>
          </a:p>
          <a:p>
            <a:r>
              <a:rPr lang="en-US" dirty="0" smtClean="0"/>
              <a:t>750 kW maximum </a:t>
            </a:r>
          </a:p>
          <a:p>
            <a:r>
              <a:rPr lang="en-US" b="1" dirty="0" smtClean="0"/>
              <a:t>500 kg steel/kW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6520" y="3813810"/>
            <a:ext cx="238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Pelamis</a:t>
            </a:r>
            <a:r>
              <a:rPr lang="en-US" sz="1400" dirty="0" smtClean="0"/>
              <a:t> wave energy collector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14850" y="1828800"/>
            <a:ext cx="1416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99"/>
                </a:solidFill>
              </a:rPr>
              <a:t>Total capture</a:t>
            </a:r>
          </a:p>
          <a:p>
            <a:r>
              <a:rPr lang="en-US" sz="1200" dirty="0" smtClean="0">
                <a:solidFill>
                  <a:srgbClr val="009999"/>
                </a:solidFill>
              </a:rPr>
              <a:t>Onshore = millpond</a:t>
            </a:r>
            <a:endParaRPr lang="en-US" sz="1200" dirty="0">
              <a:solidFill>
                <a:srgbClr val="00999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657850" y="1676400"/>
            <a:ext cx="914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3371850" y="2133600"/>
            <a:ext cx="1066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9716363">
            <a:off x="1877268" y="5742845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3x wind turbine’s 170 kg/kW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6324600"/>
            <a:ext cx="1888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9999"/>
                </a:solidFill>
              </a:rPr>
              <a:t>* =666/(40 W / kWh/d)</a:t>
            </a:r>
            <a:endParaRPr lang="en-US" sz="1400" dirty="0">
              <a:solidFill>
                <a:srgbClr val="0099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556260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9999"/>
                </a:solidFill>
              </a:rPr>
              <a:t>(3x wind)</a:t>
            </a:r>
            <a:endParaRPr lang="en-US" sz="1400" dirty="0">
              <a:solidFill>
                <a:srgbClr val="009999"/>
              </a:solidFill>
            </a:endParaRPr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 rotWithShape="1">
          <a:blip r:embed="rId7" cstate="print"/>
          <a:srcRect t="5456" b="93607"/>
          <a:stretch/>
        </p:blipFill>
        <p:spPr bwMode="auto">
          <a:xfrm>
            <a:off x="103364" y="741365"/>
            <a:ext cx="126019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1214568" y="64675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33CC"/>
                </a:solidFill>
              </a:rPr>
              <a:t>0.06 Hydro</a:t>
            </a:r>
            <a:endParaRPr lang="en-US" sz="1100" baseline="30000" dirty="0">
              <a:solidFill>
                <a:srgbClr val="0033C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819" y="454724"/>
            <a:ext cx="1921906" cy="6357482"/>
            <a:chOff x="68819" y="454724"/>
            <a:chExt cx="1921906" cy="6357482"/>
          </a:xfrm>
        </p:grpSpPr>
        <p:grpSp>
          <p:nvGrpSpPr>
            <p:cNvPr id="26" name="Group 25"/>
            <p:cNvGrpSpPr/>
            <p:nvPr/>
          </p:nvGrpSpPr>
          <p:grpSpPr>
            <a:xfrm>
              <a:off x="81091" y="627592"/>
              <a:ext cx="1909634" cy="6184614"/>
              <a:chOff x="90616" y="616236"/>
              <a:chExt cx="1909634" cy="618461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91440" y="616236"/>
                <a:ext cx="1488804" cy="3790950"/>
                <a:chOff x="91440" y="2190750"/>
                <a:chExt cx="1488804" cy="3790950"/>
              </a:xfrm>
            </p:grpSpPr>
            <p:pic>
              <p:nvPicPr>
                <p:cNvPr id="33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/>
                <a:srcRect b="17769"/>
                <a:stretch/>
              </p:blipFill>
              <p:spPr bwMode="auto">
                <a:xfrm>
                  <a:off x="91440" y="2190750"/>
                  <a:ext cx="1223010" cy="3790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" name="TextBox 33"/>
                <p:cNvSpPr txBox="1"/>
                <p:nvPr/>
              </p:nvSpPr>
              <p:spPr>
                <a:xfrm>
                  <a:off x="1143906" y="5580104"/>
                  <a:ext cx="43633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0033CC"/>
                      </a:solidFill>
                    </a:rPr>
                    <a:t>0.54</a:t>
                  </a:r>
                  <a:endParaRPr lang="en-US" sz="1100" baseline="30000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143906" y="5212137"/>
                  <a:ext cx="43633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0033CC"/>
                      </a:solidFill>
                    </a:rPr>
                    <a:t>0.21</a:t>
                  </a:r>
                  <a:endParaRPr lang="en-US" sz="1100" baseline="30000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120838" y="2612395"/>
                  <a:ext cx="28886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solidFill>
                        <a:srgbClr val="0033CC"/>
                      </a:solidFill>
                    </a:rPr>
                    <a:t> </a:t>
                  </a:r>
                  <a:r>
                    <a:rPr lang="en-US" sz="1100" dirty="0" smtClean="0">
                      <a:solidFill>
                        <a:srgbClr val="0033CC"/>
                      </a:solidFill>
                    </a:rPr>
                    <a:t>1</a:t>
                  </a:r>
                  <a:endParaRPr lang="en-US" sz="1100" baseline="30000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32510" y="4485396"/>
                  <a:ext cx="69442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33CC"/>
                      </a:solidFill>
                    </a:rPr>
                    <a:t>2.1 kW</a:t>
                  </a:r>
                  <a:endParaRPr lang="en-US" sz="1400" baseline="30000" dirty="0">
                    <a:solidFill>
                      <a:srgbClr val="0033CC"/>
                    </a:solidFill>
                  </a:endParaRPr>
                </a:p>
              </p:txBody>
            </p:sp>
          </p:grpSp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t="86301"/>
              <a:stretch/>
            </p:blipFill>
            <p:spPr bwMode="auto">
              <a:xfrm>
                <a:off x="90616" y="6019800"/>
                <a:ext cx="1206403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265800" y="6449075"/>
                <a:ext cx="8457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33CC"/>
                    </a:solidFill>
                  </a:rPr>
                  <a:t>0.8 kW</a:t>
                </a:r>
                <a:endParaRPr lang="en-US" sz="1400" baseline="300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99449" y="5730197"/>
                <a:ext cx="80080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33CC"/>
                    </a:solidFill>
                  </a:rPr>
                  <a:t>0.66 kW</a:t>
                </a:r>
                <a:endParaRPr lang="en-US" sz="1100" baseline="30000" dirty="0">
                  <a:solidFill>
                    <a:srgbClr val="0033CC"/>
                  </a:solidFill>
                </a:endParaRPr>
              </a:p>
            </p:txBody>
          </p:sp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t="1307" b="70123"/>
              <a:stretch/>
            </p:blipFill>
            <p:spPr bwMode="auto">
              <a:xfrm>
                <a:off x="90616" y="4410075"/>
                <a:ext cx="1206403" cy="1628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15328" y="5170795"/>
                <a:ext cx="9569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33CC"/>
                    </a:solidFill>
                  </a:rPr>
                  <a:t>1.33 kW</a:t>
                </a:r>
                <a:endParaRPr lang="en-US" sz="1400" baseline="30000" dirty="0">
                  <a:solidFill>
                    <a:srgbClr val="0033CC"/>
                  </a:solidFill>
                </a:endParaRPr>
              </a:p>
            </p:txBody>
          </p:sp>
        </p:grpSp>
        <p:pic>
          <p:nvPicPr>
            <p:cNvPr id="13316" name="Picture 4"/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b="95903"/>
            <a:stretch/>
          </p:blipFill>
          <p:spPr bwMode="auto">
            <a:xfrm>
              <a:off x="68819" y="454724"/>
              <a:ext cx="1274206" cy="278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1201769" y="512460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33CC"/>
                  </a:solidFill>
                </a:rPr>
                <a:t>0.16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203392" y="754699"/>
            <a:ext cx="926971" cy="0"/>
          </a:xfrm>
          <a:prstGeom prst="line">
            <a:avLst/>
          </a:prstGeom>
          <a:ln w="381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200000">
            <a:off x="-197206" y="5375266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Wind</a:t>
            </a:r>
            <a:endParaRPr lang="en-US" sz="1400" dirty="0"/>
          </a:p>
        </p:txBody>
      </p:sp>
      <p:cxnSp>
        <p:nvCxnSpPr>
          <p:cNvPr id="42" name="Straight Arrow Connector 41"/>
          <p:cNvCxnSpPr>
            <a:stCxn id="31" idx="1"/>
          </p:cNvCxnSpPr>
          <p:nvPr/>
        </p:nvCxnSpPr>
        <p:spPr>
          <a:xfrm flipV="1">
            <a:off x="81091" y="4421431"/>
            <a:ext cx="0" cy="814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1"/>
          </p:cNvCxnSpPr>
          <p:nvPr/>
        </p:nvCxnSpPr>
        <p:spPr>
          <a:xfrm flipH="1">
            <a:off x="81091" y="5817054"/>
            <a:ext cx="9603" cy="888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5893" y="787085"/>
            <a:ext cx="17471" cy="1487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1"/>
          </p:cNvCxnSpPr>
          <p:nvPr/>
        </p:nvCxnSpPr>
        <p:spPr>
          <a:xfrm flipH="1">
            <a:off x="85892" y="2814780"/>
            <a:ext cx="5548" cy="1603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200000">
            <a:off x="-178827" y="2390625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solar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673786" y="568665"/>
            <a:ext cx="138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9999"/>
                </a:solidFill>
              </a:rPr>
              <a:t>Measured power of Atlantic waves per m of coast</a:t>
            </a:r>
            <a:endParaRPr lang="en-US" sz="12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8" y="274638"/>
            <a:ext cx="7148142" cy="792162"/>
          </a:xfrm>
        </p:spPr>
        <p:txBody>
          <a:bodyPr/>
          <a:lstStyle/>
          <a:p>
            <a:pPr algn="l"/>
            <a:r>
              <a:rPr lang="en-US" dirty="0" smtClean="0"/>
              <a:t>Tide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4800"/>
            <a:ext cx="16002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"/>
            <a:ext cx="23431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048000"/>
            <a:ext cx="136232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00800" y="171450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99"/>
                </a:solidFill>
              </a:rPr>
              <a:t>spring and neap tides</a:t>
            </a:r>
          </a:p>
          <a:p>
            <a:r>
              <a:rPr lang="en-US" sz="1200" dirty="0" smtClean="0">
                <a:solidFill>
                  <a:srgbClr val="009999"/>
                </a:solidFill>
              </a:rPr>
              <a:t>align or not align with sun</a:t>
            </a:r>
            <a:endParaRPr lang="en-US" sz="1200" dirty="0">
              <a:solidFill>
                <a:srgbClr val="009999"/>
              </a:solidFill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676400"/>
            <a:ext cx="2590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676400"/>
            <a:ext cx="24574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029199" y="4724400"/>
          <a:ext cx="402744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9" imgW="2501640" imgH="520560" progId="Equation.3">
                  <p:embed/>
                </p:oleObj>
              </mc:Choice>
              <mc:Fallback>
                <p:oleObj name="Equation" r:id="rId9" imgW="25016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199" y="4724400"/>
                        <a:ext cx="4027449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03225" y="5203375"/>
            <a:ext cx="1565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99"/>
                </a:solidFill>
              </a:rPr>
              <a:t>absolute upper bound</a:t>
            </a:r>
            <a:endParaRPr lang="en-US" sz="1200" dirty="0">
              <a:solidFill>
                <a:srgbClr val="0099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943600"/>
            <a:ext cx="387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extract 10% and 50% </a:t>
            </a:r>
            <a:r>
              <a:rPr lang="en-US" dirty="0" err="1" smtClean="0"/>
              <a:t>conv</a:t>
            </a:r>
            <a:r>
              <a:rPr lang="en-US" dirty="0" smtClean="0"/>
              <a:t>/</a:t>
            </a:r>
            <a:r>
              <a:rPr lang="en-US" dirty="0" err="1" smtClean="0"/>
              <a:t>transm</a:t>
            </a:r>
            <a:r>
              <a:rPr lang="en-US" dirty="0" smtClean="0"/>
              <a:t> </a:t>
            </a:r>
            <a:r>
              <a:rPr lang="en-US" dirty="0" err="1" smtClean="0"/>
              <a:t>eff</a:t>
            </a:r>
            <a:endParaRPr lang="en-US" dirty="0" smtClean="0"/>
          </a:p>
          <a:p>
            <a:r>
              <a:rPr lang="en-US" dirty="0" smtClean="0"/>
              <a:t>= </a:t>
            </a:r>
            <a:r>
              <a:rPr lang="en-US" dirty="0" smtClean="0">
                <a:solidFill>
                  <a:srgbClr val="0000FF"/>
                </a:solidFill>
              </a:rPr>
              <a:t>5 kWh/d/p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8658" y="1295400"/>
            <a:ext cx="2804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Tide stream farms </a:t>
            </a:r>
            <a:r>
              <a:rPr lang="en-US" dirty="0" smtClean="0"/>
              <a:t>= 6W/m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(underwater wind turbines)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~9 kWh/d/p </a:t>
            </a:r>
            <a:r>
              <a:rPr lang="en-US" dirty="0" smtClean="0"/>
              <a:t>around UK</a:t>
            </a:r>
            <a:endParaRPr lang="en-US" dirty="0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24650" y="2286000"/>
            <a:ext cx="21050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47800" y="3362980"/>
            <a:ext cx="1276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9999"/>
                </a:solidFill>
              </a:rPr>
              <a:t>Cardiff </a:t>
            </a:r>
            <a:r>
              <a:rPr lang="en-US" sz="1400" b="1" dirty="0" smtClean="0">
                <a:solidFill>
                  <a:srgbClr val="009999"/>
                </a:solidFill>
              </a:rPr>
              <a:t>Barrage</a:t>
            </a:r>
          </a:p>
          <a:p>
            <a:r>
              <a:rPr lang="en-US" sz="1400" dirty="0" smtClean="0">
                <a:solidFill>
                  <a:srgbClr val="009999"/>
                </a:solidFill>
              </a:rPr>
              <a:t>0.8 kWh/d/p</a:t>
            </a:r>
            <a:endParaRPr lang="en-US" sz="1400" dirty="0">
              <a:solidFill>
                <a:srgbClr val="0099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8050" y="335280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kWh/p/d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702933" y="216230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10450" y="3681350"/>
            <a:ext cx="990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52600" y="4800600"/>
            <a:ext cx="26675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predictable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day and night year round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can store energy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low cost hardware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storms not issue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 smtClean="0"/>
              <a:t>invisable</a:t>
            </a:r>
            <a:r>
              <a:rPr lang="en-US" dirty="0" smtClean="0"/>
              <a:t> (under the sea)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981200" y="56388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6629400" y="5562600"/>
            <a:ext cx="1143000" cy="838200"/>
          </a:xfrm>
          <a:prstGeom prst="straightConnector1">
            <a:avLst/>
          </a:prstGeom>
          <a:ln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8800" y="1676400"/>
            <a:ext cx="9300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Tidepool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 rot="3100204">
            <a:off x="7208011" y="2055452"/>
            <a:ext cx="230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 bound estimate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61259" y="228600"/>
            <a:ext cx="203934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Lagoons 	1.5 kWh/d/p</a:t>
            </a:r>
          </a:p>
          <a:p>
            <a:r>
              <a:rPr lang="en-US" sz="1400" dirty="0" smtClean="0"/>
              <a:t>Farms 	9</a:t>
            </a:r>
          </a:p>
          <a:p>
            <a:r>
              <a:rPr lang="en-US" sz="1400" dirty="0" smtClean="0"/>
              <a:t>Barrages 	0.8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-63195" y="121683"/>
            <a:ext cx="2053920" cy="6690523"/>
            <a:chOff x="-63195" y="121683"/>
            <a:chExt cx="2053920" cy="6690523"/>
          </a:xfrm>
        </p:grpSpPr>
        <p:sp>
          <p:nvSpPr>
            <p:cNvPr id="39" name="TextBox 38"/>
            <p:cNvSpPr txBox="1"/>
            <p:nvPr/>
          </p:nvSpPr>
          <p:spPr>
            <a:xfrm>
              <a:off x="1134207" y="271477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33CC"/>
                  </a:solidFill>
                </a:rPr>
                <a:t>0.46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8819" y="454724"/>
              <a:ext cx="1921906" cy="6357482"/>
              <a:chOff x="68819" y="454724"/>
              <a:chExt cx="1921906" cy="6357482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81091" y="627592"/>
                <a:ext cx="1909634" cy="6184614"/>
                <a:chOff x="90616" y="616236"/>
                <a:chExt cx="1909634" cy="6184614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91440" y="616236"/>
                  <a:ext cx="1488804" cy="3790950"/>
                  <a:chOff x="91440" y="2190750"/>
                  <a:chExt cx="1488804" cy="3790950"/>
                </a:xfrm>
              </p:grpSpPr>
              <p:pic>
                <p:nvPicPr>
                  <p:cNvPr id="62" name="Picture 7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2" cstate="print"/>
                  <a:srcRect b="17769"/>
                  <a:stretch/>
                </p:blipFill>
                <p:spPr bwMode="auto">
                  <a:xfrm>
                    <a:off x="91440" y="2190750"/>
                    <a:ext cx="1223010" cy="3790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1143906" y="5580104"/>
                    <a:ext cx="43633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rgbClr val="0033CC"/>
                        </a:solidFill>
                      </a:rPr>
                      <a:t>0.54</a:t>
                    </a:r>
                    <a:endParaRPr lang="en-US" sz="1100" baseline="30000" dirty="0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143906" y="5212137"/>
                    <a:ext cx="43633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rgbClr val="0033CC"/>
                        </a:solidFill>
                      </a:rPr>
                      <a:t>0.21</a:t>
                    </a:r>
                    <a:endParaRPr lang="en-US" sz="1100" baseline="30000" dirty="0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1120838" y="2612395"/>
                    <a:ext cx="28886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>
                        <a:solidFill>
                          <a:srgbClr val="0033CC"/>
                        </a:solidFill>
                      </a:rPr>
                      <a:t> </a:t>
                    </a:r>
                    <a:r>
                      <a:rPr lang="en-US" sz="1100" dirty="0" smtClean="0">
                        <a:solidFill>
                          <a:srgbClr val="0033CC"/>
                        </a:solidFill>
                      </a:rPr>
                      <a:t>1</a:t>
                    </a:r>
                    <a:endParaRPr lang="en-US" sz="1100" baseline="30000" dirty="0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332510" y="4485396"/>
                    <a:ext cx="69442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rgbClr val="0033CC"/>
                        </a:solidFill>
                      </a:rPr>
                      <a:t>2.1 kW</a:t>
                    </a:r>
                    <a:endParaRPr lang="en-US" sz="1400" baseline="30000" dirty="0">
                      <a:solidFill>
                        <a:srgbClr val="0033CC"/>
                      </a:solidFill>
                    </a:endParaRPr>
                  </a:p>
                </p:txBody>
              </p:sp>
            </p:grpSp>
            <p:pic>
              <p:nvPicPr>
                <p:cNvPr id="57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/>
                <a:srcRect t="86301"/>
                <a:stretch/>
              </p:blipFill>
              <p:spPr bwMode="auto">
                <a:xfrm>
                  <a:off x="90616" y="6019800"/>
                  <a:ext cx="1206403" cy="781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8" name="TextBox 57"/>
                <p:cNvSpPr txBox="1"/>
                <p:nvPr/>
              </p:nvSpPr>
              <p:spPr>
                <a:xfrm>
                  <a:off x="265800" y="6449075"/>
                  <a:ext cx="8457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33CC"/>
                      </a:solidFill>
                    </a:rPr>
                    <a:t>0.8 kW</a:t>
                  </a:r>
                  <a:endParaRPr lang="en-US" sz="1400" baseline="30000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1199449" y="5730197"/>
                  <a:ext cx="80080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0033CC"/>
                      </a:solidFill>
                    </a:rPr>
                    <a:t>0.66 kW</a:t>
                  </a:r>
                  <a:endParaRPr lang="en-US" sz="1100" baseline="30000" dirty="0">
                    <a:solidFill>
                      <a:srgbClr val="0033CC"/>
                    </a:solidFill>
                  </a:endParaRPr>
                </a:p>
              </p:txBody>
            </p:sp>
            <p:pic>
              <p:nvPicPr>
                <p:cNvPr id="6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/>
                <a:srcRect t="1307" b="70123"/>
                <a:stretch/>
              </p:blipFill>
              <p:spPr bwMode="auto">
                <a:xfrm>
                  <a:off x="90616" y="4410075"/>
                  <a:ext cx="1206403" cy="1628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" name="TextBox 60"/>
                <p:cNvSpPr txBox="1"/>
                <p:nvPr/>
              </p:nvSpPr>
              <p:spPr>
                <a:xfrm>
                  <a:off x="215328" y="5170795"/>
                  <a:ext cx="9569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33CC"/>
                      </a:solidFill>
                    </a:rPr>
                    <a:t>1.33 kW</a:t>
                  </a:r>
                  <a:endParaRPr lang="en-US" sz="1400" baseline="30000" dirty="0">
                    <a:solidFill>
                      <a:srgbClr val="0033CC"/>
                    </a:solidFill>
                  </a:endParaRPr>
                </a:p>
              </p:txBody>
            </p:sp>
          </p:grpSp>
          <p:pic>
            <p:nvPicPr>
              <p:cNvPr id="54" name="Picture 4"/>
              <p:cNvPicPr>
                <a:picLocks noChangeAspect="1" noChangeArrowheads="1"/>
              </p:cNvPicPr>
              <p:nvPr/>
            </p:nvPicPr>
            <p:blipFill rotWithShape="1">
              <a:blip r:embed="rId14" cstate="print"/>
              <a:srcRect b="95903"/>
              <a:stretch/>
            </p:blipFill>
            <p:spPr bwMode="auto">
              <a:xfrm>
                <a:off x="68819" y="454724"/>
                <a:ext cx="1274206" cy="278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1134207" y="514351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33CC"/>
                    </a:solidFill>
                  </a:rPr>
                  <a:t>0.16</a:t>
                </a:r>
                <a:endParaRPr lang="en-US" sz="1100" baseline="30000" dirty="0">
                  <a:solidFill>
                    <a:srgbClr val="0033CC"/>
                  </a:solidFill>
                </a:endParaRPr>
              </a:p>
            </p:txBody>
          </p:sp>
        </p:grpSp>
        <p:pic>
          <p:nvPicPr>
            <p:cNvPr id="14348" name="Picture 12"/>
            <p:cNvPicPr>
              <a:picLocks noChangeAspect="1" noChangeArrowheads="1"/>
            </p:cNvPicPr>
            <p:nvPr/>
          </p:nvPicPr>
          <p:blipFill rotWithShape="1">
            <a:blip r:embed="rId15" cstate="print"/>
            <a:srcRect r="9609" b="92080"/>
            <a:stretch/>
          </p:blipFill>
          <p:spPr bwMode="auto">
            <a:xfrm>
              <a:off x="108025" y="121683"/>
              <a:ext cx="1081899" cy="43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203392" y="754699"/>
              <a:ext cx="926971" cy="0"/>
            </a:xfrm>
            <a:prstGeom prst="line">
              <a:avLst/>
            </a:prstGeom>
            <a:ln w="3810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143732" y="628651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33CC"/>
                  </a:solidFill>
                </a:rPr>
                <a:t>0.06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-197206" y="5375266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Wind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V="1">
              <a:off x="81091" y="4421431"/>
              <a:ext cx="0" cy="8144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9" idx="1"/>
            </p:cNvCxnSpPr>
            <p:nvPr/>
          </p:nvCxnSpPr>
          <p:spPr>
            <a:xfrm flipH="1">
              <a:off x="81091" y="5817054"/>
              <a:ext cx="9603" cy="8885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85893" y="787085"/>
              <a:ext cx="17471" cy="14871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4" idx="1"/>
            </p:cNvCxnSpPr>
            <p:nvPr/>
          </p:nvCxnSpPr>
          <p:spPr>
            <a:xfrm flipH="1">
              <a:off x="85892" y="2814780"/>
              <a:ext cx="5548" cy="1603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 rot="16200000">
              <a:off x="-178827" y="2390625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solar</a:t>
              </a:r>
              <a:endParaRPr lang="en-US" sz="14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953250" y="4573430"/>
            <a:ext cx="2131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99"/>
                </a:solidFill>
              </a:rPr>
              <a:t>Raw power incoming lunar tide</a:t>
            </a:r>
            <a:endParaRPr lang="en-US" sz="12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7159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Geothermal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219200"/>
            <a:ext cx="5277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mW</a:t>
            </a:r>
            <a:r>
              <a:rPr lang="en-US" dirty="0" smtClean="0"/>
              <a:t>/m</a:t>
            </a:r>
            <a:r>
              <a:rPr lang="en-US" baseline="30000" dirty="0" smtClean="0"/>
              <a:t>2 </a:t>
            </a:r>
            <a:r>
              <a:rPr lang="en-US" dirty="0" smtClean="0"/>
              <a:t>geothermal heat flow</a:t>
            </a:r>
          </a:p>
          <a:p>
            <a:r>
              <a:rPr lang="en-US" dirty="0" smtClean="0"/>
              <a:t>17 </a:t>
            </a:r>
            <a:r>
              <a:rPr lang="en-US" dirty="0" err="1" smtClean="0"/>
              <a:t>mW</a:t>
            </a:r>
            <a:r>
              <a:rPr lang="en-US" dirty="0" smtClean="0"/>
              <a:t>/m</a:t>
            </a:r>
            <a:r>
              <a:rPr lang="en-US" baseline="30000" dirty="0" smtClean="0"/>
              <a:t>2</a:t>
            </a:r>
            <a:r>
              <a:rPr lang="en-US" dirty="0" smtClean="0"/>
              <a:t> extractable forever</a:t>
            </a:r>
          </a:p>
          <a:p>
            <a:r>
              <a:rPr lang="en-US" dirty="0" smtClean="0"/>
              <a:t>43 p/km</a:t>
            </a:r>
            <a:r>
              <a:rPr lang="en-US" baseline="30000" dirty="0" smtClean="0"/>
              <a:t>2</a:t>
            </a:r>
            <a:r>
              <a:rPr lang="en-US" dirty="0" smtClean="0"/>
              <a:t> land (23,260 m</a:t>
            </a:r>
            <a:r>
              <a:rPr lang="en-US" baseline="30000" dirty="0" smtClean="0"/>
              <a:t>2</a:t>
            </a:r>
            <a:r>
              <a:rPr lang="en-US" dirty="0" smtClean="0"/>
              <a:t>/p) world population density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65960" y="2209800"/>
          <a:ext cx="546409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4" imgW="3733560" imgH="520560" progId="Equation.3">
                  <p:embed/>
                </p:oleObj>
              </mc:Choice>
              <mc:Fallback>
                <p:oleObj name="Equation" r:id="rId4" imgW="37335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960" y="2209800"/>
                        <a:ext cx="546409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0300" y="2567940"/>
            <a:ext cx="18565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9999"/>
                </a:solidFill>
              </a:rPr>
              <a:t>If all land used</a:t>
            </a:r>
          </a:p>
          <a:p>
            <a:endParaRPr lang="en-US" sz="1400" dirty="0" smtClean="0">
              <a:solidFill>
                <a:srgbClr val="009999"/>
              </a:solidFill>
            </a:endParaRPr>
          </a:p>
          <a:p>
            <a:r>
              <a:rPr lang="en-US" dirty="0" smtClean="0"/>
              <a:t>In UK 4000 m</a:t>
            </a:r>
            <a:r>
              <a:rPr lang="en-US" baseline="30000" dirty="0" smtClean="0"/>
              <a:t>2</a:t>
            </a:r>
            <a:r>
              <a:rPr lang="en-US" dirty="0" smtClean="0"/>
              <a:t> p</a:t>
            </a:r>
            <a:r>
              <a:rPr lang="en-US" baseline="30000" dirty="0" smtClean="0"/>
              <a:t>-1 </a:t>
            </a:r>
          </a:p>
          <a:p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b="1" dirty="0" smtClean="0"/>
              <a:t>2 kWh/p/d</a:t>
            </a:r>
            <a:endParaRPr lang="en-US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3048000"/>
            <a:ext cx="17335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38600" y="4267200"/>
            <a:ext cx="443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 dry rock</a:t>
            </a:r>
          </a:p>
          <a:p>
            <a:r>
              <a:rPr lang="en-US" dirty="0" smtClean="0"/>
              <a:t>&lt;130,000 </a:t>
            </a:r>
            <a:r>
              <a:rPr lang="en-US" dirty="0" err="1" smtClean="0"/>
              <a:t>TWh</a:t>
            </a:r>
            <a:r>
              <a:rPr lang="en-US" dirty="0" smtClean="0"/>
              <a:t> in UK according to consultants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1.1 kWh/d/p </a:t>
            </a:r>
            <a:r>
              <a:rPr lang="en-US" dirty="0" smtClean="0"/>
              <a:t>for 800 yrs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4925" y="6368753"/>
            <a:ext cx="517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TOTAL non-fossil supply</a:t>
            </a:r>
            <a:r>
              <a:rPr lang="en-US" dirty="0" smtClean="0"/>
              <a:t> = 176.5 kWh/d/p </a:t>
            </a:r>
            <a:r>
              <a:rPr lang="en-US" dirty="0" smtClean="0">
                <a:solidFill>
                  <a:srgbClr val="0033CC"/>
                </a:solidFill>
              </a:rPr>
              <a:t>=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</a:rPr>
              <a:t>7.3 kW/p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3581400"/>
            <a:ext cx="1253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9999"/>
                </a:solidFill>
              </a:rPr>
              <a:t>not at all feasible</a:t>
            </a:r>
            <a:endParaRPr lang="en-US" sz="1200" dirty="0">
              <a:solidFill>
                <a:srgbClr val="0099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8802" y="2193696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0.41 kW/p</a:t>
            </a:r>
            <a:endParaRPr lang="en-US" sz="12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506884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0.05 kW/p</a:t>
            </a:r>
            <a:endParaRPr lang="en-US" sz="1200" dirty="0">
              <a:solidFill>
                <a:srgbClr val="0033CC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63195" y="121683"/>
            <a:ext cx="2053920" cy="6690523"/>
            <a:chOff x="-63195" y="121683"/>
            <a:chExt cx="2053920" cy="6690523"/>
          </a:xfrm>
        </p:grpSpPr>
        <p:sp>
          <p:nvSpPr>
            <p:cNvPr id="33" name="TextBox 32"/>
            <p:cNvSpPr txBox="1"/>
            <p:nvPr/>
          </p:nvSpPr>
          <p:spPr>
            <a:xfrm>
              <a:off x="1134207" y="271477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33CC"/>
                  </a:solidFill>
                </a:rPr>
                <a:t>0.46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819" y="454724"/>
              <a:ext cx="1921906" cy="6357482"/>
              <a:chOff x="68819" y="454724"/>
              <a:chExt cx="1921906" cy="635748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81091" y="627592"/>
                <a:ext cx="1909634" cy="6184614"/>
                <a:chOff x="90616" y="616236"/>
                <a:chExt cx="1909634" cy="618461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91440" y="616236"/>
                  <a:ext cx="1488804" cy="3790950"/>
                  <a:chOff x="91440" y="2190750"/>
                  <a:chExt cx="1488804" cy="3790950"/>
                </a:xfrm>
              </p:grpSpPr>
              <p:pic>
                <p:nvPicPr>
                  <p:cNvPr id="53" name="Picture 7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/>
                  <a:srcRect b="17769"/>
                  <a:stretch/>
                </p:blipFill>
                <p:spPr bwMode="auto">
                  <a:xfrm>
                    <a:off x="91440" y="2190750"/>
                    <a:ext cx="1223010" cy="3790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143906" y="5580104"/>
                    <a:ext cx="43633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rgbClr val="0033CC"/>
                        </a:solidFill>
                      </a:rPr>
                      <a:t>0.54</a:t>
                    </a:r>
                    <a:endParaRPr lang="en-US" sz="1100" baseline="30000" dirty="0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143906" y="5212137"/>
                    <a:ext cx="43633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rgbClr val="0033CC"/>
                        </a:solidFill>
                      </a:rPr>
                      <a:t>0.21</a:t>
                    </a:r>
                    <a:endParaRPr lang="en-US" sz="1100" baseline="30000" dirty="0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120838" y="2612395"/>
                    <a:ext cx="28886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>
                        <a:solidFill>
                          <a:srgbClr val="0033CC"/>
                        </a:solidFill>
                      </a:rPr>
                      <a:t> </a:t>
                    </a:r>
                    <a:r>
                      <a:rPr lang="en-US" sz="1100" dirty="0" smtClean="0">
                        <a:solidFill>
                          <a:srgbClr val="0033CC"/>
                        </a:solidFill>
                      </a:rPr>
                      <a:t>1</a:t>
                    </a:r>
                    <a:endParaRPr lang="en-US" sz="1100" baseline="30000" dirty="0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32510" y="4485396"/>
                    <a:ext cx="69442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rgbClr val="0033CC"/>
                        </a:solidFill>
                      </a:rPr>
                      <a:t>2.1 kW</a:t>
                    </a:r>
                    <a:endParaRPr lang="en-US" sz="1400" baseline="30000" dirty="0">
                      <a:solidFill>
                        <a:srgbClr val="0033CC"/>
                      </a:solidFill>
                    </a:endParaRPr>
                  </a:p>
                </p:txBody>
              </p:sp>
            </p:grpSp>
            <p:pic>
              <p:nvPicPr>
                <p:cNvPr id="48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/>
                <a:srcRect t="86301"/>
                <a:stretch/>
              </p:blipFill>
              <p:spPr bwMode="auto">
                <a:xfrm>
                  <a:off x="90616" y="6019800"/>
                  <a:ext cx="1206403" cy="781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9" name="TextBox 48"/>
                <p:cNvSpPr txBox="1"/>
                <p:nvPr/>
              </p:nvSpPr>
              <p:spPr>
                <a:xfrm>
                  <a:off x="265800" y="6449075"/>
                  <a:ext cx="8457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33CC"/>
                      </a:solidFill>
                    </a:rPr>
                    <a:t>0.8 kW</a:t>
                  </a:r>
                  <a:endParaRPr lang="en-US" sz="1400" baseline="30000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1199449" y="5730197"/>
                  <a:ext cx="80080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0033CC"/>
                      </a:solidFill>
                    </a:rPr>
                    <a:t>0.66 kW</a:t>
                  </a:r>
                  <a:endParaRPr lang="en-US" sz="1100" baseline="30000" dirty="0">
                    <a:solidFill>
                      <a:srgbClr val="0033CC"/>
                    </a:solidFill>
                  </a:endParaRPr>
                </a:p>
              </p:txBody>
            </p:sp>
            <p:pic>
              <p:nvPicPr>
                <p:cNvPr id="51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/>
                <a:srcRect t="1307" b="70123"/>
                <a:stretch/>
              </p:blipFill>
              <p:spPr bwMode="auto">
                <a:xfrm>
                  <a:off x="90616" y="4410075"/>
                  <a:ext cx="1206403" cy="1628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2" name="TextBox 51"/>
                <p:cNvSpPr txBox="1"/>
                <p:nvPr/>
              </p:nvSpPr>
              <p:spPr>
                <a:xfrm>
                  <a:off x="215328" y="5170795"/>
                  <a:ext cx="9569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0033CC"/>
                      </a:solidFill>
                    </a:rPr>
                    <a:t>1.33 kW</a:t>
                  </a:r>
                  <a:endParaRPr lang="en-US" sz="1400" baseline="30000" dirty="0">
                    <a:solidFill>
                      <a:srgbClr val="0033CC"/>
                    </a:solidFill>
                  </a:endParaRPr>
                </a:p>
              </p:txBody>
            </p:sp>
          </p:grpSp>
          <p:pic>
            <p:nvPicPr>
              <p:cNvPr id="45" name="Picture 4"/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b="95903"/>
              <a:stretch/>
            </p:blipFill>
            <p:spPr bwMode="auto">
              <a:xfrm>
                <a:off x="68819" y="454724"/>
                <a:ext cx="1274206" cy="278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1134207" y="514351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33CC"/>
                    </a:solidFill>
                  </a:rPr>
                  <a:t>0.16</a:t>
                </a:r>
                <a:endParaRPr lang="en-US" sz="1100" baseline="30000" dirty="0">
                  <a:solidFill>
                    <a:srgbClr val="0033CC"/>
                  </a:solidFill>
                </a:endParaRPr>
              </a:p>
            </p:txBody>
          </p:sp>
        </p:grpSp>
        <p:pic>
          <p:nvPicPr>
            <p:cNvPr id="35" name="Picture 12"/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r="9609" b="92080"/>
            <a:stretch/>
          </p:blipFill>
          <p:spPr bwMode="auto">
            <a:xfrm>
              <a:off x="108025" y="121683"/>
              <a:ext cx="1081899" cy="43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203392" y="754699"/>
              <a:ext cx="926971" cy="0"/>
            </a:xfrm>
            <a:prstGeom prst="line">
              <a:avLst/>
            </a:prstGeom>
            <a:ln w="38100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143732" y="628651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33CC"/>
                  </a:solidFill>
                </a:rPr>
                <a:t>0.06</a:t>
              </a:r>
              <a:endParaRPr lang="en-US" sz="1100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-197206" y="5375266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Wind</a:t>
              </a:r>
              <a:endParaRPr lang="en-US" sz="14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81091" y="4421431"/>
              <a:ext cx="0" cy="8144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8" idx="1"/>
            </p:cNvCxnSpPr>
            <p:nvPr/>
          </p:nvCxnSpPr>
          <p:spPr>
            <a:xfrm flipH="1">
              <a:off x="81091" y="5817054"/>
              <a:ext cx="9603" cy="8885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85893" y="787085"/>
              <a:ext cx="17471" cy="14871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3" idx="1"/>
            </p:cNvCxnSpPr>
            <p:nvPr/>
          </p:nvCxnSpPr>
          <p:spPr>
            <a:xfrm flipH="1">
              <a:off x="85892" y="2814780"/>
              <a:ext cx="5548" cy="1603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16200000">
              <a:off x="-178827" y="2390625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solar</a:t>
              </a:r>
              <a:endParaRPr lang="en-US" sz="1400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03392" y="209550"/>
            <a:ext cx="959390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598" y="9525"/>
            <a:ext cx="870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Geothermal</a:t>
            </a:r>
            <a:endParaRPr lang="en-US" sz="1050" dirty="0"/>
          </a:p>
        </p:txBody>
      </p:sp>
      <p:sp>
        <p:nvSpPr>
          <p:cNvPr id="60" name="TextBox 59"/>
          <p:cNvSpPr txBox="1"/>
          <p:nvPr/>
        </p:nvSpPr>
        <p:spPr>
          <a:xfrm>
            <a:off x="1134936" y="75457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33CC"/>
                </a:solidFill>
              </a:rPr>
              <a:t>0.04</a:t>
            </a:r>
            <a:endParaRPr lang="en-US" sz="1100" baseline="30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But MacKay Estimates </a:t>
            </a:r>
            <a:r>
              <a:rPr lang="en-US" b="1" dirty="0" smtClean="0"/>
              <a:t>VERY</a:t>
            </a:r>
            <a:r>
              <a:rPr lang="en-US" dirty="0" smtClean="0"/>
              <a:t> Generous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31545"/>
            <a:ext cx="57531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0223" y="6418986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27.1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816045" y="6418986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15.9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6418986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11.8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6418986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56.4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6418986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48 kWh/d/p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6624934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176.5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34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/>
          <p:nvPr/>
        </p:nvCxnSpPr>
        <p:spPr>
          <a:xfrm flipH="1">
            <a:off x="5316627" y="2505075"/>
            <a:ext cx="9524" cy="32023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0241"/>
          <a:stretch/>
        </p:blipFill>
        <p:spPr bwMode="auto">
          <a:xfrm>
            <a:off x="2363877" y="838200"/>
            <a:ext cx="19335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8877" y="5707380"/>
            <a:ext cx="1847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33600" y="922021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176.5 kWh/d/p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109749" y="5642352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18 kWh/d/p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511470" y="3754266"/>
            <a:ext cx="16103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Gap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82977" y="3135630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hydro</a:t>
            </a:r>
            <a:endParaRPr lang="en-US" sz="11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400" y="228600"/>
            <a:ext cx="3272053" cy="6438900"/>
            <a:chOff x="152400" y="228600"/>
            <a:chExt cx="3272053" cy="6438900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838200"/>
              <a:ext cx="819150" cy="582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990600" y="5410200"/>
              <a:ext cx="152400" cy="838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143000" y="6286500"/>
              <a:ext cx="685800" cy="330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143000" y="5448300"/>
              <a:ext cx="685800" cy="838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1143000" y="5130800"/>
              <a:ext cx="685800" cy="3175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b="54248"/>
            <a:stretch>
              <a:fillRect/>
            </a:stretch>
          </p:blipFill>
          <p:spPr bwMode="auto">
            <a:xfrm>
              <a:off x="1079500" y="2489200"/>
              <a:ext cx="81915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990600" y="3505200"/>
              <a:ext cx="152400" cy="1600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990600" y="4572000"/>
              <a:ext cx="152400" cy="914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990600" y="6616700"/>
              <a:ext cx="152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1152525" y="6281738"/>
              <a:ext cx="6397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Car 10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1181100" y="5786438"/>
              <a:ext cx="5984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Jet 30</a:t>
              </a: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1127125" y="5138738"/>
              <a:ext cx="7588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Heat 9.2</a:t>
              </a: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974725" y="2230438"/>
              <a:ext cx="10033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135 kwh/p/d</a:t>
              </a:r>
            </a:p>
          </p:txBody>
        </p:sp>
        <p:sp>
          <p:nvSpPr>
            <p:cNvPr id="29" name="TextBox 24"/>
            <p:cNvSpPr txBox="1">
              <a:spLocks noChangeArrowheads="1"/>
            </p:cNvSpPr>
            <p:nvPr/>
          </p:nvSpPr>
          <p:spPr bwMode="auto">
            <a:xfrm>
              <a:off x="152400" y="493157"/>
              <a:ext cx="10128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195 kWh/p/d</a:t>
              </a: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 rot="16200000">
              <a:off x="1108868" y="1238213"/>
              <a:ext cx="996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Savings</a:t>
              </a:r>
            </a:p>
          </p:txBody>
        </p:sp>
        <p:sp>
          <p:nvSpPr>
            <p:cNvPr id="31" name="AutoShape 22"/>
            <p:cNvSpPr>
              <a:spLocks/>
            </p:cNvSpPr>
            <p:nvPr/>
          </p:nvSpPr>
          <p:spPr bwMode="auto">
            <a:xfrm>
              <a:off x="1943100" y="838200"/>
              <a:ext cx="190500" cy="15240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 rot="16200000">
              <a:off x="665379" y="1225311"/>
              <a:ext cx="1339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58 kWh/p/d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2400" y="228600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8.1 kW p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-1</a:t>
              </a:r>
              <a:endParaRPr lang="en-US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6000" y="640279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7.4 kW p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-1</a:t>
              </a:r>
              <a:endParaRPr lang="en-US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0600" y="2050018"/>
              <a:ext cx="9268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5.6 kW p</a:t>
              </a:r>
              <a:r>
                <a:rPr lang="en-US" sz="1400" baseline="30000" dirty="0" smtClean="0">
                  <a:solidFill>
                    <a:srgbClr val="0033CC"/>
                  </a:solidFill>
                </a:rPr>
                <a:t>-1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305" y="501779"/>
            <a:ext cx="3121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Getting realistic</a:t>
            </a:r>
            <a:endParaRPr lang="en-US" sz="3600" dirty="0">
              <a:solidFill>
                <a:srgbClr val="0000FF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336335" y="1363821"/>
            <a:ext cx="20054" cy="391223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048835" y="536435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0.75 kW p</a:t>
            </a:r>
            <a:r>
              <a:rPr lang="en-US" b="1" baseline="30000" dirty="0" smtClean="0">
                <a:solidFill>
                  <a:srgbClr val="0033CC"/>
                </a:solidFill>
              </a:rPr>
              <a:t>-1</a:t>
            </a:r>
            <a:endParaRPr lang="en-US" b="1" baseline="30000" dirty="0">
              <a:solidFill>
                <a:srgbClr val="0033CC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038350" y="2489200"/>
            <a:ext cx="3473830" cy="15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6200000">
            <a:off x="4885858" y="383429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117 kWh p</a:t>
            </a:r>
            <a:r>
              <a:rPr lang="en-US" b="1" baseline="30000" dirty="0" smtClean="0"/>
              <a:t>-1</a:t>
            </a:r>
            <a:r>
              <a:rPr lang="en-US" b="1" dirty="0" smtClean="0"/>
              <a:t> d</a:t>
            </a:r>
            <a:r>
              <a:rPr lang="en-US" b="1" baseline="30000" dirty="0" smtClean="0"/>
              <a:t>-1</a:t>
            </a:r>
            <a:endParaRPr 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42078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/>
          <p:nvPr/>
        </p:nvCxnSpPr>
        <p:spPr>
          <a:xfrm flipH="1">
            <a:off x="5316627" y="2505075"/>
            <a:ext cx="9524" cy="32023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0241"/>
          <a:stretch/>
        </p:blipFill>
        <p:spPr bwMode="auto">
          <a:xfrm>
            <a:off x="2363877" y="838200"/>
            <a:ext cx="19335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8877" y="5707380"/>
            <a:ext cx="1847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33600" y="922021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176.5 kWh/d/p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109749" y="5642352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18 kWh/d/p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511470" y="3754266"/>
            <a:ext cx="16103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Gap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82977" y="3135630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hydro</a:t>
            </a:r>
            <a:endParaRPr lang="en-US" sz="11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400" y="228600"/>
            <a:ext cx="3272053" cy="6438900"/>
            <a:chOff x="152400" y="228600"/>
            <a:chExt cx="3272053" cy="6438900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838200"/>
              <a:ext cx="819150" cy="582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990600" y="5410200"/>
              <a:ext cx="152400" cy="838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143000" y="6286500"/>
              <a:ext cx="685800" cy="330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143000" y="5448300"/>
              <a:ext cx="685800" cy="838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1143000" y="5130800"/>
              <a:ext cx="685800" cy="3175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b="54248"/>
            <a:stretch>
              <a:fillRect/>
            </a:stretch>
          </p:blipFill>
          <p:spPr bwMode="auto">
            <a:xfrm>
              <a:off x="1079500" y="2489200"/>
              <a:ext cx="81915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990600" y="3505200"/>
              <a:ext cx="152400" cy="1600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990600" y="4572000"/>
              <a:ext cx="152400" cy="914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990600" y="6616700"/>
              <a:ext cx="152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1152525" y="6281738"/>
              <a:ext cx="6397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Car 10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1181100" y="5786438"/>
              <a:ext cx="5984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Jet 30</a:t>
              </a: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1127125" y="5138738"/>
              <a:ext cx="7588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Heat 9.2</a:t>
              </a: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974725" y="2230438"/>
              <a:ext cx="10033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135 kwh/p/d</a:t>
              </a:r>
            </a:p>
          </p:txBody>
        </p:sp>
        <p:sp>
          <p:nvSpPr>
            <p:cNvPr id="29" name="TextBox 24"/>
            <p:cNvSpPr txBox="1">
              <a:spLocks noChangeArrowheads="1"/>
            </p:cNvSpPr>
            <p:nvPr/>
          </p:nvSpPr>
          <p:spPr bwMode="auto">
            <a:xfrm>
              <a:off x="152400" y="493157"/>
              <a:ext cx="10128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195 kWh/p/d</a:t>
              </a: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 rot="16200000">
              <a:off x="1108868" y="1238213"/>
              <a:ext cx="996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Savings</a:t>
              </a:r>
            </a:p>
          </p:txBody>
        </p:sp>
        <p:sp>
          <p:nvSpPr>
            <p:cNvPr id="31" name="AutoShape 22"/>
            <p:cNvSpPr>
              <a:spLocks/>
            </p:cNvSpPr>
            <p:nvPr/>
          </p:nvSpPr>
          <p:spPr bwMode="auto">
            <a:xfrm>
              <a:off x="1943100" y="838200"/>
              <a:ext cx="190500" cy="15240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 rot="16200000">
              <a:off x="665379" y="1225311"/>
              <a:ext cx="1339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58 kWh/p/d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2400" y="228600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8.1 kW p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-1</a:t>
              </a:r>
              <a:endParaRPr lang="en-US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6000" y="640279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7.4 kW p</a:t>
              </a:r>
              <a:r>
                <a:rPr lang="en-US" baseline="30000" dirty="0" smtClean="0">
                  <a:solidFill>
                    <a:srgbClr val="0033CC"/>
                  </a:solidFill>
                </a:rPr>
                <a:t>-1</a:t>
              </a:r>
              <a:endParaRPr lang="en-US" baseline="30000" dirty="0">
                <a:solidFill>
                  <a:srgbClr val="0033CC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90600" y="2050018"/>
              <a:ext cx="9268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5.6 kW p</a:t>
              </a:r>
              <a:r>
                <a:rPr lang="en-US" sz="1400" baseline="30000" dirty="0" smtClean="0">
                  <a:solidFill>
                    <a:srgbClr val="0033CC"/>
                  </a:solidFill>
                </a:rPr>
                <a:t>-1</a:t>
              </a:r>
              <a:endParaRPr lang="en-US" sz="1400" baseline="30000" dirty="0">
                <a:solidFill>
                  <a:srgbClr val="0033CC"/>
                </a:solidFill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4336335" y="1363821"/>
            <a:ext cx="20054" cy="391223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048835" y="536435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0.75 kW p</a:t>
            </a:r>
            <a:r>
              <a:rPr lang="en-US" b="1" baseline="30000" dirty="0" smtClean="0">
                <a:solidFill>
                  <a:srgbClr val="0033CC"/>
                </a:solidFill>
              </a:rPr>
              <a:t>-1</a:t>
            </a:r>
            <a:endParaRPr lang="en-US" b="1" baseline="30000" dirty="0">
              <a:solidFill>
                <a:srgbClr val="0033CC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038350" y="2489200"/>
            <a:ext cx="3473830" cy="15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6200000">
            <a:off x="4885858" y="3834296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117 kWh p</a:t>
            </a:r>
            <a:r>
              <a:rPr lang="en-US" b="1" baseline="30000" dirty="0" smtClean="0"/>
              <a:t>-1</a:t>
            </a:r>
            <a:r>
              <a:rPr lang="en-US" b="1" dirty="0" smtClean="0"/>
              <a:t> d</a:t>
            </a:r>
            <a:r>
              <a:rPr lang="en-US" b="1" baseline="30000" dirty="0" smtClean="0"/>
              <a:t>-1</a:t>
            </a:r>
            <a:endParaRPr lang="en-US" b="1" baseline="30000" dirty="0"/>
          </a:p>
        </p:txBody>
      </p:sp>
      <p:sp>
        <p:nvSpPr>
          <p:cNvPr id="36" name="TextBox 35"/>
          <p:cNvSpPr txBox="1"/>
          <p:nvPr/>
        </p:nvSpPr>
        <p:spPr>
          <a:xfrm>
            <a:off x="6144828" y="3020080"/>
            <a:ext cx="28507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Possible solutions:</a:t>
            </a:r>
          </a:p>
          <a:p>
            <a:pPr marL="342900" indent="-342900">
              <a:buFontTx/>
              <a:buAutoNum type="arabicPeriod"/>
            </a:pPr>
            <a:r>
              <a:rPr lang="en-US" sz="2000" dirty="0" smtClean="0"/>
              <a:t>Use less energy</a:t>
            </a:r>
          </a:p>
          <a:p>
            <a:pPr marL="342900" indent="-342900">
              <a:buFontTx/>
              <a:buAutoNum type="arabicPeriod"/>
            </a:pPr>
            <a:r>
              <a:rPr lang="en-US" sz="2000" dirty="0" smtClean="0"/>
              <a:t>Find more </a:t>
            </a:r>
            <a:r>
              <a:rPr lang="en-US" sz="2000" dirty="0" err="1" smtClean="0"/>
              <a:t>renewables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Use other people’s “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Nuclear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Have less people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324600" y="5029200"/>
            <a:ext cx="2661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9999"/>
                </a:solidFill>
              </a:rPr>
              <a:t>(Some academics are discussing a sustainable population of ~2 billion =1/3 of today.  This is hinted at by height of green stack compared to red.  This is not an appealing vision. )</a:t>
            </a:r>
            <a:endParaRPr lang="en-US" sz="1400" dirty="0">
              <a:solidFill>
                <a:srgbClr val="00999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1200" y="91024"/>
            <a:ext cx="2566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6116727" y="824945"/>
            <a:ext cx="263527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Can’t give up enough to close gap</a:t>
            </a:r>
          </a:p>
          <a:p>
            <a:r>
              <a:rPr lang="en-US" sz="1400" dirty="0"/>
              <a:t>Still need:</a:t>
            </a:r>
          </a:p>
          <a:p>
            <a:pPr lvl="1"/>
            <a:r>
              <a:rPr lang="en-US" sz="1400" dirty="0"/>
              <a:t>Food</a:t>
            </a:r>
          </a:p>
          <a:p>
            <a:pPr lvl="1"/>
            <a:r>
              <a:rPr lang="en-US" sz="1400" dirty="0"/>
              <a:t>Light</a:t>
            </a:r>
          </a:p>
          <a:p>
            <a:pPr lvl="1"/>
            <a:r>
              <a:rPr lang="en-US" sz="1400" dirty="0"/>
              <a:t>Defense</a:t>
            </a:r>
          </a:p>
          <a:p>
            <a:pPr lvl="1"/>
            <a:r>
              <a:rPr lang="en-US" sz="1400" dirty="0"/>
              <a:t>Transport</a:t>
            </a:r>
          </a:p>
          <a:p>
            <a:pPr lvl="1"/>
            <a:r>
              <a:rPr lang="en-US" sz="1400" dirty="0"/>
              <a:t>Gadgets</a:t>
            </a:r>
          </a:p>
          <a:p>
            <a:pPr lvl="1"/>
            <a:r>
              <a:rPr lang="en-US" sz="1400" dirty="0"/>
              <a:t>Some stuff</a:t>
            </a:r>
          </a:p>
          <a:p>
            <a:pPr lvl="1"/>
            <a:r>
              <a:rPr lang="en-US" sz="1400" dirty="0"/>
              <a:t>Jet travel</a:t>
            </a:r>
          </a:p>
        </p:txBody>
      </p:sp>
    </p:spTree>
    <p:extLst>
      <p:ext uri="{BB962C8B-B14F-4D97-AF65-F5344CB8AC3E}">
        <p14:creationId xmlns:p14="http://schemas.microsoft.com/office/powerpoint/2010/main" val="1093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743200" y="92251"/>
            <a:ext cx="5105400" cy="6689549"/>
            <a:chOff x="1371600" y="623901"/>
            <a:chExt cx="4153810" cy="544269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3200400"/>
              <a:ext cx="4153810" cy="2866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466" y="623901"/>
              <a:ext cx="3609048" cy="3646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66" y="959051"/>
            <a:ext cx="1080406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UK</a:t>
            </a:r>
            <a:br>
              <a:rPr lang="en-US" dirty="0" smtClean="0"/>
            </a:br>
            <a:r>
              <a:rPr lang="en-US" sz="2700" b="1" dirty="0" smtClean="0">
                <a:solidFill>
                  <a:srgbClr val="0000FF"/>
                </a:solidFill>
              </a:rPr>
              <a:t>plan M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" y="5608857"/>
            <a:ext cx="2635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35.1 kWh/p/d renewables</a:t>
            </a:r>
          </a:p>
          <a:p>
            <a:pPr algn="ctr"/>
            <a:r>
              <a:rPr lang="en-US" dirty="0" smtClean="0">
                <a:solidFill>
                  <a:srgbClr val="0033CC"/>
                </a:solidFill>
              </a:rPr>
              <a:t>1.46 kW p</a:t>
            </a:r>
            <a:r>
              <a:rPr lang="en-US" baseline="30000" dirty="0" smtClean="0">
                <a:solidFill>
                  <a:srgbClr val="0033CC"/>
                </a:solidFill>
              </a:rPr>
              <a:t>-1</a:t>
            </a:r>
            <a:endParaRPr lang="en-US" baseline="300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150" y="1750125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 Plan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3048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100 km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wind farms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10000" y="457200"/>
            <a:ext cx="457200" cy="1524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00800" y="152400"/>
            <a:ext cx="12954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Land growing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5791200" y="1066800"/>
            <a:ext cx="685800" cy="152400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94445" y="884500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err="1" smtClean="0">
                <a:solidFill>
                  <a:srgbClr val="33CC33"/>
                </a:solidFill>
              </a:rPr>
              <a:t>biofuels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8075" y="1971300"/>
            <a:ext cx="1504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65 km wave farms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3593039" y="2125189"/>
            <a:ext cx="445561" cy="846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5715000" y="2057400"/>
            <a:ext cx="53340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48400" y="1828800"/>
            <a:ext cx="16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wood and grass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7353300" y="32385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89225" y="2919350"/>
            <a:ext cx="9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tidal lagoons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505200" y="1488375"/>
            <a:ext cx="914400" cy="76200"/>
          </a:xfrm>
          <a:prstGeom prst="straightConnector1">
            <a:avLst/>
          </a:prstGeom>
          <a:ln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33600" y="1219200"/>
            <a:ext cx="137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C9900"/>
                </a:solidFill>
              </a:rPr>
              <a:t>pumped storage</a:t>
            </a:r>
          </a:p>
          <a:p>
            <a:pPr algn="ctr"/>
            <a:r>
              <a:rPr lang="en-US" sz="1400" dirty="0" smtClean="0">
                <a:solidFill>
                  <a:srgbClr val="CC9900"/>
                </a:solidFill>
              </a:rPr>
              <a:t>(</a:t>
            </a:r>
            <a:r>
              <a:rPr lang="en-US" sz="1400" dirty="0" smtClean="0">
                <a:solidFill>
                  <a:srgbClr val="C00000"/>
                </a:solidFill>
              </a:rPr>
              <a:t>r= existing</a:t>
            </a:r>
            <a:r>
              <a:rPr lang="en-US" sz="1400" dirty="0" smtClean="0">
                <a:solidFill>
                  <a:srgbClr val="CC9900"/>
                </a:solidFill>
              </a:rPr>
              <a:t>)</a:t>
            </a:r>
            <a:endParaRPr lang="en-US" sz="1400" dirty="0">
              <a:solidFill>
                <a:srgbClr val="CC99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0800000" flipV="1">
            <a:off x="5205350" y="1476499"/>
            <a:ext cx="1319150" cy="673926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77000" y="1271650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waste incinerators</a:t>
            </a:r>
            <a:endParaRPr lang="en-US" dirty="0">
              <a:solidFill>
                <a:srgbClr val="0066FF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810000" y="5608857"/>
            <a:ext cx="914400" cy="487143"/>
          </a:xfrm>
          <a:prstGeom prst="straightConnector1">
            <a:avLst/>
          </a:prstGeom>
          <a:ln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76320" y="4962526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FF"/>
                </a:solidFill>
              </a:rPr>
              <a:t>solar farms</a:t>
            </a:r>
          </a:p>
          <a:p>
            <a:r>
              <a:rPr lang="en-US" dirty="0" smtClean="0">
                <a:solidFill>
                  <a:srgbClr val="0099FF"/>
                </a:solidFill>
              </a:rPr>
              <a:t>20 km</a:t>
            </a:r>
            <a:r>
              <a:rPr lang="en-US" baseline="30000" dirty="0" smtClean="0">
                <a:solidFill>
                  <a:srgbClr val="0099FF"/>
                </a:solidFill>
              </a:rPr>
              <a:t>2</a:t>
            </a:r>
            <a:r>
              <a:rPr lang="en-US" dirty="0" smtClean="0">
                <a:solidFill>
                  <a:srgbClr val="0099FF"/>
                </a:solidFill>
              </a:rPr>
              <a:t> each</a:t>
            </a:r>
            <a:endParaRPr lang="en-US" dirty="0">
              <a:solidFill>
                <a:srgbClr val="0099FF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581400" y="3962400"/>
            <a:ext cx="1066800" cy="76200"/>
          </a:xfrm>
          <a:prstGeom prst="straightConnector1">
            <a:avLst/>
          </a:prstGeom>
          <a:ln>
            <a:solidFill>
              <a:srgbClr val="00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86000" y="386224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9999"/>
                </a:solidFill>
              </a:rPr>
              <a:t>tidal farms</a:t>
            </a:r>
            <a:endParaRPr lang="en-US" dirty="0">
              <a:solidFill>
                <a:srgbClr val="009999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6210300" y="2552700"/>
            <a:ext cx="13716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467600" y="2209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clean coal power stations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152400"/>
            <a:ext cx="243840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Renewables</a:t>
            </a:r>
            <a:r>
              <a:rPr lang="en-US" b="1" dirty="0" smtClean="0">
                <a:solidFill>
                  <a:srgbClr val="0000FF"/>
                </a:solidFill>
              </a:rPr>
              <a:t> place High demand on land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900000">
            <a:off x="72288" y="365826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2x realistic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0.75 kW p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3154" y="2182095"/>
            <a:ext cx="1556381" cy="3304305"/>
            <a:chOff x="609599" y="3096495"/>
            <a:chExt cx="1556381" cy="3304305"/>
          </a:xfrm>
        </p:grpSpPr>
        <p:pic>
          <p:nvPicPr>
            <p:cNvPr id="59394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t="19239" b="76691"/>
            <a:stretch/>
          </p:blipFill>
          <p:spPr bwMode="auto">
            <a:xfrm>
              <a:off x="609599" y="3096495"/>
              <a:ext cx="1556381" cy="20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t="39926"/>
            <a:stretch/>
          </p:blipFill>
          <p:spPr bwMode="auto">
            <a:xfrm>
              <a:off x="609599" y="3333750"/>
              <a:ext cx="1556381" cy="30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angle 23"/>
          <p:cNvSpPr/>
          <p:nvPr/>
        </p:nvSpPr>
        <p:spPr>
          <a:xfrm>
            <a:off x="5524500" y="6372225"/>
            <a:ext cx="20955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24500" y="6110097"/>
            <a:ext cx="1133600" cy="276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91400" y="5852428"/>
            <a:ext cx="397825" cy="357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29450" y="6225659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99"/>
                </a:solidFill>
              </a:rPr>
              <a:t>60x10</a:t>
            </a:r>
            <a:r>
              <a:rPr lang="en-US" baseline="30000" dirty="0" smtClean="0">
                <a:solidFill>
                  <a:srgbClr val="009999"/>
                </a:solidFill>
              </a:rPr>
              <a:t>6</a:t>
            </a:r>
            <a:r>
              <a:rPr lang="en-US" dirty="0" smtClean="0">
                <a:solidFill>
                  <a:srgbClr val="009999"/>
                </a:solidFill>
              </a:rPr>
              <a:t> p in UK</a:t>
            </a:r>
            <a:endParaRPr lang="en-US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838200" cy="596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1375" y="697375"/>
            <a:ext cx="9144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1975" y="5274200"/>
            <a:ext cx="1847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4792" y="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 (8.1)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53875" y="152400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176.5 kwh/p/d</a:t>
            </a:r>
          </a:p>
          <a:p>
            <a:pPr algn="ctr"/>
            <a:r>
              <a:rPr lang="en-US" dirty="0" smtClean="0"/>
              <a:t>(7.3 kW/p)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324600"/>
            <a:ext cx="1414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consumption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24532" y="6399644"/>
            <a:ext cx="723468" cy="382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"/>
              </a:lnSpc>
            </a:pPr>
            <a:r>
              <a:rPr lang="en-US" dirty="0" smtClean="0"/>
              <a:t>Max</a:t>
            </a:r>
          </a:p>
          <a:p>
            <a:pPr algn="ctr"/>
            <a:r>
              <a:rPr lang="en-US" dirty="0" smtClean="0"/>
              <a:t>green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35775" y="6329425"/>
            <a:ext cx="126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reasonable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58675" y="523272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(0.75)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71600" y="2092125"/>
            <a:ext cx="819150" cy="4127500"/>
            <a:chOff x="1079500" y="2489200"/>
            <a:chExt cx="819150" cy="4127500"/>
          </a:xfrm>
        </p:grpSpPr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143000" y="6286500"/>
              <a:ext cx="685800" cy="330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143000" y="5448300"/>
              <a:ext cx="685800" cy="838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1143000" y="5130800"/>
              <a:ext cx="685800" cy="3175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 b="54248"/>
            <a:stretch>
              <a:fillRect/>
            </a:stretch>
          </p:blipFill>
          <p:spPr bwMode="auto">
            <a:xfrm>
              <a:off x="1079500" y="2489200"/>
              <a:ext cx="81915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1152525" y="6281738"/>
              <a:ext cx="63976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Car 10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1181100" y="5786438"/>
              <a:ext cx="5984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Jet 30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1127125" y="5138738"/>
              <a:ext cx="7588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Heat 9.2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13725" y="174585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135 (5.6)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0200" y="632460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24200" y="21336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3012282" y="2782094"/>
            <a:ext cx="1293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77250" y="3581400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Gap</a:t>
            </a:r>
          </a:p>
          <a:p>
            <a:pPr algn="ctr"/>
            <a:r>
              <a:rPr lang="en-US" dirty="0" smtClean="0"/>
              <a:t>117 (4.8)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3266475" y="4686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/>
          <a:srcRect r="54639"/>
          <a:stretch>
            <a:fillRect/>
          </a:stretch>
        </p:blipFill>
        <p:spPr bwMode="auto">
          <a:xfrm>
            <a:off x="5029200" y="5280950"/>
            <a:ext cx="838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5116975" y="2168325"/>
            <a:ext cx="685800" cy="3429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4171491" y="3564259"/>
            <a:ext cx="2514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Nuclear or concentrating</a:t>
            </a:r>
          </a:p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Solar in deserts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49201" y="192658"/>
            <a:ext cx="3988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Every Big Counts</a:t>
            </a:r>
            <a:endParaRPr lang="en-US" sz="4400" dirty="0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8" cstate="print"/>
          <a:srcRect l="12598" t="27419" r="35398" b="4034"/>
          <a:stretch/>
        </p:blipFill>
        <p:spPr bwMode="auto">
          <a:xfrm>
            <a:off x="6096000" y="1679275"/>
            <a:ext cx="19291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3733800"/>
            <a:ext cx="2667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6248400" y="3733800"/>
            <a:ext cx="1937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Fast breeder test facility</a:t>
            </a:r>
          </a:p>
          <a:p>
            <a:r>
              <a:rPr lang="en-US" sz="1400" dirty="0" err="1" smtClean="0"/>
              <a:t>Dounreay</a:t>
            </a:r>
            <a:r>
              <a:rPr lang="en-US" sz="1400" dirty="0" smtClean="0"/>
              <a:t>, England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248400" y="3352800"/>
            <a:ext cx="123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Supply Europe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43" name="Straight Arrow Connector 42"/>
          <p:cNvCxnSpPr>
            <a:stCxn id="41" idx="0"/>
          </p:cNvCxnSpPr>
          <p:nvPr/>
        </p:nvCxnSpPr>
        <p:spPr>
          <a:xfrm rot="5400000" flipH="1" flipV="1">
            <a:off x="6782476" y="3207601"/>
            <a:ext cx="228600" cy="6179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255400" y="2667000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England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0800000" flipV="1">
            <a:off x="7010400" y="2819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999300" y="632460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4403"/>
              </p:ext>
            </p:extLst>
          </p:nvPr>
        </p:nvGraphicFramePr>
        <p:xfrm>
          <a:off x="3473204" y="1048189"/>
          <a:ext cx="374408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5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Gap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 x 10</a:t>
                      </a:r>
                      <a:r>
                        <a:rPr lang="en-US" sz="1200" baseline="30000" dirty="0" smtClean="0"/>
                        <a:t>6</a:t>
                      </a:r>
                      <a:r>
                        <a:rPr lang="en-US" sz="1200" dirty="0" smtClean="0"/>
                        <a:t> p UK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x 10</a:t>
                      </a:r>
                      <a:r>
                        <a:rPr lang="en-US" sz="1200" baseline="30000" dirty="0" smtClean="0"/>
                        <a:t>9</a:t>
                      </a:r>
                      <a:r>
                        <a:rPr lang="en-US" sz="1200" dirty="0" smtClean="0"/>
                        <a:t> p EU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For</a:t>
                      </a:r>
                      <a:r>
                        <a:rPr lang="en-US" sz="1200" baseline="0" dirty="0" smtClean="0"/>
                        <a:t> 4.8 kW p</a:t>
                      </a:r>
                      <a:r>
                        <a:rPr lang="en-US" sz="1200" baseline="30000" dirty="0" smtClean="0"/>
                        <a:t>-1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288 GW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4.8 TW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@</a:t>
                      </a:r>
                      <a:r>
                        <a:rPr lang="en-US" sz="1200" baseline="0" dirty="0" smtClean="0"/>
                        <a:t> 15W m</a:t>
                      </a:r>
                      <a:r>
                        <a:rPr lang="en-US" sz="1200" baseline="30000" dirty="0" smtClean="0"/>
                        <a:t>-2</a:t>
                      </a:r>
                      <a:r>
                        <a:rPr lang="en-US" sz="1200" baseline="0" dirty="0" smtClean="0"/>
                        <a:t>, 85% trans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150x150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600x600 km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172200" y="5884863"/>
          <a:ext cx="2705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10" imgW="2705040" imgH="419040" progId="Equation.3">
                  <p:embed/>
                </p:oleObj>
              </mc:Choice>
              <mc:Fallback>
                <p:oleObj name="Equation" r:id="rId10" imgW="27050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72200" y="5884863"/>
                        <a:ext cx="27051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54967" y="2307094"/>
            <a:ext cx="1009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Other</a:t>
            </a:r>
          </a:p>
          <a:p>
            <a:pPr algn="ctr"/>
            <a:r>
              <a:rPr lang="en-US" sz="1600" b="1" dirty="0" smtClean="0"/>
              <a:t>People’s</a:t>
            </a:r>
          </a:p>
          <a:p>
            <a:pPr algn="ctr"/>
            <a:r>
              <a:rPr lang="en-US" sz="1600" b="1" dirty="0" smtClean="0"/>
              <a:t>back yard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34330" y="5214491"/>
            <a:ext cx="126669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Nuclear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288 1 GW reactors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44" name="Picture 43" descr="SustEwoHotair.jpg"/>
          <p:cNvPicPr>
            <a:picLocks noChangeAspect="1"/>
          </p:cNvPicPr>
          <p:nvPr/>
        </p:nvPicPr>
        <p:blipFill>
          <a:blip r:embed="rId12" cstate="print"/>
          <a:srcRect r="10235" b="25556"/>
          <a:stretch>
            <a:fillRect/>
          </a:stretch>
        </p:blipFill>
        <p:spPr>
          <a:xfrm>
            <a:off x="8058255" y="184666"/>
            <a:ext cx="799995" cy="913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Down Arrow 24"/>
          <p:cNvSpPr/>
          <p:nvPr/>
        </p:nvSpPr>
        <p:spPr>
          <a:xfrm>
            <a:off x="5334000" y="1930516"/>
            <a:ext cx="158093" cy="161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67400" y="2782888"/>
            <a:ext cx="228600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5895975" y="4526557"/>
            <a:ext cx="228600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31551" y="34578"/>
            <a:ext cx="210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MacKay’s conclusion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3893532" y="3602412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“</a:t>
            </a:r>
            <a:r>
              <a:rPr lang="en-US" sz="3200" dirty="0" err="1" smtClean="0">
                <a:solidFill>
                  <a:srgbClr val="0000FF"/>
                </a:solidFill>
              </a:rPr>
              <a:t>bigs</a:t>
            </a:r>
            <a:r>
              <a:rPr lang="en-US" sz="3200" dirty="0" smtClean="0">
                <a:solidFill>
                  <a:srgbClr val="0000FF"/>
                </a:solidFill>
              </a:rPr>
              <a:t>”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288"/>
            <a:ext cx="8229600" cy="868362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382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800" dirty="0" err="1" smtClean="0"/>
              <a:t>Renewables</a:t>
            </a:r>
            <a:r>
              <a:rPr lang="en-US" sz="2800" dirty="0" smtClean="0"/>
              <a:t> must be supplemented by some combination of desert solar or nuclear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800" dirty="0" smtClean="0"/>
              <a:t>Renewables compete with agriculture for land surface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800" dirty="0" smtClean="0"/>
              <a:t>~30% reduction in demand possible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800" dirty="0" smtClean="0"/>
              <a:t>10.5 billion people can have ~135 kWh/p/d of sustainable energy and a European standard of living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800" dirty="0" smtClean="0"/>
              <a:t>Choices required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Resource supply is challenging no matter what choices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58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914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Urbanization: Shanghai – 20 years of growth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3"/>
          <a:stretch>
            <a:fillRect/>
          </a:stretch>
        </p:blipFill>
        <p:spPr bwMode="auto">
          <a:xfrm>
            <a:off x="557213" y="2133600"/>
            <a:ext cx="652938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533400" y="2133600"/>
            <a:ext cx="65532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7315200" y="3748088"/>
            <a:ext cx="985838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</a:rPr>
              <a:t>1990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39013" y="3748088"/>
            <a:ext cx="985837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prstClr val="black"/>
                </a:solidFill>
                <a:latin typeface="Arial" panose="020B0604020202020204" pitchFamily="34" charset="0"/>
              </a:rPr>
              <a:t>2010</a:t>
            </a:r>
          </a:p>
        </p:txBody>
      </p:sp>
      <p:sp>
        <p:nvSpPr>
          <p:cNvPr id="4104" name="Content Placeholder 4"/>
          <p:cNvSpPr txBox="1">
            <a:spLocks/>
          </p:cNvSpPr>
          <p:nvPr/>
        </p:nvSpPr>
        <p:spPr bwMode="auto">
          <a:xfrm>
            <a:off x="568325" y="5943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prstClr val="white"/>
                </a:solidFill>
              </a:rPr>
              <a:t>China: &gt;200 cities &gt;1 million people within 5-10 years</a:t>
            </a:r>
          </a:p>
        </p:txBody>
      </p:sp>
      <p:sp>
        <p:nvSpPr>
          <p:cNvPr id="8200" name="Title 1"/>
          <p:cNvSpPr txBox="1"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2060"/>
                </a:solidFill>
              </a:rPr>
              <a:t>Resource demand</a:t>
            </a:r>
          </a:p>
        </p:txBody>
      </p:sp>
    </p:spTree>
    <p:extLst>
      <p:ext uri="{BB962C8B-B14F-4D97-AF65-F5344CB8AC3E}">
        <p14:creationId xmlns:p14="http://schemas.microsoft.com/office/powerpoint/2010/main" val="14987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33375" y="198438"/>
            <a:ext cx="6143625" cy="868362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002060"/>
                </a:solidFill>
              </a:rPr>
              <a:t>Basic human needs unfilled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bg1"/>
                </a:solidFill>
              </a:rPr>
              <a:t>1 to 3 billion people</a:t>
            </a:r>
          </a:p>
          <a:p>
            <a:pPr lvl="1"/>
            <a:r>
              <a:rPr lang="en-US" altLang="en-US" sz="2200" dirty="0" smtClean="0">
                <a:solidFill>
                  <a:schemeClr val="bg1"/>
                </a:solidFill>
              </a:rPr>
              <a:t>no access to electricity – hinders education</a:t>
            </a:r>
          </a:p>
          <a:p>
            <a:pPr lvl="1"/>
            <a:r>
              <a:rPr lang="en-US" altLang="en-US" sz="2200" dirty="0" smtClean="0">
                <a:solidFill>
                  <a:schemeClr val="bg1"/>
                </a:solidFill>
              </a:rPr>
              <a:t>use wood, charcoal, coal and dung for heat</a:t>
            </a:r>
          </a:p>
          <a:p>
            <a:pPr lvl="1"/>
            <a:r>
              <a:rPr lang="en-US" altLang="en-US" sz="2200" dirty="0" smtClean="0">
                <a:solidFill>
                  <a:schemeClr val="bg1"/>
                </a:solidFill>
              </a:rPr>
              <a:t>no toilets and many also lack clean water</a:t>
            </a:r>
          </a:p>
          <a:p>
            <a:pPr lvl="1"/>
            <a:r>
              <a:rPr lang="en-US" altLang="en-US" sz="2200" dirty="0" smtClean="0">
                <a:solidFill>
                  <a:schemeClr val="bg1"/>
                </a:solidFill>
              </a:rPr>
              <a:t>suffer malnutrition – e.g., </a:t>
            </a:r>
            <a:r>
              <a:rPr lang="en-US" altLang="en-US" sz="2000" dirty="0" smtClean="0">
                <a:solidFill>
                  <a:schemeClr val="bg1"/>
                </a:solidFill>
              </a:rPr>
              <a:t>zinc deficiency</a:t>
            </a:r>
          </a:p>
          <a:p>
            <a:pPr>
              <a:spcBef>
                <a:spcPts val="1800"/>
              </a:spcBef>
            </a:pPr>
            <a:r>
              <a:rPr lang="en-US" altLang="en-US" sz="2800" dirty="0" smtClean="0">
                <a:solidFill>
                  <a:schemeClr val="bg1"/>
                </a:solidFill>
              </a:rPr>
              <a:t>Primary solutions: funding and organization…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     and natural resources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6" r="11378"/>
          <a:stretch>
            <a:fillRect/>
          </a:stretch>
        </p:blipFill>
        <p:spPr bwMode="auto">
          <a:xfrm>
            <a:off x="6746875" y="1939925"/>
            <a:ext cx="22733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http://www.garethkingdonphotography.com/wp-content/uploads/2013/01/Hidden-Cities-Dharavi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51438"/>
            <a:ext cx="59436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http://img1.wikia.nocookie.net/__cb20120419030716/uncyclopedia/images/a/ae/India-IT-slu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51438"/>
            <a:ext cx="230981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The International Energy Agency says that 1.3 billion people around the world still live without access to electricity. In most cases, kerosene lamps are used to meet lighting needs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r="3738"/>
          <a:stretch>
            <a:fillRect/>
          </a:stretch>
        </p:blipFill>
        <p:spPr bwMode="auto">
          <a:xfrm>
            <a:off x="6746875" y="304800"/>
            <a:ext cx="22844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7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231775" y="595313"/>
            <a:ext cx="5638800" cy="45243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chemeClr val="bg1"/>
                </a:solidFill>
              </a:rPr>
              <a:t>“If you can’t grow it, you have to  mine it” – or otherwise extract it from the earth, oceans and recycled materials (if available)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mtClean="0">
              <a:solidFill>
                <a:schemeClr val="bg1"/>
              </a:solidFill>
            </a:endParaRPr>
          </a:p>
        </p:txBody>
      </p:sp>
      <p:pic>
        <p:nvPicPr>
          <p:cNvPr id="18435" name="Picture 8" descr="C:\Users\jthompso\Pictures\2013-09 Lectures\Computer ingredients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28564" b="23845"/>
          <a:stretch>
            <a:fillRect/>
          </a:stretch>
        </p:blipFill>
        <p:spPr bwMode="auto">
          <a:xfrm>
            <a:off x="207963" y="3505200"/>
            <a:ext cx="8766175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C:\Users\jthompso\Pictures\2013-09 Lectures\2256397_f81d20b9f7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1438275"/>
            <a:ext cx="2921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21456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1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Renewables have large resource needs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49086"/>
          </a:xfrm>
        </p:spPr>
        <p:txBody>
          <a:bodyPr/>
          <a:lstStyle/>
          <a:p>
            <a:r>
              <a:rPr lang="en-US" dirty="0" smtClean="0"/>
              <a:t>Consider wind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73502"/>
            <a:ext cx="6257924" cy="5800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100" y="55394"/>
            <a:ext cx="1030202" cy="1329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7925" y="1461920"/>
            <a:ext cx="287304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Non-FF grow at 2.5%/y from 69 Ej</a:t>
            </a:r>
            <a:r>
              <a:rPr lang="en-US" baseline="-25000" dirty="0" smtClean="0"/>
              <a:t>h</a:t>
            </a:r>
            <a:r>
              <a:rPr lang="en-US" dirty="0" smtClean="0"/>
              <a:t>y</a:t>
            </a:r>
            <a:r>
              <a:rPr lang="en-US" baseline="30000" dirty="0" smtClean="0"/>
              <a:t>-1</a:t>
            </a:r>
            <a:r>
              <a:rPr lang="en-US" dirty="0" smtClean="0"/>
              <a:t> in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Non FF </a:t>
            </a:r>
            <a:r>
              <a:rPr lang="en-US" dirty="0" err="1" smtClean="0">
                <a:sym typeface="Wingdings" panose="05000000000000000000" pitchFamily="2" charset="2"/>
              </a:rPr>
              <a:t>he</a:t>
            </a:r>
            <a:r>
              <a:rPr lang="en-US" dirty="0" smtClean="0"/>
              <a:t> = 38%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69 EJ</a:t>
            </a:r>
            <a:r>
              <a:rPr lang="en-US" baseline="-25000" dirty="0" smtClean="0"/>
              <a:t>h</a:t>
            </a:r>
            <a:r>
              <a:rPr lang="en-US" dirty="0"/>
              <a:t>y</a:t>
            </a:r>
            <a:r>
              <a:rPr lang="en-US" baseline="30000" dirty="0"/>
              <a:t>-1</a:t>
            </a:r>
            <a:r>
              <a:rPr lang="en-US" dirty="0" smtClean="0"/>
              <a:t> = 26.2 EJ</a:t>
            </a:r>
            <a:r>
              <a:rPr lang="en-US" baseline="-25000" dirty="0" smtClean="0"/>
              <a:t>e</a:t>
            </a:r>
            <a:r>
              <a:rPr lang="en-US" dirty="0"/>
              <a:t>y</a:t>
            </a:r>
            <a:r>
              <a:rPr lang="en-US" baseline="30000" dirty="0"/>
              <a:t>-1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832 </a:t>
            </a:r>
            <a:r>
              <a:rPr lang="en-US" dirty="0" err="1" smtClean="0"/>
              <a:t>GW</a:t>
            </a:r>
            <a:r>
              <a:rPr lang="en-US" baseline="-25000" dirty="0" err="1" smtClean="0"/>
              <a:t>e</a:t>
            </a:r>
            <a:r>
              <a:rPr lang="en-US" dirty="0" smtClean="0"/>
              <a:t>    </a:t>
            </a:r>
            <a:r>
              <a:rPr lang="en-US" sz="1200" dirty="0" smtClean="0"/>
              <a:t>(1 </a:t>
            </a:r>
            <a:r>
              <a:rPr lang="en-US" sz="1200" dirty="0"/>
              <a:t>EJ = 10</a:t>
            </a:r>
            <a:r>
              <a:rPr lang="en-US" sz="1200" baseline="30000" dirty="0"/>
              <a:t>18</a:t>
            </a:r>
            <a:r>
              <a:rPr lang="en-US" sz="1200" dirty="0"/>
              <a:t> </a:t>
            </a:r>
            <a:r>
              <a:rPr lang="en-US" sz="1200" dirty="0" smtClean="0"/>
              <a:t>J)</a:t>
            </a:r>
            <a:endParaRPr lang="en-US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Growth*</a:t>
            </a:r>
            <a:r>
              <a:rPr lang="en-US" baseline="-25000" dirty="0" smtClean="0">
                <a:solidFill>
                  <a:srgbClr val="0000FF"/>
                </a:solidFill>
              </a:rPr>
              <a:t>2011</a:t>
            </a:r>
            <a:r>
              <a:rPr lang="en-US" dirty="0" smtClean="0">
                <a:solidFill>
                  <a:srgbClr val="0000FF"/>
                </a:solidFill>
              </a:rPr>
              <a:t> = 21 GW</a:t>
            </a:r>
            <a:r>
              <a:rPr lang="en-US" baseline="-25000" dirty="0" smtClean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y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Goal 2300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h</a:t>
            </a:r>
            <a:r>
              <a:rPr lang="en-US" dirty="0" smtClean="0"/>
              <a:t> y</a:t>
            </a:r>
            <a:r>
              <a:rPr lang="en-US" baseline="30000" dirty="0" smtClean="0"/>
              <a:t>-1 </a:t>
            </a:r>
            <a:r>
              <a:rPr lang="en-US" dirty="0"/>
              <a:t>=</a:t>
            </a:r>
            <a:r>
              <a:rPr lang="en-US" dirty="0" smtClean="0"/>
              <a:t> 75 </a:t>
            </a:r>
            <a:r>
              <a:rPr lang="en-US" dirty="0" err="1" smtClean="0"/>
              <a:t>TW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  <a:r>
              <a:rPr lang="en-US" dirty="0" smtClean="0"/>
              <a:t>= 28 </a:t>
            </a:r>
            <a:r>
              <a:rPr lang="en-US" dirty="0" err="1" smtClean="0"/>
              <a:t>TW</a:t>
            </a:r>
            <a:r>
              <a:rPr lang="en-US" baseline="-25000" dirty="0" err="1" smtClean="0"/>
              <a:t>e</a:t>
            </a:r>
            <a:endParaRPr lang="en-US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Reach in 142 y: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200" dirty="0" smtClean="0"/>
              <a:t>(</a:t>
            </a:r>
            <a:r>
              <a:rPr lang="en-US" sz="1200" dirty="0"/>
              <a:t>1.025^142)69 EJ</a:t>
            </a:r>
            <a:r>
              <a:rPr lang="en-US" sz="1200" baseline="-25000" dirty="0"/>
              <a:t>h</a:t>
            </a:r>
            <a:r>
              <a:rPr lang="en-US" sz="1200" dirty="0"/>
              <a:t>y</a:t>
            </a:r>
            <a:r>
              <a:rPr lang="en-US" sz="1200" baseline="30000" dirty="0"/>
              <a:t>-1 </a:t>
            </a:r>
            <a:r>
              <a:rPr lang="en-US" sz="1200" dirty="0"/>
              <a:t>=2300 EJ</a:t>
            </a:r>
            <a:r>
              <a:rPr lang="en-US" sz="1200" baseline="-25000" dirty="0"/>
              <a:t>h</a:t>
            </a:r>
            <a:r>
              <a:rPr lang="en-US" sz="1200" dirty="0"/>
              <a:t>y</a:t>
            </a:r>
            <a:r>
              <a:rPr lang="en-US" sz="1200" baseline="30000" dirty="0"/>
              <a:t>-1</a:t>
            </a:r>
            <a:endParaRPr lang="en-US" sz="12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200" dirty="0"/>
              <a:t>(</a:t>
            </a:r>
            <a:r>
              <a:rPr lang="en-US" sz="1200" dirty="0" smtClean="0"/>
              <a:t>1.025^142)832 </a:t>
            </a:r>
            <a:r>
              <a:rPr lang="en-US" sz="1200" dirty="0" err="1" smtClean="0"/>
              <a:t>GW</a:t>
            </a:r>
            <a:r>
              <a:rPr lang="en-US" sz="1200" baseline="-25000" dirty="0" err="1" smtClean="0"/>
              <a:t>e</a:t>
            </a:r>
            <a:r>
              <a:rPr lang="en-US" sz="1200" baseline="30000" dirty="0" smtClean="0"/>
              <a:t> </a:t>
            </a:r>
            <a:r>
              <a:rPr lang="en-US" sz="1200" dirty="0" smtClean="0"/>
              <a:t>=28 </a:t>
            </a:r>
            <a:r>
              <a:rPr lang="en-US" sz="1200" dirty="0" err="1" smtClean="0"/>
              <a:t>TW</a:t>
            </a:r>
            <a:r>
              <a:rPr lang="en-US" sz="1200" baseline="-25000" dirty="0" err="1" smtClean="0"/>
              <a:t>e</a:t>
            </a:r>
            <a:endParaRPr lang="en-US" sz="1600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Growth*</a:t>
            </a:r>
            <a:r>
              <a:rPr lang="en-US" baseline="-25000" dirty="0" smtClean="0">
                <a:solidFill>
                  <a:srgbClr val="0000FF"/>
                </a:solidFill>
              </a:rPr>
              <a:t>2153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693 GW</a:t>
            </a:r>
            <a:r>
              <a:rPr lang="en-US" baseline="-25000" dirty="0" smtClean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y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   </a:t>
            </a:r>
            <a:r>
              <a:rPr lang="en-US" sz="1400" dirty="0" smtClean="0">
                <a:solidFill>
                  <a:srgbClr val="0000FF"/>
                </a:solidFill>
              </a:rPr>
              <a:t>*2.5% growth/</a:t>
            </a:r>
            <a:r>
              <a:rPr lang="en-US" sz="1400" dirty="0" err="1" smtClean="0">
                <a:solidFill>
                  <a:srgbClr val="0000FF"/>
                </a:solidFill>
              </a:rPr>
              <a:t>yr</a:t>
            </a:r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655687"/>
              </p:ext>
            </p:extLst>
          </p:nvPr>
        </p:nvGraphicFramePr>
        <p:xfrm>
          <a:off x="6589124" y="5256121"/>
          <a:ext cx="237744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146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46">
                <a:tc>
                  <a:txBody>
                    <a:bodyPr/>
                    <a:lstStyle/>
                    <a:p>
                      <a:r>
                        <a:rPr lang="en-US" dirty="0" smtClean="0"/>
                        <a:t>2011 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GW y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46">
                <a:tc>
                  <a:txBody>
                    <a:bodyPr/>
                    <a:lstStyle/>
                    <a:p>
                      <a:r>
                        <a:rPr lang="en-US" dirty="0" smtClean="0"/>
                        <a:t>2153 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693</a:t>
                      </a:r>
                      <a:r>
                        <a:rPr lang="en-US" baseline="0" dirty="0" smtClean="0"/>
                        <a:t> GW y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1514" y="135290"/>
            <a:ext cx="6533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</a:t>
            </a:r>
            <a:r>
              <a:rPr lang="en-US" sz="3200" dirty="0" smtClean="0"/>
              <a:t>row renewables faster so displace FF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17726" y="4632018"/>
            <a:ext cx="229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Resource needs?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06"/>
          <a:stretch/>
        </p:blipFill>
        <p:spPr bwMode="auto">
          <a:xfrm>
            <a:off x="141514" y="1809086"/>
            <a:ext cx="2073355" cy="1072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 rot="19595108">
            <a:off x="8352787" y="1995783"/>
            <a:ext cx="8258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convention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219" y="114870"/>
            <a:ext cx="8633861" cy="857282"/>
          </a:xfrm>
        </p:spPr>
        <p:txBody>
          <a:bodyPr>
            <a:normAutofit/>
          </a:bodyPr>
          <a:lstStyle/>
          <a:p>
            <a:r>
              <a:rPr lang="en-US" dirty="0" smtClean="0"/>
              <a:t>Colorado Wind Farm </a:t>
            </a:r>
            <a:r>
              <a:rPr lang="en-US" sz="2700" dirty="0" smtClean="0"/>
              <a:t>(</a:t>
            </a:r>
            <a:r>
              <a:rPr lang="en-US" sz="2700" dirty="0" err="1" smtClean="0"/>
              <a:t>Pacca</a:t>
            </a:r>
            <a:r>
              <a:rPr lang="en-US" sz="2700" dirty="0" smtClean="0"/>
              <a:t> and Horvath, 2002)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7979" y="955876"/>
            <a:ext cx="3740017" cy="19215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4480, 600 kW turbines</a:t>
            </a:r>
          </a:p>
          <a:p>
            <a:r>
              <a:rPr lang="en-US" sz="2400" dirty="0" smtClean="0"/>
              <a:t>489 km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10 turbines/km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 smtClean="0"/>
              <a:t>5.55 </a:t>
            </a:r>
            <a:r>
              <a:rPr lang="en-US" sz="2400" dirty="0" err="1" smtClean="0"/>
              <a:t>TWh</a:t>
            </a:r>
            <a:r>
              <a:rPr lang="en-US" sz="2400" dirty="0" smtClean="0"/>
              <a:t> = 629 MW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140 kW/turbine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3389" y="955876"/>
            <a:ext cx="4177966" cy="15432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Rated capacity = 2.7 GW</a:t>
            </a:r>
          </a:p>
          <a:p>
            <a:endParaRPr lang="en-US" sz="2400" dirty="0"/>
          </a:p>
          <a:p>
            <a:r>
              <a:rPr lang="en-US" sz="2400" dirty="0" smtClean="0"/>
              <a:t>Capacity factor = 23%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" y="2877453"/>
            <a:ext cx="9067800" cy="2647950"/>
            <a:chOff x="76200" y="2944830"/>
            <a:chExt cx="9067800" cy="2647950"/>
          </a:xfrm>
        </p:grpSpPr>
        <p:grpSp>
          <p:nvGrpSpPr>
            <p:cNvPr id="9" name="Group 8"/>
            <p:cNvGrpSpPr/>
            <p:nvPr/>
          </p:nvGrpSpPr>
          <p:grpSpPr>
            <a:xfrm>
              <a:off x="76200" y="2944830"/>
              <a:ext cx="9067800" cy="2647950"/>
              <a:chOff x="-19050" y="2618072"/>
              <a:chExt cx="9067800" cy="264795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9050" y="2618072"/>
                <a:ext cx="9067800" cy="264795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069432" y="3426594"/>
                <a:ext cx="654517" cy="22138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086275" y="4264493"/>
                <a:ext cx="654517" cy="22138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77444" y="3710153"/>
              <a:ext cx="10967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64 t/turbine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28446" y="4581626"/>
              <a:ext cx="1236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0.35 t/turbine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28446" y="5926490"/>
            <a:ext cx="2093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~0.5 t steel/kW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2.5 kg Cu/kW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72327"/>
              </p:ext>
            </p:extLst>
          </p:nvPr>
        </p:nvGraphicFramePr>
        <p:xfrm>
          <a:off x="3315299" y="5608944"/>
          <a:ext cx="51260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146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Mt</a:t>
                      </a:r>
                      <a:r>
                        <a:rPr lang="en-US" baseline="0" dirty="0" smtClean="0"/>
                        <a:t> steel y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Mt Cu y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46">
                <a:tc>
                  <a:txBody>
                    <a:bodyPr/>
                    <a:lstStyle/>
                    <a:p>
                      <a:r>
                        <a:rPr lang="en-US" dirty="0" smtClean="0"/>
                        <a:t>2011 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 GW y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10.5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.05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46">
                <a:tc>
                  <a:txBody>
                    <a:bodyPr/>
                    <a:lstStyle/>
                    <a:p>
                      <a:r>
                        <a:rPr lang="en-US" dirty="0" smtClean="0"/>
                        <a:t>2153 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693</a:t>
                      </a:r>
                      <a:r>
                        <a:rPr lang="en-US" baseline="0" dirty="0" smtClean="0"/>
                        <a:t> GW y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347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1.7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3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2230</Words>
  <Application>Microsoft Office PowerPoint</Application>
  <PresentationFormat>On-screen Show (4:3)</PresentationFormat>
  <Paragraphs>677</Paragraphs>
  <Slides>38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Brush Script MT</vt:lpstr>
      <vt:lpstr>Brush Script Std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Equation</vt:lpstr>
      <vt:lpstr>Resource needs and supply</vt:lpstr>
      <vt:lpstr>Demand is real and large</vt:lpstr>
      <vt:lpstr>Visualizing change</vt:lpstr>
      <vt:lpstr>PowerPoint Presentation</vt:lpstr>
      <vt:lpstr>Basic human needs unfilled</vt:lpstr>
      <vt:lpstr>PowerPoint Presentation</vt:lpstr>
      <vt:lpstr>Renewables have large resource needs</vt:lpstr>
      <vt:lpstr>PowerPoint Presentation</vt:lpstr>
      <vt:lpstr>Colorado Wind Farm (Pacca and Horvath, 2002)</vt:lpstr>
      <vt:lpstr>Percent of current steel and Cu production</vt:lpstr>
      <vt:lpstr>Can we reduce Resource Demand?</vt:lpstr>
      <vt:lpstr>Measuring Power in [kWh/d]</vt:lpstr>
      <vt:lpstr>Car Consumption</vt:lpstr>
      <vt:lpstr>Plane Travel</vt:lpstr>
      <vt:lpstr>Heating and Cooling</vt:lpstr>
      <vt:lpstr>Light</vt:lpstr>
      <vt:lpstr>Gadgets</vt:lpstr>
      <vt:lpstr>Food and Farming</vt:lpstr>
      <vt:lpstr>Stuff and its transport</vt:lpstr>
      <vt:lpstr>PowerPoint Presentation</vt:lpstr>
      <vt:lpstr>Better Transport</vt:lpstr>
      <vt:lpstr>Heating with heat pumps</vt:lpstr>
      <vt:lpstr>Heating with heat pumps</vt:lpstr>
      <vt:lpstr>PowerPoint Presentation</vt:lpstr>
      <vt:lpstr>PowerPoint Presentation</vt:lpstr>
      <vt:lpstr>OnshoreWind</vt:lpstr>
      <vt:lpstr>Offshore Wind</vt:lpstr>
      <vt:lpstr>Solar</vt:lpstr>
      <vt:lpstr>Hydroelectric</vt:lpstr>
      <vt:lpstr>Wave</vt:lpstr>
      <vt:lpstr>Tide</vt:lpstr>
      <vt:lpstr>Geothermal</vt:lpstr>
      <vt:lpstr>But MacKay Estimates VERY Generous</vt:lpstr>
      <vt:lpstr>PowerPoint Presentation</vt:lpstr>
      <vt:lpstr>PowerPoint Presentation</vt:lpstr>
      <vt:lpstr>UK plan M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 Cathles</dc:creator>
  <cp:lastModifiedBy>Lawrence M. Cathles</cp:lastModifiedBy>
  <cp:revision>43</cp:revision>
  <dcterms:created xsi:type="dcterms:W3CDTF">2016-08-30T21:25:17Z</dcterms:created>
  <dcterms:modified xsi:type="dcterms:W3CDTF">2020-11-17T01:24:15Z</dcterms:modified>
</cp:coreProperties>
</file>