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312" r:id="rId3"/>
    <p:sldId id="256" r:id="rId4"/>
    <p:sldId id="258" r:id="rId5"/>
    <p:sldId id="259" r:id="rId6"/>
    <p:sldId id="261" r:id="rId7"/>
    <p:sldId id="262" r:id="rId8"/>
    <p:sldId id="264" r:id="rId9"/>
    <p:sldId id="302" r:id="rId10"/>
    <p:sldId id="301" r:id="rId11"/>
    <p:sldId id="266" r:id="rId12"/>
    <p:sldId id="267" r:id="rId13"/>
    <p:sldId id="311" r:id="rId14"/>
    <p:sldId id="313" r:id="rId15"/>
    <p:sldId id="263" r:id="rId16"/>
    <p:sldId id="270" r:id="rId17"/>
    <p:sldId id="268" r:id="rId18"/>
    <p:sldId id="269" r:id="rId19"/>
    <p:sldId id="308" r:id="rId20"/>
    <p:sldId id="265" r:id="rId21"/>
    <p:sldId id="274" r:id="rId22"/>
    <p:sldId id="271" r:id="rId23"/>
    <p:sldId id="273" r:id="rId24"/>
    <p:sldId id="283" r:id="rId25"/>
    <p:sldId id="272" r:id="rId26"/>
    <p:sldId id="275" r:id="rId27"/>
    <p:sldId id="279" r:id="rId28"/>
    <p:sldId id="276" r:id="rId29"/>
    <p:sldId id="278" r:id="rId30"/>
    <p:sldId id="286" r:id="rId31"/>
    <p:sldId id="277" r:id="rId32"/>
    <p:sldId id="282" r:id="rId33"/>
    <p:sldId id="284" r:id="rId34"/>
    <p:sldId id="287" r:id="rId35"/>
    <p:sldId id="310" r:id="rId36"/>
    <p:sldId id="280" r:id="rId37"/>
    <p:sldId id="285" r:id="rId38"/>
    <p:sldId id="281" r:id="rId39"/>
    <p:sldId id="291" r:id="rId40"/>
    <p:sldId id="288" r:id="rId41"/>
    <p:sldId id="289" r:id="rId42"/>
    <p:sldId id="260" r:id="rId43"/>
    <p:sldId id="290" r:id="rId44"/>
    <p:sldId id="306" r:id="rId45"/>
    <p:sldId id="309" r:id="rId46"/>
    <p:sldId id="292" r:id="rId47"/>
    <p:sldId id="304" r:id="rId48"/>
    <p:sldId id="305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006600"/>
    <a:srgbClr val="CC9900"/>
    <a:srgbClr val="FFCC00"/>
    <a:srgbClr val="CC6600"/>
    <a:srgbClr val="996600"/>
    <a:srgbClr val="6600FF"/>
    <a:srgbClr val="0033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8191" autoAdjust="0"/>
  </p:normalViewPr>
  <p:slideViewPr>
    <p:cSldViewPr>
      <p:cViewPr varScale="1">
        <p:scale>
          <a:sx n="75" d="100"/>
          <a:sy n="75" d="100"/>
        </p:scale>
        <p:origin x="11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>
      <p:cViewPr varScale="1">
        <p:scale>
          <a:sx n="80" d="100"/>
          <a:sy n="80" d="100"/>
        </p:scale>
        <p:origin x="2268" y="6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963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2963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FDA5C2-B311-46B7-AF7C-678D9669A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38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619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694" y="4561227"/>
            <a:ext cx="5363817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814"/>
            <a:ext cx="3170583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19" y="9120814"/>
            <a:ext cx="3170583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CBC765-0CC7-438F-B95D-2FAD090B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03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A9677D-C6B3-4C34-B66F-5EA04257945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711200"/>
            <a:ext cx="4859337" cy="3644900"/>
          </a:xfrm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471" y="4594019"/>
            <a:ext cx="5350565" cy="427922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976" tIns="47489" rIns="94976" bIns="47489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3954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149D7A-E369-442F-A76A-2A484E78888A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3315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3E7B7-ABEC-4A54-B679-B36C8FE744D6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120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BC765-0CC7-438F-B95D-2FAD090BA54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49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A74D7-6DFF-4D46-9702-DCB0B93062BA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9222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CE89F-95D2-49F5-AED5-B7DD6BDBC260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585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A32E-3BAF-47A4-85D3-D4A92A790D74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6455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FCAD94-E946-4520-994B-2BFBEC54B46B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6865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DF9A9-E6C3-4042-9FE2-70783C418375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8267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C94A6-AF23-40A9-9CD6-1CD1B05C7474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098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E13732-C52D-45A9-AA52-995671307205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726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64510C-0840-43C7-AB6E-7D52725659D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Man in Asia 2</a:t>
            </a:r>
            <a:r>
              <a:rPr lang="en-US" baseline="30000" dirty="0" smtClean="0"/>
              <a:t>nd</a:t>
            </a:r>
            <a:r>
              <a:rPr lang="en-US" dirty="0" smtClean="0"/>
              <a:t> interglacial 400,000-200,000 BC</a:t>
            </a:r>
          </a:p>
          <a:p>
            <a:pPr eaLnBrk="1" hangingPunct="1"/>
            <a:r>
              <a:rPr lang="en-US" dirty="0" smtClean="0"/>
              <a:t>Peking man, Java man ~350,000</a:t>
            </a:r>
          </a:p>
          <a:p>
            <a:pPr eaLnBrk="1" hangingPunct="1"/>
            <a:r>
              <a:rPr lang="en-US" dirty="0" smtClean="0"/>
              <a:t>Dominant view is that anatomically modern humans migrated “Out of</a:t>
            </a:r>
            <a:r>
              <a:rPr lang="en-US" baseline="0" dirty="0" smtClean="0"/>
              <a:t> Africa” 10k to 100kBP. Now ~1.5 Ma; 6% Neanderthal</a:t>
            </a:r>
          </a:p>
          <a:p>
            <a:pPr eaLnBrk="1" hangingPunct="1"/>
            <a:r>
              <a:rPr lang="en-US" baseline="0" dirty="0" smtClean="0"/>
              <a:t>Alternative view is that Homo erectus migrated “Out of Africa” ~2.5 </a:t>
            </a:r>
            <a:r>
              <a:rPr lang="en-US" baseline="0" dirty="0" err="1" smtClean="0"/>
              <a:t>MyrBP</a:t>
            </a:r>
            <a:r>
              <a:rPr lang="en-US" baseline="0" dirty="0" smtClean="0"/>
              <a:t> and Homo sapiens evolved in separate </a:t>
            </a:r>
            <a:r>
              <a:rPr lang="en-US" baseline="0" dirty="0" err="1" smtClean="0"/>
              <a:t>interbreding</a:t>
            </a:r>
            <a:r>
              <a:rPr lang="en-US" baseline="0" dirty="0" smtClean="0"/>
              <a:t> populations.  [last 2 lines Wikipedia, 2010]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Homo Sapiens Java 40,000, China 30,000 &gt;&gt;&gt;beginnings of agriculture soon thereafter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Copper and bronze in SE Asia ~3000BC, China 1600BC coinciding with first Historical Dynasty (Shang); SE Asia Dong Song bronze drums </a:t>
            </a:r>
            <a:r>
              <a:rPr lang="en-US" dirty="0" err="1" smtClean="0"/>
              <a:t>distrib</a:t>
            </a:r>
            <a:r>
              <a:rPr lang="en-US" dirty="0" smtClean="0"/>
              <a:t> widely; bronze basis of great Indus civilization.  But iron was required for empires that were not just loose feudal </a:t>
            </a:r>
            <a:r>
              <a:rPr lang="en-US" dirty="0" err="1" smtClean="0"/>
              <a:t>overlordships</a:t>
            </a:r>
            <a:r>
              <a:rPr lang="en-US" dirty="0" smtClean="0"/>
              <a:t> which moved capitals frequently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5000 BP (3000 BC) advanced civilization in Egypt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New Guineans reached </a:t>
            </a:r>
            <a:r>
              <a:rPr lang="en-US" dirty="0" err="1" smtClean="0"/>
              <a:t>Fijii</a:t>
            </a:r>
            <a:r>
              <a:rPr lang="en-US" dirty="0" smtClean="0"/>
              <a:t> ~1300 BC, Marquesas 300 AD, Hawaii ~800 AD, New Zealand 850-1100 AD.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Sahara and rise in SL cut off Africans and </a:t>
            </a:r>
            <a:r>
              <a:rPr lang="en-US" dirty="0" err="1" smtClean="0"/>
              <a:t>australian</a:t>
            </a:r>
            <a:r>
              <a:rPr lang="en-US" dirty="0" smtClean="0"/>
              <a:t> </a:t>
            </a:r>
            <a:r>
              <a:rPr lang="en-US" dirty="0" err="1" smtClean="0"/>
              <a:t>aborigiones</a:t>
            </a:r>
            <a:r>
              <a:rPr lang="en-US" dirty="0" smtClean="0"/>
              <a:t> who remained hunter gathers.  Camel and trade impacted Africans</a:t>
            </a:r>
          </a:p>
        </p:txBody>
      </p:sp>
    </p:spTree>
    <p:extLst>
      <p:ext uri="{BB962C8B-B14F-4D97-AF65-F5344CB8AC3E}">
        <p14:creationId xmlns:p14="http://schemas.microsoft.com/office/powerpoint/2010/main" val="4261559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24338-7009-4172-A5B7-680B73B7F7FE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9980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D8BA7-A730-488E-BC71-F5895975D6E7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4220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54D1-671E-4B83-8EDE-0BB0669EFA6B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245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63F16-C60F-464A-8275-D8F6C36FB08A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1169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310588-DD9D-476C-B93A-A88460326BDF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8085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3A77F4-1BF3-4429-B6BE-35DCA3017229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4996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15740-1761-45E1-8E6D-DBB9934F121E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101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F7259-9C51-4F7E-9212-E0AD3F1D23D1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5070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CC5111-5C97-4DEB-9BEA-BC39711F9462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7855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32A0E-9AFA-4287-951C-9EB2A3C63E63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838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8EE2-8E86-41AE-850E-00F600F0CCFA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147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8EBCB-B710-4E8D-89FA-EED2DC464F17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7405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3B108-AB7D-4EFB-B111-9D5F0723911D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1747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1C3C9-8A59-49D3-B993-54EBB9548721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8246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BC765-0CC7-438F-B95D-2FAD090BA54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174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B277B-C99D-4529-8447-8D5E36098484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2966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ECCA2-0DF0-482B-A2DD-15490F5A9DD0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0042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BF750-475F-406F-B737-AFA2458BE1D8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8259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56B2-D9A1-4351-9E6D-6C5C260575B4}" type="slidenum">
              <a:rPr lang="en-US" smtClean="0"/>
              <a:pPr/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4665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F333A-DA36-420D-8272-46B7E3E47D98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354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EFBB2-A13D-40FD-BC24-B239CB0FBAF3}" type="slidenum">
              <a:rPr lang="en-US" smtClean="0"/>
              <a:pPr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813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4B827-A99F-4D6E-957D-A2BB70F79AD0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76271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86DE3-4F0E-4B6E-AF2F-581564A3249E}" type="slidenum">
              <a:rPr lang="en-US" smtClean="0"/>
              <a:pPr/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69116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1193CE-9EAE-41C7-A259-3D3B6D6FB695}" type="slidenum">
              <a:rPr lang="en-US" smtClean="0"/>
              <a:pPr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89338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547D8B-AEF0-43B7-8736-8E9F53C9F44E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0338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BC765-0CC7-438F-B95D-2FAD090BA54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839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BCAF81-03FE-466D-A704-F01227C68251}" type="slidenum">
              <a:rPr lang="en-US" smtClean="0"/>
              <a:pPr/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3379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59CD2-A705-4C7C-936B-8A7E6BB18588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96515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802E6A-6BB1-449F-8D5B-83811342AAEA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263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/>
              <a:t>Maise</a:t>
            </a:r>
            <a:r>
              <a:rPr lang="en-US" dirty="0" smtClean="0"/>
              <a:t> in</a:t>
            </a:r>
            <a:r>
              <a:rPr lang="en-US" baseline="0" dirty="0" smtClean="0"/>
              <a:t> Mexico</a:t>
            </a:r>
          </a:p>
          <a:p>
            <a:pPr eaLnBrk="1" hangingPunct="1"/>
            <a:r>
              <a:rPr lang="en-US" baseline="0" dirty="0" smtClean="0"/>
              <a:t>Millet and tice in China -&gt; near east -&gt;Mediterranean Europe</a:t>
            </a:r>
          </a:p>
          <a:p>
            <a:pPr eaLnBrk="1" hangingPunct="1"/>
            <a:r>
              <a:rPr lang="en-US" baseline="0" dirty="0" smtClean="0"/>
              <a:t>Cereal cultivation Near East -&gt; Asia 3000 </a:t>
            </a:r>
            <a:r>
              <a:rPr lang="en-US" baseline="0" dirty="0" err="1" smtClean="0"/>
              <a:t>bp</a:t>
            </a:r>
            <a:endParaRPr lang="en-US" baseline="0" dirty="0" smtClean="0"/>
          </a:p>
          <a:p>
            <a:pPr eaLnBrk="1" hangingPunct="1"/>
            <a:r>
              <a:rPr lang="en-US" baseline="0" dirty="0" smtClean="0"/>
              <a:t>Wheat and </a:t>
            </a:r>
            <a:r>
              <a:rPr lang="en-US" baseline="0" dirty="0" err="1" smtClean="0"/>
              <a:t>barly</a:t>
            </a:r>
            <a:r>
              <a:rPr lang="en-US" baseline="0" dirty="0" smtClean="0"/>
              <a:t> in remote </a:t>
            </a:r>
            <a:r>
              <a:rPr lang="en-US" baseline="0" dirty="0" err="1" smtClean="0"/>
              <a:t>mt</a:t>
            </a:r>
            <a:r>
              <a:rPr lang="en-US" baseline="0" dirty="0" smtClean="0"/>
              <a:t> uplands (rainfall limit of 12”/</a:t>
            </a:r>
            <a:r>
              <a:rPr lang="en-US" baseline="0" dirty="0" err="1" smtClean="0"/>
              <a:t>yr</a:t>
            </a:r>
            <a:endParaRPr lang="en-US" baseline="0" dirty="0" smtClean="0"/>
          </a:p>
          <a:p>
            <a:pPr eaLnBrk="1" hangingPunct="1"/>
            <a:r>
              <a:rPr lang="en-US" baseline="0" dirty="0" smtClean="0"/>
              <a:t>Irrigation 7000-6000 </a:t>
            </a:r>
            <a:r>
              <a:rPr lang="en-US" baseline="0" dirty="0" err="1" smtClean="0"/>
              <a:t>bp</a:t>
            </a:r>
            <a:endParaRPr lang="en-US" baseline="0" dirty="0" smtClean="0"/>
          </a:p>
          <a:p>
            <a:pPr eaLnBrk="1" hangingPunct="1"/>
            <a:r>
              <a:rPr lang="en-US" baseline="0" dirty="0" smtClean="0"/>
              <a:t>Asia yam and </a:t>
            </a:r>
            <a:r>
              <a:rPr lang="en-US" baseline="0" dirty="0" err="1" smtClean="0"/>
              <a:t>bananna</a:t>
            </a:r>
            <a:r>
              <a:rPr lang="en-US" baseline="0" dirty="0" smtClean="0"/>
              <a:t> -&gt; Asia 3000 </a:t>
            </a:r>
            <a:r>
              <a:rPr lang="en-US" baseline="0" dirty="0" err="1" smtClean="0"/>
              <a:t>bp</a:t>
            </a:r>
            <a:endParaRPr lang="en-US" baseline="0" dirty="0" smtClean="0"/>
          </a:p>
          <a:p>
            <a:pPr eaLnBrk="1" hangingPunct="1"/>
            <a:r>
              <a:rPr lang="en-US" baseline="0" dirty="0" smtClean="0"/>
              <a:t>Central Asia Camel -&gt; Africa 100 BC  w/ rapid expansion</a:t>
            </a:r>
          </a:p>
          <a:p>
            <a:pPr eaLnBrk="1" hangingPunct="1"/>
            <a:r>
              <a:rPr lang="en-US" baseline="0" dirty="0" smtClean="0"/>
              <a:t>N America potato -&gt; </a:t>
            </a:r>
            <a:r>
              <a:rPr lang="en-US" baseline="0" dirty="0" err="1" smtClean="0"/>
              <a:t>europe</a:t>
            </a:r>
            <a:r>
              <a:rPr lang="en-US" baseline="0" dirty="0" smtClean="0"/>
              <a:t> (1500 AD) enabled feeding of </a:t>
            </a:r>
            <a:r>
              <a:rPr lang="en-US" baseline="0" dirty="0" err="1" smtClean="0"/>
              <a:t>incr</a:t>
            </a:r>
            <a:r>
              <a:rPr lang="en-US" baseline="0" dirty="0" smtClean="0"/>
              <a:t> pop </a:t>
            </a:r>
            <a:r>
              <a:rPr lang="en-US" baseline="0" dirty="0" err="1" smtClean="0"/>
              <a:t>europe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Napolean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swiss</a:t>
            </a:r>
            <a:r>
              <a:rPr lang="en-US" baseline="0" dirty="0" smtClean="0"/>
              <a:t>)</a:t>
            </a: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C0D793-0950-4757-89C6-029733C1052E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296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36CB8-5B02-4A9C-9CC2-AD0191A79A17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2925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B25A0-3D1E-4CE5-8679-0474B56FB132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4620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5757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314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2BA75-83EF-47A6-B2A3-18F31F68D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6D516-30A8-47EC-80D7-AC578CA22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C3326-771B-4CF8-8CED-42E8B2156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82260-FACB-42C5-85D6-0987FEBC9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3F41-708D-4535-8840-33386C1F1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C81C7-E960-4264-8708-4A740F561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965B8-D2B7-4D78-9146-7C483B31A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08DE-CCFD-40F2-B36F-4F86A2864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7494D-AAD4-4A1C-A30A-D98BEF479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5FA2-1E08-4DA1-83F1-9B59E2B62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8FEED-EF2B-450C-BEDA-99E989182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DFD93-E2A9-45A3-9B34-688F8528A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8DAC9-5D90-473D-8A5C-4C885BEA8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5645C-A3E3-47D5-8B3C-0A2C12CE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3DFC26-6A49-4553-9A63-01057494A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53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 Brief History of Humanity</a:t>
            </a:r>
            <a:br>
              <a:rPr lang="en-US" dirty="0" smtClean="0"/>
            </a:br>
            <a:r>
              <a:rPr lang="en-US" sz="2000" dirty="0" smtClean="0"/>
              <a:t>(constant change,  increasing organization</a:t>
            </a:r>
            <a:r>
              <a:rPr lang="en-US" sz="2000" dirty="0"/>
              <a:t> </a:t>
            </a:r>
            <a:r>
              <a:rPr lang="en-US" sz="2000" dirty="0" smtClean="0"/>
              <a:t>and specialization)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819400"/>
          </a:xfrm>
        </p:spPr>
        <p:txBody>
          <a:bodyPr/>
          <a:lstStyle/>
          <a:p>
            <a:pPr eaLnBrk="1" hangingPunct="1"/>
            <a:r>
              <a:rPr lang="en-US" dirty="0" smtClean="0"/>
              <a:t>Lecture 10:  Fundamentals of Energy and Mineral Resources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2400" dirty="0" smtClean="0"/>
              <a:t>L. Cathles</a:t>
            </a:r>
          </a:p>
          <a:p>
            <a:pPr eaLnBrk="1" hangingPunct="1"/>
            <a:r>
              <a:rPr lang="en-US" sz="2400" smtClean="0"/>
              <a:t>2017</a:t>
            </a:r>
            <a:endParaRPr lang="en-US" sz="2400" dirty="0" smtClean="0"/>
          </a:p>
        </p:txBody>
      </p:sp>
      <p:pic>
        <p:nvPicPr>
          <p:cNvPr id="2052" name="Picture 4" descr="At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86200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572000" y="6205538"/>
            <a:ext cx="1986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Most figures </a:t>
            </a:r>
            <a:r>
              <a:rPr lang="en-US" sz="1800" dirty="0"/>
              <a:t>from: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179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11765" t="1469" r="38954" b="62271"/>
          <a:stretch>
            <a:fillRect/>
          </a:stretch>
        </p:blipFill>
        <p:spPr>
          <a:xfrm>
            <a:off x="4953000" y="2667000"/>
            <a:ext cx="3962400" cy="3886200"/>
          </a:xfr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3886200" cy="762000"/>
          </a:xfrm>
        </p:spPr>
        <p:txBody>
          <a:bodyPr/>
          <a:lstStyle/>
          <a:p>
            <a:pPr algn="l"/>
            <a:r>
              <a:rPr lang="en-US" smtClean="0"/>
              <a:t>Towns at moho</a:t>
            </a:r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304800" y="1066800"/>
            <a:ext cx="4343400" cy="3276600"/>
            <a:chOff x="384" y="1152"/>
            <a:chExt cx="2736" cy="2064"/>
          </a:xfrm>
        </p:grpSpPr>
        <p:pic>
          <p:nvPicPr>
            <p:cNvPr id="11274" name="Picture 5" descr="PICT18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1152"/>
              <a:ext cx="2736" cy="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5" name="Text Box 6"/>
            <p:cNvSpPr txBox="1">
              <a:spLocks noChangeArrowheads="1"/>
            </p:cNvSpPr>
            <p:nvPr/>
          </p:nvSpPr>
          <p:spPr bwMode="auto">
            <a:xfrm>
              <a:off x="480" y="1200"/>
              <a:ext cx="2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Hajir (“the one who goes to Mecca”)</a:t>
              </a:r>
            </a:p>
          </p:txBody>
        </p:sp>
        <p:sp>
          <p:nvSpPr>
            <p:cNvPr id="11276" name="Text Box 7"/>
            <p:cNvSpPr txBox="1">
              <a:spLocks noChangeArrowheads="1"/>
            </p:cNvSpPr>
            <p:nvPr/>
          </p:nvSpPr>
          <p:spPr bwMode="auto">
            <a:xfrm>
              <a:off x="414" y="2985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1800</a:t>
              </a:r>
            </a:p>
          </p:txBody>
        </p:sp>
      </p:grpSp>
      <p:pic>
        <p:nvPicPr>
          <p:cNvPr id="11269" name="Picture 8" descr="PICT18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l="20290" t="21739" r="7246" b="28261"/>
          <a:stretch>
            <a:fillRect/>
          </a:stretch>
        </p:blipFill>
        <p:spPr>
          <a:xfrm>
            <a:off x="4876800" y="228600"/>
            <a:ext cx="3200400" cy="2944813"/>
          </a:xfrm>
          <a:noFill/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4953000" y="304800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Oasis guard towers</a:t>
            </a: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6477000" y="4495800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Madrass (school)</a:t>
            </a:r>
          </a:p>
        </p:txBody>
      </p:sp>
      <p:pic>
        <p:nvPicPr>
          <p:cNvPr id="11272" name="Picture 11" descr="PICT183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447800" y="4368800"/>
            <a:ext cx="3200400" cy="2400300"/>
          </a:xfrm>
          <a:noFill/>
        </p:spPr>
      </p:pic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3352800" y="60960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falange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68580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…up to 1950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7788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3600" b="1" dirty="0" smtClean="0"/>
              <a:t>Growth of civilization:</a:t>
            </a:r>
            <a:r>
              <a:rPr lang="en-US" sz="3600" dirty="0" smtClean="0"/>
              <a:t>  (1) Egypt 3500 BC</a:t>
            </a:r>
            <a:br>
              <a:rPr lang="en-US" sz="3600" dirty="0" smtClean="0"/>
            </a:br>
            <a:r>
              <a:rPr lang="en-US" sz="3600" dirty="0" smtClean="0"/>
              <a:t>(2) Mesopotamia (Hammurabi 1782-1750 BC)</a:t>
            </a:r>
          </a:p>
        </p:txBody>
      </p:sp>
      <p:pic>
        <p:nvPicPr>
          <p:cNvPr id="12291" name="Picture 6" descr="Image 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608732"/>
            <a:ext cx="9144000" cy="5302250"/>
          </a:xfrm>
          <a:noFill/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0" y="5181600"/>
            <a:ext cx="1903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Breadbasket </a:t>
            </a:r>
          </a:p>
          <a:p>
            <a:r>
              <a:rPr lang="en-US" b="1"/>
              <a:t>of Romans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762000" y="1252824"/>
            <a:ext cx="767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Riverine</a:t>
            </a:r>
            <a:r>
              <a:rPr lang="en-US" sz="2000" dirty="0"/>
              <a:t> societies developed agriculture, irrigation, cities and city-states)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1039504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~3750 BP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038600" y="1105384"/>
            <a:ext cx="1976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9900"/>
                </a:solidFill>
              </a:rPr>
              <a:t>Organization and control</a:t>
            </a:r>
            <a:endParaRPr lang="en-US" sz="1400" dirty="0">
              <a:solidFill>
                <a:srgbClr val="009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831" y="2419349"/>
            <a:ext cx="576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Troy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809875" y="4362450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Babylon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89567" y="4572000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Memphsis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596" y="6573837"/>
            <a:ext cx="3075439" cy="28416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4118346" y="6397689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724400" y="6397689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6019800" cy="762000"/>
          </a:xfrm>
        </p:spPr>
        <p:txBody>
          <a:bodyPr/>
          <a:lstStyle/>
          <a:p>
            <a:pPr algn="l" eaLnBrk="1" hangingPunct="1"/>
            <a:r>
              <a:rPr lang="en-US" smtClean="0"/>
              <a:t>The Greeks and Crete</a:t>
            </a:r>
          </a:p>
        </p:txBody>
      </p:sp>
      <p:pic>
        <p:nvPicPr>
          <p:cNvPr id="13315" name="Picture 6" descr="Image 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066800"/>
            <a:ext cx="8839200" cy="5286375"/>
          </a:xfrm>
          <a:noFill/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7755364" y="836711"/>
            <a:ext cx="12362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4500-3200 BP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200400" y="4724400"/>
            <a:ext cx="3669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33"/>
                </a:solidFill>
              </a:rPr>
              <a:t>Colonization </a:t>
            </a:r>
            <a:r>
              <a:rPr lang="en-US" dirty="0" smtClean="0">
                <a:solidFill>
                  <a:srgbClr val="990033"/>
                </a:solidFill>
              </a:rPr>
              <a:t>2500-1450 BC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3581400" y="3429000"/>
            <a:ext cx="3142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Invasion </a:t>
            </a:r>
            <a:r>
              <a:rPr lang="en-US" dirty="0" smtClean="0">
                <a:solidFill>
                  <a:srgbClr val="000099"/>
                </a:solidFill>
              </a:rPr>
              <a:t>2300-2200 BC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1381125" y="1590675"/>
            <a:ext cx="2613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00"/>
                </a:solidFill>
              </a:rPr>
              <a:t>Invasion ? 1900 BC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228600"/>
            <a:ext cx="257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…to convert to BC subtract 2000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1407" y="6317307"/>
            <a:ext cx="7682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Transport by sea</a:t>
            </a:r>
            <a:r>
              <a:rPr lang="en-US" dirty="0" smtClean="0"/>
              <a:t>– coastline and ports were THE advantage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767932"/>
            <a:ext cx="3075439" cy="284163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1828800" y="5619964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037640" y="482273"/>
            <a:ext cx="2023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3500-1200 BC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81200" y="5694301"/>
            <a:ext cx="4007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01703" y="-996902"/>
            <a:ext cx="6845395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43400" y="0"/>
            <a:ext cx="36076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750-550 BC</a:t>
            </a:r>
          </a:p>
          <a:p>
            <a:pPr algn="ctr"/>
            <a:r>
              <a:rPr lang="en-US" sz="3200" b="1" dirty="0" smtClean="0"/>
              <a:t>Greek Colonization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553200" y="3962400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80% Bronze age Cu from Cyprus, </a:t>
            </a:r>
            <a:r>
              <a:rPr lang="en-US" dirty="0" smtClean="0">
                <a:solidFill>
                  <a:srgbClr val="0033CC"/>
                </a:solidFill>
              </a:rPr>
              <a:t>exhaustion of Cornwall </a:t>
            </a:r>
            <a:r>
              <a:rPr lang="en-US" dirty="0" err="1" smtClean="0">
                <a:solidFill>
                  <a:srgbClr val="0033CC"/>
                </a:solidFill>
              </a:rPr>
              <a:t>Sn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96" y="6100432"/>
            <a:ext cx="3075439" cy="28416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667000" y="5948032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543800" y="3352800"/>
            <a:ext cx="8382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George </a:t>
            </a:r>
            <a:r>
              <a:rPr lang="en-US" sz="3600" dirty="0" err="1" smtClean="0"/>
              <a:t>Constantino</a:t>
            </a:r>
            <a:r>
              <a:rPr lang="en-US" sz="3600" dirty="0" smtClean="0"/>
              <a:t>, Director Cyprus Geological Survey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sz="2400" dirty="0" smtClean="0"/>
              <a:t>3,500 years production of Cu (2780BC to 600 AD when water table stopped)</a:t>
            </a:r>
          </a:p>
          <a:p>
            <a:r>
              <a:rPr lang="en-US" sz="2400" dirty="0" smtClean="0"/>
              <a:t>Cu more valuable (military) than Au, Ag </a:t>
            </a:r>
          </a:p>
          <a:p>
            <a:pPr lvl="1"/>
            <a:r>
              <a:rPr lang="en-US" sz="2000" dirty="0" smtClean="0"/>
              <a:t>King </a:t>
            </a:r>
            <a:r>
              <a:rPr lang="en-US" sz="2000" dirty="0" err="1" smtClean="0"/>
              <a:t>Alleysia</a:t>
            </a:r>
            <a:r>
              <a:rPr lang="en-US" sz="2000" dirty="0" smtClean="0"/>
              <a:t> wrote King of Egypt: sending 3 tons Cu, please send back ebony bed inlaid with Au and Ag, and chariot of Au and Ag)</a:t>
            </a:r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tons slag tell history of metallurgy</a:t>
            </a:r>
          </a:p>
          <a:p>
            <a:r>
              <a:rPr lang="en-US" sz="2400" dirty="0" smtClean="0"/>
              <a:t>Charcoal fuel requires 16 re-forestations of Cyprus</a:t>
            </a:r>
          </a:p>
          <a:p>
            <a:r>
              <a:rPr lang="en-US" sz="2400" dirty="0" smtClean="0"/>
              <a:t>Aphrodite rose from sea from east as did Cyprus</a:t>
            </a:r>
          </a:p>
          <a:p>
            <a:pPr lvl="1"/>
            <a:r>
              <a:rPr lang="en-US" sz="2000" dirty="0" smtClean="0"/>
              <a:t>husband Festus was god of metallurgy</a:t>
            </a:r>
          </a:p>
          <a:p>
            <a:pPr lvl="1"/>
            <a:r>
              <a:rPr lang="en-US" sz="2000" dirty="0" smtClean="0"/>
              <a:t>son Adonis, created by thunderstorm from branch of pine</a:t>
            </a:r>
          </a:p>
          <a:p>
            <a:endParaRPr lang="en-US" sz="2400" dirty="0" smtClean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672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505200" cy="2971800"/>
          </a:xfrm>
        </p:spPr>
        <p:txBody>
          <a:bodyPr/>
          <a:lstStyle/>
          <a:p>
            <a:pPr algn="l" eaLnBrk="1" hangingPunct="1"/>
            <a:r>
              <a:rPr lang="en-US" sz="3600" smtClean="0"/>
              <a:t>New World Civilizations radiated from Central America</a:t>
            </a:r>
            <a:br>
              <a:rPr lang="en-US" sz="3600" smtClean="0"/>
            </a:br>
            <a:endParaRPr lang="en-US" sz="3200" smtClean="0"/>
          </a:p>
        </p:txBody>
      </p:sp>
      <p:pic>
        <p:nvPicPr>
          <p:cNvPr id="8195" name="Picture 6" descr="Imag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0"/>
            <a:ext cx="4035425" cy="6858000"/>
          </a:xfrm>
          <a:noFill/>
        </p:spPr>
      </p:pic>
      <p:sp>
        <p:nvSpPr>
          <p:cNvPr id="8196" name="AutoShape 7"/>
          <p:cNvSpPr>
            <a:spLocks noChangeArrowheads="1"/>
          </p:cNvSpPr>
          <p:nvPr/>
        </p:nvSpPr>
        <p:spPr bwMode="auto">
          <a:xfrm rot="2277044">
            <a:off x="5638800" y="3657600"/>
            <a:ext cx="685800" cy="304800"/>
          </a:xfrm>
          <a:prstGeom prst="left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4648200" y="3733800"/>
            <a:ext cx="13051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1500 BC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4876800" y="4572000"/>
            <a:ext cx="13051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1200 BC</a:t>
            </a:r>
            <a:endParaRPr lang="en-US" b="1" dirty="0">
              <a:solidFill>
                <a:srgbClr val="FF0066"/>
              </a:solidFill>
            </a:endParaRPr>
          </a:p>
          <a:p>
            <a:r>
              <a:rPr lang="en-US" b="1" dirty="0">
                <a:solidFill>
                  <a:srgbClr val="FF0066"/>
                </a:solidFill>
              </a:rPr>
              <a:t>Aztecs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3810000" y="2590800"/>
            <a:ext cx="14734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600 BC</a:t>
            </a:r>
            <a:endParaRPr lang="en-US" b="1" dirty="0">
              <a:solidFill>
                <a:srgbClr val="FF0066"/>
              </a:solidFill>
            </a:endParaRPr>
          </a:p>
          <a:p>
            <a:r>
              <a:rPr lang="en-US" b="1" dirty="0">
                <a:solidFill>
                  <a:srgbClr val="FF0066"/>
                </a:solidFill>
              </a:rPr>
              <a:t>Mexico &amp;</a:t>
            </a:r>
          </a:p>
          <a:p>
            <a:r>
              <a:rPr lang="en-US" b="1" dirty="0">
                <a:solidFill>
                  <a:srgbClr val="FF0066"/>
                </a:solidFill>
              </a:rPr>
              <a:t>Mayans</a:t>
            </a:r>
          </a:p>
        </p:txBody>
      </p:sp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381000" y="3200400"/>
            <a:ext cx="3505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3200"/>
              <a:t> maise</a:t>
            </a:r>
          </a:p>
          <a:p>
            <a:pPr>
              <a:buFontTx/>
              <a:buChar char="•"/>
            </a:pPr>
            <a:r>
              <a:rPr lang="en-US" sz="3200"/>
              <a:t> mining (obsidian)</a:t>
            </a:r>
          </a:p>
          <a:p>
            <a:pPr>
              <a:buFontTx/>
              <a:buChar char="•"/>
            </a:pPr>
            <a:r>
              <a:rPr lang="en-US" sz="3200"/>
              <a:t> pottery</a:t>
            </a:r>
          </a:p>
          <a:p>
            <a:pPr>
              <a:buFontTx/>
              <a:buChar char="•"/>
            </a:pPr>
            <a:r>
              <a:rPr lang="en-US" sz="3200"/>
              <a:t> Au, Ag, Cu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20689" y="38100"/>
            <a:ext cx="1869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1500-600 BC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81880" y="445442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9900"/>
                </a:solidFill>
              </a:rPr>
              <a:t>(~Greek Era)</a:t>
            </a:r>
            <a:endParaRPr lang="en-US" sz="1800" dirty="0">
              <a:solidFill>
                <a:srgbClr val="0099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19" y="6167768"/>
            <a:ext cx="3075439" cy="28416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2286000" y="6015368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5486400" cy="1143000"/>
          </a:xfrm>
        </p:spPr>
        <p:txBody>
          <a:bodyPr/>
          <a:lstStyle/>
          <a:p>
            <a:pPr algn="l" eaLnBrk="1" hangingPunct="1"/>
            <a:r>
              <a:rPr lang="en-US" smtClean="0"/>
              <a:t>The Greek World</a:t>
            </a:r>
          </a:p>
        </p:txBody>
      </p:sp>
      <p:pic>
        <p:nvPicPr>
          <p:cNvPr id="14339" name="Picture 6" descr="Image 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227" t="63495" r="1515"/>
          <a:stretch>
            <a:fillRect/>
          </a:stretch>
        </p:blipFill>
        <p:spPr>
          <a:xfrm>
            <a:off x="304800" y="1676400"/>
            <a:ext cx="8686800" cy="4667250"/>
          </a:xfrm>
          <a:noFill/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7239000" y="914400"/>
            <a:ext cx="17155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497-185 </a:t>
            </a:r>
            <a:r>
              <a:rPr lang="en-US" b="1" dirty="0" smtClean="0"/>
              <a:t>BC</a:t>
            </a:r>
          </a:p>
          <a:p>
            <a:pPr algn="ctr"/>
            <a:r>
              <a:rPr lang="en-US" sz="1800" dirty="0" smtClean="0"/>
              <a:t>2500-2200 BP</a:t>
            </a:r>
            <a:endParaRPr lang="en-US" sz="1800" dirty="0"/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41325" y="955675"/>
            <a:ext cx="406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(transport and trade was by sea)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228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Pericles, Socrates, Sophocles, Euripides, Parthenon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514600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Prefab temples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" y="6477740"/>
            <a:ext cx="3075439" cy="284163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2732567" y="6300088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0800"/>
            <a:ext cx="7772400" cy="609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To east lay Persian Empire</a:t>
            </a:r>
          </a:p>
        </p:txBody>
      </p:sp>
      <p:pic>
        <p:nvPicPr>
          <p:cNvPr id="15363" name="Picture 6" descr="Image 1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384425"/>
            <a:ext cx="8763000" cy="4397375"/>
          </a:xfrm>
          <a:noFill/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7162800" y="1676400"/>
            <a:ext cx="17155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550-331 </a:t>
            </a:r>
            <a:r>
              <a:rPr lang="en-US" b="1" dirty="0" smtClean="0"/>
              <a:t>BC</a:t>
            </a:r>
          </a:p>
          <a:p>
            <a:pPr algn="ctr"/>
            <a:r>
              <a:rPr lang="en-US" sz="1800" dirty="0" smtClean="0"/>
              <a:t>2600-2300 BP</a:t>
            </a:r>
            <a:endParaRPr lang="en-US" sz="1800" dirty="0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-16048" y="660737"/>
            <a:ext cx="93875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Persians (w/ Ionians) </a:t>
            </a:r>
            <a:r>
              <a:rPr lang="en-US" sz="2000" dirty="0"/>
              <a:t>miraculously defeated at </a:t>
            </a:r>
            <a:r>
              <a:rPr lang="en-US" sz="2000" dirty="0">
                <a:solidFill>
                  <a:srgbClr val="0000FF"/>
                </a:solidFill>
              </a:rPr>
              <a:t>Marathon</a:t>
            </a:r>
            <a:r>
              <a:rPr lang="en-US" sz="2000" dirty="0"/>
              <a:t> (490 BC) and </a:t>
            </a:r>
            <a:r>
              <a:rPr lang="en-US" sz="2000" dirty="0">
                <a:solidFill>
                  <a:srgbClr val="0000FF"/>
                </a:solidFill>
              </a:rPr>
              <a:t>Salamis</a:t>
            </a:r>
            <a:r>
              <a:rPr lang="en-US" sz="2000" dirty="0"/>
              <a:t> (480 BC)</a:t>
            </a:r>
          </a:p>
          <a:p>
            <a:r>
              <a:rPr lang="en-US" sz="2000" b="1" dirty="0"/>
              <a:t>Peloponnesian wars </a:t>
            </a:r>
            <a:r>
              <a:rPr lang="en-US" sz="2000" dirty="0"/>
              <a:t>between Athens and Sparta weakened Greeks</a:t>
            </a:r>
          </a:p>
          <a:p>
            <a:r>
              <a:rPr lang="en-US" sz="2000" b="1" dirty="0"/>
              <a:t>Defeated by Phillip </a:t>
            </a:r>
            <a:r>
              <a:rPr lang="en-US" sz="2000" dirty="0"/>
              <a:t>of </a:t>
            </a:r>
            <a:r>
              <a:rPr lang="en-US" sz="2000" dirty="0" smtClean="0">
                <a:solidFill>
                  <a:srgbClr val="C00000"/>
                </a:solidFill>
              </a:rPr>
              <a:t>Macedon</a:t>
            </a:r>
            <a:r>
              <a:rPr lang="en-US" sz="2000" dirty="0" smtClean="0"/>
              <a:t> </a:t>
            </a:r>
            <a:r>
              <a:rPr lang="en-US" sz="2000" dirty="0"/>
              <a:t>(Persia)– father of Alexander the </a:t>
            </a:r>
            <a:r>
              <a:rPr lang="en-US" sz="2000" dirty="0" smtClean="0"/>
              <a:t>Great- in 338 BC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-36096" y="3056024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Marathon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840704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Salamis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533400" y="4724400"/>
            <a:ext cx="381000" cy="22860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190500" y="3619500"/>
            <a:ext cx="762000" cy="5334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2705100" y="4991100"/>
            <a:ext cx="914400" cy="533400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571500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338 BC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60960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Phillip of Macedon beats Greeks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6497637"/>
            <a:ext cx="3075439" cy="284163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6787042" y="6319985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>
          <a:xfrm>
            <a:off x="100013" y="133350"/>
            <a:ext cx="8815387" cy="1335088"/>
          </a:xfrm>
        </p:spPr>
        <p:txBody>
          <a:bodyPr/>
          <a:lstStyle/>
          <a:p>
            <a:pPr algn="l" eaLnBrk="1" hangingPunct="1"/>
            <a:r>
              <a:rPr lang="en-US" sz="3200" b="1" dirty="0" smtClean="0"/>
              <a:t>Under “Alexander the Great” Macedonia became world power (Adriatic to India).  Extended Greek influence and prepared way for Roman Empire</a:t>
            </a:r>
          </a:p>
        </p:txBody>
      </p:sp>
      <p:pic>
        <p:nvPicPr>
          <p:cNvPr id="16387" name="Picture 6" descr="Image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676400"/>
            <a:ext cx="4419600" cy="3856038"/>
          </a:xfrm>
          <a:noFill/>
        </p:spPr>
      </p:pic>
      <p:pic>
        <p:nvPicPr>
          <p:cNvPr id="16388" name="Picture 7" descr="Image 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83113" y="1676400"/>
            <a:ext cx="4419600" cy="3854450"/>
          </a:xfrm>
          <a:noFill/>
        </p:spPr>
      </p:pic>
      <p:sp>
        <p:nvSpPr>
          <p:cNvPr id="16389" name="Text Box 15"/>
          <p:cNvSpPr txBox="1">
            <a:spLocks noChangeArrowheads="1"/>
          </p:cNvSpPr>
          <p:nvPr/>
        </p:nvSpPr>
        <p:spPr bwMode="auto">
          <a:xfrm>
            <a:off x="7622519" y="1621808"/>
            <a:ext cx="145103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323 </a:t>
            </a:r>
            <a:r>
              <a:rPr lang="en-US" b="1" dirty="0" smtClean="0"/>
              <a:t>BC</a:t>
            </a:r>
          </a:p>
          <a:p>
            <a:pPr algn="ctr"/>
            <a:r>
              <a:rPr lang="en-US" sz="2800" b="1" dirty="0" smtClean="0"/>
              <a:t>2323 BP</a:t>
            </a:r>
            <a:endParaRPr lang="en-US" sz="2800" b="1" dirty="0"/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2514600" y="5867400"/>
            <a:ext cx="66127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Alexander the Great </a:t>
            </a:r>
            <a:r>
              <a:rPr lang="en-US" b="1" dirty="0"/>
              <a:t>died at 32 </a:t>
            </a:r>
            <a:r>
              <a:rPr lang="en-US" dirty="0"/>
              <a:t>and empire fill apart</a:t>
            </a:r>
          </a:p>
          <a:p>
            <a:r>
              <a:rPr lang="en-US" dirty="0"/>
              <a:t>but he founded over 70 cities as cultural centers…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320040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Routes of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Alexander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186052">
            <a:off x="4891853" y="2402950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Empire Boundary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0013" y="6052065"/>
            <a:ext cx="2302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Pupil of Aristotle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98" y="5641604"/>
            <a:ext cx="3075439" cy="28416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438400" y="5489204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algn="l"/>
            <a:r>
              <a:rPr lang="en-US" sz="2400" b="1" dirty="0" smtClean="0"/>
              <a:t>Wheeled vehicles and plough </a:t>
            </a:r>
            <a:r>
              <a:rPr lang="en-US" sz="2400" dirty="0" smtClean="0"/>
              <a:t>allowed cultivation of heavier soils, human population increased greatly. </a:t>
            </a:r>
            <a:r>
              <a:rPr lang="en-US" sz="2400" dirty="0" err="1" smtClean="0"/>
              <a:t>Urnfield</a:t>
            </a:r>
            <a:r>
              <a:rPr lang="en-US" sz="2400" dirty="0" smtClean="0"/>
              <a:t> culture complex benefited from </a:t>
            </a:r>
            <a:r>
              <a:rPr lang="en-US" sz="2400" b="1" dirty="0" smtClean="0">
                <a:solidFill>
                  <a:srgbClr val="0033CC"/>
                </a:solidFill>
              </a:rPr>
              <a:t>introduction of iron 1000-800 BC</a:t>
            </a:r>
          </a:p>
        </p:txBody>
      </p:sp>
      <p:pic>
        <p:nvPicPr>
          <p:cNvPr id="17411" name="Picture 2" descr="Image 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25" y="1466850"/>
            <a:ext cx="67818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3054654">
            <a:off x="6247740" y="2830114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Urnfield</a:t>
            </a:r>
            <a:r>
              <a:rPr lang="en-US" dirty="0" smtClean="0"/>
              <a:t> Groups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484937"/>
            <a:ext cx="3075439" cy="28416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209800" y="6323012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is a tale of accelerating: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00400"/>
          </a:xfrm>
        </p:spPr>
        <p:txBody>
          <a:bodyPr/>
          <a:lstStyle/>
          <a:p>
            <a:r>
              <a:rPr lang="en-US" dirty="0" smtClean="0"/>
              <a:t>Trade</a:t>
            </a:r>
          </a:p>
          <a:p>
            <a:r>
              <a:rPr lang="en-US" dirty="0" smtClean="0"/>
              <a:t>Technology</a:t>
            </a:r>
          </a:p>
          <a:p>
            <a:r>
              <a:rPr lang="en-US" dirty="0" smtClean="0"/>
              <a:t>Human dynamics</a:t>
            </a:r>
          </a:p>
          <a:p>
            <a:r>
              <a:rPr lang="en-US" dirty="0" smtClean="0"/>
              <a:t>Size of collaborating groups</a:t>
            </a:r>
          </a:p>
          <a:p>
            <a:r>
              <a:rPr lang="en-US" dirty="0" smtClean="0"/>
              <a:t>Knowledge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53340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Resources, technology, and history intertwined </a:t>
            </a:r>
          </a:p>
          <a:p>
            <a:r>
              <a:rPr lang="en-US" dirty="0" smtClean="0"/>
              <a:t>History is context for discussion of resources and future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1113"/>
            <a:ext cx="8763000" cy="685800"/>
          </a:xfrm>
        </p:spPr>
        <p:txBody>
          <a:bodyPr/>
          <a:lstStyle/>
          <a:p>
            <a:pPr eaLnBrk="1" hangingPunct="1"/>
            <a:r>
              <a:rPr lang="en-US" sz="4000" smtClean="0"/>
              <a:t>The Celtic Empire (ironworkers/arms)</a:t>
            </a:r>
          </a:p>
        </p:txBody>
      </p:sp>
      <p:pic>
        <p:nvPicPr>
          <p:cNvPr id="18435" name="Picture 6" descr="Image 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703263"/>
            <a:ext cx="7086600" cy="5799137"/>
          </a:xfrm>
          <a:noFill/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676400" y="885825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200 BC</a:t>
            </a:r>
            <a:endParaRPr lang="en-US" b="1" dirty="0"/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657225" y="6442075"/>
            <a:ext cx="8134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Contact with Mediterranean stimulated </a:t>
            </a:r>
            <a:r>
              <a:rPr lang="en-US" sz="1800" dirty="0" smtClean="0"/>
              <a:t>Celts, </a:t>
            </a:r>
            <a:r>
              <a:rPr lang="en-US" sz="1800" dirty="0"/>
              <a:t>but prepared way for Caesars campaigns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358140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077798">
            <a:off x="6842966" y="388320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raids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80" y="6080753"/>
            <a:ext cx="3075439" cy="284163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2414047" y="592835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804"/>
            <a:ext cx="8153400" cy="609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The Roman Empire (</a:t>
            </a:r>
            <a:r>
              <a:rPr lang="en-US" sz="2800" dirty="0" smtClean="0"/>
              <a:t>264 BC -565 AD</a:t>
            </a:r>
            <a:r>
              <a:rPr lang="en-US" sz="4000" dirty="0" smtClean="0"/>
              <a:t>)</a:t>
            </a:r>
          </a:p>
        </p:txBody>
      </p:sp>
      <p:pic>
        <p:nvPicPr>
          <p:cNvPr id="19459" name="Picture 5" descr="Image 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464" y="869928"/>
            <a:ext cx="8382000" cy="5165725"/>
          </a:xfrm>
          <a:noFill/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57200" y="6035675"/>
            <a:ext cx="8169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Under barbarian pressure Diocletian divided Empire. Western fell to barbarians, but </a:t>
            </a:r>
            <a:r>
              <a:rPr lang="en-US" b="1" dirty="0"/>
              <a:t>Byzantium survived another 1000 years</a:t>
            </a:r>
            <a:r>
              <a:rPr lang="en-US" dirty="0"/>
              <a:t>.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6765925" y="3863975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Byzantium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7824" y="-2406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6600"/>
                </a:solidFill>
              </a:rPr>
              <a:t>800 years</a:t>
            </a:r>
            <a:endParaRPr lang="en-US" sz="18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5926180" y="3161248"/>
            <a:ext cx="592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6600"/>
                </a:solidFill>
              </a:rPr>
              <a:t>…longevity required constant defense, raising of armies, etc.</a:t>
            </a:r>
            <a:endParaRPr lang="en-US" sz="1800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4249215">
            <a:off x="4638562" y="4499676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Division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547792"/>
            <a:ext cx="168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2300-1400 BP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767932"/>
            <a:ext cx="3075439" cy="28416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514600" y="5604899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2798134" y="560867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49054" y="5371873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9900"/>
                </a:solidFill>
              </a:rPr>
              <a:t>Roman</a:t>
            </a:r>
            <a:endParaRPr lang="en-US" sz="11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Trade Routes at 200 AD</a:t>
            </a:r>
          </a:p>
        </p:txBody>
      </p:sp>
      <p:pic>
        <p:nvPicPr>
          <p:cNvPr id="20483" name="Picture 7" descr="Image 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52600"/>
            <a:ext cx="9144000" cy="4595813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6248400" y="858213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1800 BP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5867400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Greeks</a:t>
            </a:r>
            <a:endParaRPr lang="en-US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1412" y="411033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6600"/>
                </a:solidFill>
              </a:rPr>
              <a:t>Persian</a:t>
            </a:r>
            <a:endParaRPr lang="en-US" dirty="0">
              <a:solidFill>
                <a:srgbClr val="CC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4941242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9900"/>
                </a:solidFill>
              </a:rPr>
              <a:t>Indian</a:t>
            </a:r>
            <a:endParaRPr lang="en-US" dirty="0">
              <a:solidFill>
                <a:srgbClr val="CC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4595" y="2590800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Chinese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1077" y="2369492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6600"/>
                </a:solidFill>
              </a:rPr>
              <a:t>Kushan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490181"/>
            <a:ext cx="3075439" cy="284163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2607160" y="6327924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0"/>
            <a:ext cx="4343400" cy="990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Spread of Christianity </a:t>
            </a:r>
            <a:br>
              <a:rPr lang="en-US" sz="3600" dirty="0" smtClean="0"/>
            </a:br>
            <a:endParaRPr lang="en-US" sz="3600" b="1" dirty="0" smtClean="0"/>
          </a:p>
        </p:txBody>
      </p:sp>
      <p:sp>
        <p:nvSpPr>
          <p:cNvPr id="21507" name="Line 7"/>
          <p:cNvSpPr>
            <a:spLocks noChangeShapeType="1"/>
          </p:cNvSpPr>
          <p:nvPr/>
        </p:nvSpPr>
        <p:spPr bwMode="auto">
          <a:xfrm flipH="1">
            <a:off x="5715000" y="2286000"/>
            <a:ext cx="76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1508" name="Group 13"/>
          <p:cNvGrpSpPr>
            <a:grpSpLocks/>
          </p:cNvGrpSpPr>
          <p:nvPr/>
        </p:nvGrpSpPr>
        <p:grpSpPr bwMode="auto">
          <a:xfrm>
            <a:off x="0" y="2081213"/>
            <a:ext cx="9144000" cy="4776787"/>
            <a:chOff x="0" y="927"/>
            <a:chExt cx="5760" cy="3009"/>
          </a:xfrm>
        </p:grpSpPr>
        <p:pic>
          <p:nvPicPr>
            <p:cNvPr id="21510" name="Picture 5" descr="Imag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927"/>
              <a:ext cx="5760" cy="3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1" name="Text Box 6"/>
            <p:cNvSpPr txBox="1">
              <a:spLocks noChangeArrowheads="1"/>
            </p:cNvSpPr>
            <p:nvPr/>
          </p:nvSpPr>
          <p:spPr bwMode="auto">
            <a:xfrm>
              <a:off x="2976" y="1152"/>
              <a:ext cx="17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Christian by325 </a:t>
              </a:r>
              <a:r>
                <a:rPr lang="en-US" b="1" dirty="0"/>
                <a:t>AD</a:t>
              </a:r>
            </a:p>
          </p:txBody>
        </p:sp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4656" y="1248"/>
              <a:ext cx="7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600 AD</a:t>
              </a: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>
              <a:off x="4512" y="1488"/>
              <a:ext cx="33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11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48" cy="28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Text Box 12"/>
            <p:cNvSpPr txBox="1">
              <a:spLocks noChangeArrowheads="1"/>
            </p:cNvSpPr>
            <p:nvPr/>
          </p:nvSpPr>
          <p:spPr bwMode="auto">
            <a:xfrm>
              <a:off x="2352" y="3216"/>
              <a:ext cx="2016" cy="679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Journeys of </a:t>
              </a:r>
              <a:r>
                <a:rPr lang="en-US" b="1" dirty="0" smtClean="0">
                  <a:solidFill>
                    <a:schemeClr val="accent2"/>
                  </a:solidFill>
                </a:rPr>
                <a:t>Paul</a:t>
              </a:r>
            </a:p>
            <a:p>
              <a:pPr algn="ctr"/>
              <a:r>
                <a:rPr lang="en-US" b="1" dirty="0" smtClean="0">
                  <a:solidFill>
                    <a:schemeClr val="accent2"/>
                  </a:solidFill>
                </a:rPr>
                <a:t>45-67 AD</a:t>
              </a:r>
            </a:p>
            <a:p>
              <a:pPr algn="ctr"/>
              <a:r>
                <a:rPr lang="en-US" sz="1600" b="1" dirty="0" smtClean="0">
                  <a:solidFill>
                    <a:schemeClr val="accent2"/>
                  </a:solidFill>
                </a:rPr>
                <a:t>(imprisoned in Judea and Rome)</a:t>
              </a:r>
              <a:endParaRPr lang="en-US" sz="16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1509" name="Picture 14" descr="Christianity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82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5638800" y="29718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1600" y="909072"/>
            <a:ext cx="32768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500 BC - 500 AD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dirty="0" smtClean="0"/>
              <a:t>Major Religions founded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65688" y="711920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Confucius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2539425"/>
            <a:ext cx="1069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 Patrick</a:t>
            </a:r>
          </a:p>
          <a:p>
            <a:r>
              <a:rPr lang="en-US" sz="1600" b="1" dirty="0" smtClean="0"/>
              <a:t>b. 390 AD</a:t>
            </a:r>
            <a:endParaRPr lang="en-US" sz="16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9" y="6406596"/>
            <a:ext cx="3075439" cy="284163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>
            <a:off x="2438400" y="625419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8454" y="6018040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Paul</a:t>
            </a:r>
            <a:endParaRPr lang="en-US" sz="1000" dirty="0">
              <a:solidFill>
                <a:srgbClr val="0099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4062" y="6638786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Religion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9050"/>
            <a:ext cx="8991600" cy="1143000"/>
          </a:xfrm>
        </p:spPr>
        <p:txBody>
          <a:bodyPr/>
          <a:lstStyle/>
          <a:p>
            <a:pPr algn="l" eaLnBrk="1" hangingPunct="1"/>
            <a:r>
              <a:rPr lang="en-US" sz="3600" dirty="0" smtClean="0"/>
              <a:t>Missionary drives by Coptic Christians (Egypt), and Nestorians exiled from Persia</a:t>
            </a:r>
          </a:p>
        </p:txBody>
      </p:sp>
      <p:pic>
        <p:nvPicPr>
          <p:cNvPr id="22531" name="Picture 6" descr="Christianity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600200"/>
            <a:ext cx="8610600" cy="5102225"/>
          </a:xfrm>
          <a:noFill/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6781800" y="914400"/>
            <a:ext cx="218425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~451 to 650 </a:t>
            </a:r>
            <a:r>
              <a:rPr lang="en-US" b="1" dirty="0" smtClean="0"/>
              <a:t>AD</a:t>
            </a:r>
          </a:p>
          <a:p>
            <a:pPr algn="ctr"/>
            <a:r>
              <a:rPr lang="en-US" sz="1800" dirty="0" smtClean="0"/>
              <a:t>1500-1350 BP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267200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Coptic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1864" y="2867528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</a:rPr>
              <a:t>Nestorian</a:t>
            </a:r>
            <a:endParaRPr lang="en-US" b="1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4419600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/>
                </a:solidFill>
              </a:rPr>
              <a:t>Jacobite</a:t>
            </a:r>
            <a:r>
              <a:rPr lang="en-US" sz="1600" b="1" dirty="0" smtClean="0">
                <a:solidFill>
                  <a:schemeClr val="accent6"/>
                </a:solidFill>
              </a:rPr>
              <a:t>/Nestorian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2" y="6480289"/>
            <a:ext cx="3075439" cy="284163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2740405" y="631725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Plagues 430 BC to 542 AD</a:t>
            </a:r>
          </a:p>
        </p:txBody>
      </p:sp>
      <p:pic>
        <p:nvPicPr>
          <p:cNvPr id="23555" name="Picture 5" descr="Image 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338" y="1411288"/>
            <a:ext cx="8915400" cy="5065712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3429000" y="6396335"/>
            <a:ext cx="464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Trade and missions spread plague…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1024295"/>
            <a:ext cx="167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2400-1500 BP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2" y="6480289"/>
            <a:ext cx="3075439" cy="284163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2772304" y="631725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685800"/>
          </a:xfrm>
        </p:spPr>
        <p:txBody>
          <a:bodyPr/>
          <a:lstStyle/>
          <a:p>
            <a:pPr algn="l" eaLnBrk="1" hangingPunct="1"/>
            <a:r>
              <a:rPr lang="en-US" sz="3600" smtClean="0"/>
              <a:t>Barbarian invasions and the fall of Rome…</a:t>
            </a:r>
          </a:p>
        </p:txBody>
      </p:sp>
      <p:grpSp>
        <p:nvGrpSpPr>
          <p:cNvPr id="24579" name="Group 12"/>
          <p:cNvGrpSpPr>
            <a:grpSpLocks/>
          </p:cNvGrpSpPr>
          <p:nvPr/>
        </p:nvGrpSpPr>
        <p:grpSpPr bwMode="auto">
          <a:xfrm>
            <a:off x="152400" y="2120900"/>
            <a:ext cx="8991600" cy="4572000"/>
            <a:chOff x="96" y="1248"/>
            <a:chExt cx="5664" cy="2880"/>
          </a:xfrm>
        </p:grpSpPr>
        <p:pic>
          <p:nvPicPr>
            <p:cNvPr id="24584" name="Picture 5" descr="Imag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1248"/>
              <a:ext cx="3984" cy="2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5" name="Picture 6" descr="Image 24"/>
            <p:cNvPicPr>
              <a:picLocks noChangeAspect="1" noChangeArrowheads="1"/>
            </p:cNvPicPr>
            <p:nvPr/>
          </p:nvPicPr>
          <p:blipFill>
            <a:blip r:embed="rId4" cstate="print"/>
            <a:srcRect r="66176"/>
            <a:stretch>
              <a:fillRect/>
            </a:stretch>
          </p:blipFill>
          <p:spPr bwMode="auto">
            <a:xfrm>
              <a:off x="4328" y="1296"/>
              <a:ext cx="1432" cy="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6" name="Text Box 8"/>
            <p:cNvSpPr txBox="1">
              <a:spLocks noChangeArrowheads="1"/>
            </p:cNvSpPr>
            <p:nvPr/>
          </p:nvSpPr>
          <p:spPr bwMode="auto">
            <a:xfrm>
              <a:off x="3805" y="2688"/>
              <a:ext cx="5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</a:rPr>
                <a:t>Huns</a:t>
              </a:r>
            </a:p>
          </p:txBody>
        </p:sp>
        <p:sp>
          <p:nvSpPr>
            <p:cNvPr id="24587" name="Text Box 9"/>
            <p:cNvSpPr txBox="1">
              <a:spLocks noChangeArrowheads="1"/>
            </p:cNvSpPr>
            <p:nvPr/>
          </p:nvSpPr>
          <p:spPr bwMode="auto">
            <a:xfrm>
              <a:off x="1248" y="2470"/>
              <a:ext cx="6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D60093"/>
                  </a:solidFill>
                </a:rPr>
                <a:t>Goths</a:t>
              </a:r>
            </a:p>
          </p:txBody>
        </p:sp>
        <p:sp>
          <p:nvSpPr>
            <p:cNvPr id="24588" name="Text Box 10"/>
            <p:cNvSpPr txBox="1">
              <a:spLocks noChangeArrowheads="1"/>
            </p:cNvSpPr>
            <p:nvPr/>
          </p:nvSpPr>
          <p:spPr bwMode="auto">
            <a:xfrm>
              <a:off x="230" y="3242"/>
              <a:ext cx="74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00CC"/>
                  </a:solidFill>
                </a:rPr>
                <a:t>Vandals</a:t>
              </a:r>
            </a:p>
          </p:txBody>
        </p:sp>
      </p:grp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457200" y="746125"/>
            <a:ext cx="83007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Huns</a:t>
            </a:r>
            <a:r>
              <a:rPr lang="en-US" sz="2000" dirty="0"/>
              <a:t> induce </a:t>
            </a:r>
            <a:r>
              <a:rPr lang="en-US" sz="2000" dirty="0" err="1"/>
              <a:t>germanic</a:t>
            </a:r>
            <a:r>
              <a:rPr lang="en-US" sz="2000" dirty="0"/>
              <a:t> migration.  </a:t>
            </a:r>
            <a:r>
              <a:rPr lang="en-US" sz="2000" dirty="0">
                <a:solidFill>
                  <a:srgbClr val="CC00CC"/>
                </a:solidFill>
              </a:rPr>
              <a:t>Vandals and Visigoth </a:t>
            </a:r>
            <a:r>
              <a:rPr lang="en-US" sz="2000" dirty="0"/>
              <a:t>sack Rome in </a:t>
            </a:r>
            <a:r>
              <a:rPr lang="en-US" sz="2000" dirty="0" smtClean="0"/>
              <a:t>410 AD.</a:t>
            </a:r>
            <a:endParaRPr lang="en-US" sz="2000" dirty="0"/>
          </a:p>
          <a:p>
            <a:r>
              <a:rPr lang="en-US" sz="2000" dirty="0">
                <a:solidFill>
                  <a:srgbClr val="FF6600"/>
                </a:solidFill>
              </a:rPr>
              <a:t>Picts </a:t>
            </a:r>
            <a:r>
              <a:rPr lang="en-US" sz="2000" dirty="0" smtClean="0">
                <a:solidFill>
                  <a:srgbClr val="FF6600"/>
                </a:solidFill>
              </a:rPr>
              <a:t>and </a:t>
            </a:r>
            <a:r>
              <a:rPr lang="en-US" sz="2000" dirty="0">
                <a:solidFill>
                  <a:srgbClr val="FF6600"/>
                </a:solidFill>
              </a:rPr>
              <a:t>Scotts </a:t>
            </a:r>
            <a:r>
              <a:rPr lang="en-US" sz="2000" dirty="0"/>
              <a:t>breach </a:t>
            </a:r>
            <a:r>
              <a:rPr lang="en-US" sz="2000" dirty="0" err="1"/>
              <a:t>Hadrians</a:t>
            </a:r>
            <a:r>
              <a:rPr lang="en-US" sz="2000" dirty="0"/>
              <a:t> wall.  </a:t>
            </a:r>
            <a:r>
              <a:rPr lang="en-US" sz="2000" dirty="0">
                <a:solidFill>
                  <a:srgbClr val="FF6600"/>
                </a:solidFill>
              </a:rPr>
              <a:t>Angles and Saxons </a:t>
            </a:r>
            <a:r>
              <a:rPr lang="en-US" sz="2000" dirty="0"/>
              <a:t>invade England.</a:t>
            </a:r>
          </a:p>
          <a:p>
            <a:r>
              <a:rPr lang="en-US" sz="2000" dirty="0">
                <a:solidFill>
                  <a:srgbClr val="CC00CC"/>
                </a:solidFill>
              </a:rPr>
              <a:t>Goths</a:t>
            </a:r>
            <a:r>
              <a:rPr lang="en-US" sz="2000" dirty="0"/>
              <a:t> settle in Western Roman Empire.</a:t>
            </a:r>
          </a:p>
          <a:p>
            <a:r>
              <a:rPr lang="en-US" sz="2000" dirty="0" err="1">
                <a:solidFill>
                  <a:srgbClr val="CC00CC"/>
                </a:solidFill>
              </a:rPr>
              <a:t>Avars</a:t>
            </a:r>
            <a:r>
              <a:rPr lang="en-US" sz="2000" dirty="0"/>
              <a:t> induce Slaves to move into Greece and Balkans</a:t>
            </a:r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3870325" y="2784475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99"/>
                </a:solidFill>
              </a:rPr>
              <a:t>Avars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974725" y="6511925"/>
            <a:ext cx="60505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453 AD Attila dies and Huns </a:t>
            </a:r>
            <a:r>
              <a:rPr lang="en-US" sz="2000" dirty="0" smtClean="0">
                <a:solidFill>
                  <a:schemeClr val="accent2"/>
                </a:solidFill>
              </a:rPr>
              <a:t>retreat </a:t>
            </a:r>
            <a:r>
              <a:rPr lang="en-US" sz="1400" dirty="0" smtClean="0">
                <a:solidFill>
                  <a:schemeClr val="accent2"/>
                </a:solidFill>
              </a:rPr>
              <a:t>(Battle of </a:t>
            </a:r>
            <a:r>
              <a:rPr lang="en-US" sz="1400" dirty="0" err="1" smtClean="0">
                <a:solidFill>
                  <a:schemeClr val="accent2"/>
                </a:solidFill>
              </a:rPr>
              <a:t>Catalaunian</a:t>
            </a:r>
            <a:r>
              <a:rPr lang="en-US" sz="1400" dirty="0" smtClean="0">
                <a:solidFill>
                  <a:schemeClr val="accent2"/>
                </a:solidFill>
              </a:rPr>
              <a:t> Fields)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4583" name="Line 15"/>
          <p:cNvSpPr>
            <a:spLocks noChangeShapeType="1"/>
          </p:cNvSpPr>
          <p:nvPr/>
        </p:nvSpPr>
        <p:spPr bwMode="auto">
          <a:xfrm flipV="1">
            <a:off x="990600" y="3581400"/>
            <a:ext cx="381000" cy="3124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33600" y="23622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Angles and Saxons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5747" y="607625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1590 BP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326" y="1513274"/>
            <a:ext cx="3075439" cy="284163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8440460" y="1360874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29400" cy="609600"/>
          </a:xfrm>
        </p:spPr>
        <p:txBody>
          <a:bodyPr/>
          <a:lstStyle/>
          <a:p>
            <a:pPr eaLnBrk="1" hangingPunct="1"/>
            <a:r>
              <a:rPr lang="en-US" sz="4000" smtClean="0"/>
              <a:t>The Islamic World 632-1517</a:t>
            </a:r>
          </a:p>
        </p:txBody>
      </p:sp>
      <p:grpSp>
        <p:nvGrpSpPr>
          <p:cNvPr id="25603" name="Group 10"/>
          <p:cNvGrpSpPr>
            <a:grpSpLocks/>
          </p:cNvGrpSpPr>
          <p:nvPr/>
        </p:nvGrpSpPr>
        <p:grpSpPr bwMode="auto">
          <a:xfrm>
            <a:off x="63500" y="685800"/>
            <a:ext cx="8991600" cy="4267200"/>
            <a:chOff x="-1488" y="54"/>
            <a:chExt cx="6897" cy="3446"/>
          </a:xfrm>
        </p:grpSpPr>
        <p:pic>
          <p:nvPicPr>
            <p:cNvPr id="25608" name="Picture 6" descr="Image 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8" y="54"/>
              <a:ext cx="4061" cy="3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7" descr="Image 30"/>
            <p:cNvPicPr>
              <a:picLocks noChangeAspect="1" noChangeArrowheads="1"/>
            </p:cNvPicPr>
            <p:nvPr/>
          </p:nvPicPr>
          <p:blipFill>
            <a:blip r:embed="rId4" cstate="print"/>
            <a:srcRect l="7936"/>
            <a:stretch>
              <a:fillRect/>
            </a:stretch>
          </p:blipFill>
          <p:spPr bwMode="auto">
            <a:xfrm>
              <a:off x="-1488" y="720"/>
              <a:ext cx="2784" cy="2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04" name="Picture 11" descr="Muslim As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848225"/>
            <a:ext cx="29718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13"/>
          <p:cNvSpPr txBox="1">
            <a:spLocks noChangeArrowheads="1"/>
          </p:cNvSpPr>
          <p:nvPr/>
        </p:nvSpPr>
        <p:spPr bwMode="auto">
          <a:xfrm>
            <a:off x="152400" y="685800"/>
            <a:ext cx="370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“Most important event between </a:t>
            </a:r>
          </a:p>
          <a:p>
            <a:r>
              <a:rPr lang="en-US" sz="1800" dirty="0">
                <a:solidFill>
                  <a:srgbClr val="0033CC"/>
                </a:solidFill>
              </a:rPr>
              <a:t>fall Rome and European Exploration” </a:t>
            </a:r>
          </a:p>
        </p:txBody>
      </p:sp>
      <p:sp>
        <p:nvSpPr>
          <p:cNvPr id="25606" name="Text Box 14"/>
          <p:cNvSpPr txBox="1">
            <a:spLocks noChangeArrowheads="1"/>
          </p:cNvSpPr>
          <p:nvPr/>
        </p:nvSpPr>
        <p:spPr bwMode="auto">
          <a:xfrm>
            <a:off x="228600" y="4937125"/>
            <a:ext cx="45290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637 AD </a:t>
            </a:r>
            <a:r>
              <a:rPr lang="en-US" sz="2000" dirty="0"/>
              <a:t>Byzantines defeated in Palestine</a:t>
            </a:r>
          </a:p>
          <a:p>
            <a:pPr>
              <a:buFontTx/>
              <a:buChar char="•"/>
            </a:pPr>
            <a:r>
              <a:rPr lang="en-US" sz="2000" dirty="0"/>
              <a:t> 643 </a:t>
            </a:r>
            <a:r>
              <a:rPr lang="en-US" sz="2000" dirty="0" smtClean="0"/>
              <a:t>Persia is </a:t>
            </a:r>
            <a:r>
              <a:rPr lang="en-US" sz="2000" dirty="0"/>
              <a:t>overrun</a:t>
            </a:r>
          </a:p>
          <a:p>
            <a:pPr>
              <a:buFontTx/>
              <a:buChar char="•"/>
            </a:pPr>
            <a:r>
              <a:rPr lang="en-US" sz="2000" dirty="0"/>
              <a:t> 751 Defeat Tangs</a:t>
            </a:r>
          </a:p>
          <a:p>
            <a:pPr>
              <a:buFontTx/>
              <a:buChar char="•"/>
            </a:pPr>
            <a:r>
              <a:rPr lang="en-US" sz="2000" dirty="0"/>
              <a:t> 673,717 failed to take Constantinople</a:t>
            </a:r>
          </a:p>
          <a:p>
            <a:pPr>
              <a:buFontTx/>
              <a:buChar char="•"/>
            </a:pPr>
            <a:r>
              <a:rPr lang="en-US" sz="2000" dirty="0"/>
              <a:t> 750 less aggressive </a:t>
            </a:r>
            <a:r>
              <a:rPr lang="en-US" sz="2000" dirty="0" err="1"/>
              <a:t>Abbazid</a:t>
            </a:r>
            <a:r>
              <a:rPr lang="en-US" sz="2000" dirty="0"/>
              <a:t> dynasty</a:t>
            </a:r>
          </a:p>
          <a:p>
            <a:pPr>
              <a:buFontTx/>
              <a:buChar char="•"/>
            </a:pPr>
            <a:r>
              <a:rPr lang="en-US" sz="2000" dirty="0"/>
              <a:t> 945 shorn of political power</a:t>
            </a:r>
            <a:r>
              <a:rPr lang="en-US" sz="2000" dirty="0">
                <a:sym typeface="Symbol" pitchFamily="18" charset="2"/>
              </a:rPr>
              <a:t> decline</a:t>
            </a:r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5313363" y="3505200"/>
            <a:ext cx="2078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Routes of advance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152400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(885 years)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088359">
            <a:off x="2233054" y="1892615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Constantinople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187030" y="5228020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-16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C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58352" y="432176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1400-500 BP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102" y="5436393"/>
            <a:ext cx="3075439" cy="284163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5516313" y="527128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740897" y="5271286"/>
            <a:ext cx="152400" cy="152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France expands (Charlemagne)</a:t>
            </a:r>
          </a:p>
        </p:txBody>
      </p:sp>
      <p:pic>
        <p:nvPicPr>
          <p:cNvPr id="26627" name="Picture 5" descr="Image 2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3017" y="838200"/>
            <a:ext cx="8686800" cy="5905500"/>
          </a:xfrm>
          <a:noFill/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7288031" y="319445"/>
            <a:ext cx="1656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714-814AD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62383" y="0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…brief stability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3723" y="781110"/>
            <a:ext cx="152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1286-1186 BP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80" y="6324600"/>
            <a:ext cx="3075439" cy="284163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8223662" y="615949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128" y="40944"/>
            <a:ext cx="7391400" cy="685800"/>
          </a:xfrm>
        </p:spPr>
        <p:txBody>
          <a:bodyPr/>
          <a:lstStyle/>
          <a:p>
            <a:pPr algn="l" eaLnBrk="1" hangingPunct="1"/>
            <a:r>
              <a:rPr lang="en-US" sz="4000" dirty="0" smtClean="0"/>
              <a:t>Invasion by Vikings and Muslims</a:t>
            </a:r>
          </a:p>
        </p:txBody>
      </p:sp>
      <p:pic>
        <p:nvPicPr>
          <p:cNvPr id="27651" name="Picture 5" descr="Viking and Muslim Invasion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46363" y="784225"/>
            <a:ext cx="6400800" cy="5995988"/>
          </a:xfrm>
          <a:noFill/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0" y="1447800"/>
            <a:ext cx="362791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Y= Christian borders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CC00CC"/>
                </a:solidFill>
              </a:rPr>
              <a:t>Magyars</a:t>
            </a:r>
            <a:r>
              <a:rPr lang="en-US" sz="1800" dirty="0"/>
              <a:t> from east (r)</a:t>
            </a:r>
          </a:p>
          <a:p>
            <a:pPr lvl="1"/>
            <a:r>
              <a:rPr lang="en-US" sz="1600" dirty="0"/>
              <a:t>Took Hungarian Plain</a:t>
            </a:r>
          </a:p>
          <a:p>
            <a:pPr lvl="1"/>
            <a:r>
              <a:rPr lang="en-US" sz="1600" dirty="0"/>
              <a:t>Attack N Italy, Gm</a:t>
            </a:r>
          </a:p>
          <a:p>
            <a:r>
              <a:rPr lang="en-US" sz="1800" dirty="0" err="1">
                <a:solidFill>
                  <a:srgbClr val="00B0F0"/>
                </a:solidFill>
              </a:rPr>
              <a:t>Sarcens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/>
              <a:t>from south (b)</a:t>
            </a:r>
          </a:p>
          <a:p>
            <a:pPr lvl="1"/>
            <a:r>
              <a:rPr lang="en-US" sz="1600" dirty="0"/>
              <a:t>Pillaged Rome 846</a:t>
            </a:r>
          </a:p>
          <a:p>
            <a:pPr lvl="1"/>
            <a:r>
              <a:rPr lang="en-US" sz="1600" dirty="0"/>
              <a:t>Deep into Gaul</a:t>
            </a:r>
          </a:p>
          <a:p>
            <a:r>
              <a:rPr lang="en-US" sz="1800" dirty="0">
                <a:solidFill>
                  <a:srgbClr val="0033CC"/>
                </a:solidFill>
              </a:rPr>
              <a:t>Vikings </a:t>
            </a:r>
            <a:r>
              <a:rPr lang="en-US" sz="1800" dirty="0"/>
              <a:t>from north (p)</a:t>
            </a:r>
          </a:p>
          <a:p>
            <a:pPr lvl="1"/>
            <a:r>
              <a:rPr lang="en-US" sz="1600" dirty="0"/>
              <a:t>Orkney and Shetland</a:t>
            </a:r>
          </a:p>
          <a:p>
            <a:pPr lvl="1"/>
            <a:r>
              <a:rPr lang="en-US" sz="1600" dirty="0"/>
              <a:t>Ireland (841 Dublin)</a:t>
            </a:r>
          </a:p>
          <a:p>
            <a:pPr lvl="1"/>
            <a:r>
              <a:rPr lang="en-US" sz="1600" dirty="0"/>
              <a:t>911 France gave Normandy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 smtClean="0"/>
              <a:t>950AD: </a:t>
            </a:r>
            <a:r>
              <a:rPr lang="en-US" sz="1800" dirty="0"/>
              <a:t>Mediterranean Muslim Lake</a:t>
            </a:r>
          </a:p>
          <a:p>
            <a:r>
              <a:rPr lang="en-US" sz="1800" dirty="0"/>
              <a:t>but then Arab unity dissolved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648566" y="6099006"/>
            <a:ext cx="17186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200 </a:t>
            </a:r>
            <a:r>
              <a:rPr lang="en-US" sz="1600" b="1" dirty="0" err="1"/>
              <a:t>yrs</a:t>
            </a:r>
            <a:r>
              <a:rPr lang="en-US" sz="1600" b="1" dirty="0"/>
              <a:t> Arab rule</a:t>
            </a:r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 flipV="1">
            <a:off x="2362200" y="5715000"/>
            <a:ext cx="762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7239000" y="381000"/>
            <a:ext cx="1716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600-950 AD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3733800"/>
            <a:ext cx="205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3399"/>
                </a:solidFill>
              </a:rPr>
              <a:t>Magyar Invasion</a:t>
            </a:r>
            <a:endParaRPr lang="en-US" sz="2000" b="1" dirty="0">
              <a:solidFill>
                <a:srgbClr val="CC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880533">
            <a:off x="2358456" y="2409765"/>
            <a:ext cx="240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Viking Invasions/raids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5344" y="6420399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F0"/>
                </a:solidFill>
              </a:rPr>
              <a:t>Saracens sack Rome in 846</a:t>
            </a:r>
            <a:endParaRPr lang="en-US" sz="1800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779389">
            <a:off x="3703730" y="5599372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Muslim-Christian Divide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80" y="6324600"/>
            <a:ext cx="3075439" cy="28416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8232715" y="615949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867318">
            <a:off x="2710172" y="3600190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Christian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5638800" cy="2590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Humans, products of the Pleistocene (ice ages), developed in the Holocene (current interglacial)</a:t>
            </a:r>
          </a:p>
        </p:txBody>
      </p:sp>
      <p:pic>
        <p:nvPicPr>
          <p:cNvPr id="3075" name="Picture 7" descr="Human Evolution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992438"/>
            <a:ext cx="9144000" cy="3865562"/>
          </a:xfrm>
          <a:noFill/>
        </p:spPr>
      </p:pic>
      <p:pic>
        <p:nvPicPr>
          <p:cNvPr id="3076" name="Picture 8" descr="Human Evoluti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89600" y="0"/>
            <a:ext cx="2879725" cy="2962275"/>
          </a:xfrm>
          <a:noFill/>
        </p:spPr>
      </p:pic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3429000" y="3850104"/>
            <a:ext cx="782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1.5 Ma</a:t>
            </a:r>
          </a:p>
        </p:txBody>
      </p:sp>
      <p:sp>
        <p:nvSpPr>
          <p:cNvPr id="3078" name="Line 10"/>
          <p:cNvSpPr>
            <a:spLocks noChangeShapeType="1"/>
          </p:cNvSpPr>
          <p:nvPr/>
        </p:nvSpPr>
        <p:spPr bwMode="auto">
          <a:xfrm flipV="1">
            <a:off x="457200" y="2971800"/>
            <a:ext cx="66294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0" y="641350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10 ka</a:t>
            </a:r>
            <a:endParaRPr lang="en-US" dirty="0"/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8823325" y="6413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1631950" y="6413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3082" name="Text Box 14"/>
          <p:cNvSpPr txBox="1">
            <a:spLocks noChangeArrowheads="1"/>
          </p:cNvSpPr>
          <p:nvPr/>
        </p:nvSpPr>
        <p:spPr bwMode="auto">
          <a:xfrm>
            <a:off x="3460750" y="6413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5289550" y="6413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7070725" y="6413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1133475" y="6005513"/>
            <a:ext cx="1266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Mesolithic</a:t>
            </a:r>
          </a:p>
        </p:txBody>
      </p:sp>
      <p:sp>
        <p:nvSpPr>
          <p:cNvPr id="3086" name="Text Box 18"/>
          <p:cNvSpPr txBox="1">
            <a:spLocks noChangeArrowheads="1"/>
          </p:cNvSpPr>
          <p:nvPr/>
        </p:nvSpPr>
        <p:spPr bwMode="auto">
          <a:xfrm>
            <a:off x="3394075" y="6005513"/>
            <a:ext cx="1127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Neolithic</a:t>
            </a:r>
          </a:p>
        </p:txBody>
      </p:sp>
      <p:sp>
        <p:nvSpPr>
          <p:cNvPr id="3087" name="Text Box 19"/>
          <p:cNvSpPr txBox="1">
            <a:spLocks noChangeArrowheads="1"/>
          </p:cNvSpPr>
          <p:nvPr/>
        </p:nvSpPr>
        <p:spPr bwMode="auto">
          <a:xfrm>
            <a:off x="4962288" y="5950556"/>
            <a:ext cx="14418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</a:rPr>
              <a:t>Bronze Age</a:t>
            </a:r>
          </a:p>
        </p:txBody>
      </p:sp>
      <p:sp>
        <p:nvSpPr>
          <p:cNvPr id="3088" name="Text Box 20"/>
          <p:cNvSpPr txBox="1">
            <a:spLocks noChangeArrowheads="1"/>
          </p:cNvSpPr>
          <p:nvPr/>
        </p:nvSpPr>
        <p:spPr bwMode="auto">
          <a:xfrm>
            <a:off x="7127875" y="6005513"/>
            <a:ext cx="1270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</a:rPr>
              <a:t>Iron Age  </a:t>
            </a:r>
          </a:p>
        </p:txBody>
      </p:sp>
      <p:sp>
        <p:nvSpPr>
          <p:cNvPr id="3089" name="Text Box 21"/>
          <p:cNvSpPr txBox="1">
            <a:spLocks noChangeArrowheads="1"/>
          </p:cNvSpPr>
          <p:nvPr/>
        </p:nvSpPr>
        <p:spPr bwMode="auto">
          <a:xfrm>
            <a:off x="8398223" y="2929608"/>
            <a:ext cx="630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40 </a:t>
            </a:r>
            <a:r>
              <a:rPr lang="en-US" sz="1600" dirty="0" err="1"/>
              <a:t>ka</a:t>
            </a:r>
            <a:endParaRPr lang="en-US" sz="1600" dirty="0"/>
          </a:p>
        </p:txBody>
      </p:sp>
      <p:sp>
        <p:nvSpPr>
          <p:cNvPr id="3090" name="Text Box 22"/>
          <p:cNvSpPr txBox="1">
            <a:spLocks noChangeArrowheads="1"/>
          </p:cNvSpPr>
          <p:nvPr/>
        </p:nvSpPr>
        <p:spPr bwMode="auto">
          <a:xfrm>
            <a:off x="7038975" y="3851275"/>
            <a:ext cx="468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fire</a:t>
            </a:r>
          </a:p>
        </p:txBody>
      </p:sp>
      <p:sp>
        <p:nvSpPr>
          <p:cNvPr id="3092" name="Text Box 21"/>
          <p:cNvSpPr txBox="1">
            <a:spLocks noChangeArrowheads="1"/>
          </p:cNvSpPr>
          <p:nvPr/>
        </p:nvSpPr>
        <p:spPr bwMode="auto">
          <a:xfrm>
            <a:off x="5689600" y="990600"/>
            <a:ext cx="21082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250 </a:t>
            </a:r>
            <a:r>
              <a:rPr lang="en-US" sz="1600" dirty="0" err="1" smtClean="0">
                <a:solidFill>
                  <a:schemeClr val="bg1"/>
                </a:solidFill>
              </a:rPr>
              <a:t>ka</a:t>
            </a:r>
            <a:r>
              <a:rPr lang="en-US" sz="1600" dirty="0" smtClean="0">
                <a:solidFill>
                  <a:schemeClr val="bg1"/>
                </a:solidFill>
              </a:rPr>
              <a:t> modern humans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093" name="Text Box 22"/>
          <p:cNvSpPr txBox="1">
            <a:spLocks noChangeArrowheads="1"/>
          </p:cNvSpPr>
          <p:nvPr/>
        </p:nvSpPr>
        <p:spPr bwMode="auto">
          <a:xfrm>
            <a:off x="8330063" y="2637346"/>
            <a:ext cx="7665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2.8 Ma</a:t>
            </a:r>
          </a:p>
        </p:txBody>
      </p:sp>
      <p:sp>
        <p:nvSpPr>
          <p:cNvPr id="3094" name="Text Box 23"/>
          <p:cNvSpPr txBox="1">
            <a:spLocks noChangeArrowheads="1"/>
          </p:cNvSpPr>
          <p:nvPr/>
        </p:nvSpPr>
        <p:spPr bwMode="auto">
          <a:xfrm>
            <a:off x="8486838" y="2204127"/>
            <a:ext cx="7414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1.5 fire</a:t>
            </a:r>
            <a:endParaRPr lang="en-US" sz="1400" dirty="0"/>
          </a:p>
        </p:txBody>
      </p:sp>
      <p:sp>
        <p:nvSpPr>
          <p:cNvPr id="3095" name="Text Box 24"/>
          <p:cNvSpPr txBox="1">
            <a:spLocks noChangeArrowheads="1"/>
          </p:cNvSpPr>
          <p:nvPr/>
        </p:nvSpPr>
        <p:spPr bwMode="auto">
          <a:xfrm>
            <a:off x="8001000" y="3744913"/>
            <a:ext cx="583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</a:rPr>
              <a:t>stone</a:t>
            </a:r>
          </a:p>
        </p:txBody>
      </p:sp>
      <p:sp>
        <p:nvSpPr>
          <p:cNvPr id="3096" name="Text Box 25"/>
          <p:cNvSpPr txBox="1">
            <a:spLocks noChangeArrowheads="1"/>
          </p:cNvSpPr>
          <p:nvPr/>
        </p:nvSpPr>
        <p:spPr bwMode="auto">
          <a:xfrm>
            <a:off x="1838325" y="6373813"/>
            <a:ext cx="1649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bow, cutting tools</a:t>
            </a:r>
          </a:p>
        </p:txBody>
      </p:sp>
      <p:sp>
        <p:nvSpPr>
          <p:cNvPr id="3097" name="Text Box 26"/>
          <p:cNvSpPr txBox="1">
            <a:spLocks noChangeArrowheads="1"/>
          </p:cNvSpPr>
          <p:nvPr/>
        </p:nvSpPr>
        <p:spPr bwMode="auto">
          <a:xfrm>
            <a:off x="3676650" y="6373813"/>
            <a:ext cx="830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farming</a:t>
            </a:r>
          </a:p>
        </p:txBody>
      </p:sp>
      <p:sp>
        <p:nvSpPr>
          <p:cNvPr id="3098" name="Line 27"/>
          <p:cNvSpPr>
            <a:spLocks noChangeShapeType="1"/>
          </p:cNvSpPr>
          <p:nvPr/>
        </p:nvSpPr>
        <p:spPr bwMode="auto">
          <a:xfrm flipH="1">
            <a:off x="3200400" y="6400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9" name="Line 28"/>
          <p:cNvSpPr>
            <a:spLocks noChangeShapeType="1"/>
          </p:cNvSpPr>
          <p:nvPr/>
        </p:nvSpPr>
        <p:spPr bwMode="auto">
          <a:xfrm>
            <a:off x="4648200" y="6400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00" name="Text Box 29"/>
          <p:cNvSpPr txBox="1">
            <a:spLocks noChangeArrowheads="1"/>
          </p:cNvSpPr>
          <p:nvPr/>
        </p:nvSpPr>
        <p:spPr bwMode="auto">
          <a:xfrm>
            <a:off x="4305300" y="6235700"/>
            <a:ext cx="413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</a:rPr>
              <a:t>Cu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0408" y="4848728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 ma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4953000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2.5 Ma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8531332" y="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ka</a:t>
            </a:r>
          </a:p>
          <a:p>
            <a:r>
              <a:rPr lang="en-US" sz="1200" dirty="0" smtClean="0"/>
              <a:t>history</a:t>
            </a:r>
            <a:endParaRPr lang="en-US" sz="1200" dirty="0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flipV="1">
            <a:off x="3962400" y="2971800"/>
            <a:ext cx="3048000" cy="9144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548048" y="3227696"/>
            <a:ext cx="3810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990304" y="0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6600"/>
                </a:solidFill>
              </a:rPr>
              <a:t>Homo sapiens very recent (50-100ka)</a:t>
            </a:r>
            <a:endParaRPr lang="en-US" sz="1800" dirty="0">
              <a:solidFill>
                <a:srgbClr val="0066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5400000">
            <a:off x="1043064" y="3810596"/>
            <a:ext cx="2000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Australpithecus</a:t>
            </a:r>
            <a:r>
              <a:rPr lang="en-US" sz="1100" dirty="0" smtClean="0"/>
              <a:t> </a:t>
            </a:r>
            <a:r>
              <a:rPr lang="en-US" sz="1100" dirty="0" err="1" smtClean="0"/>
              <a:t>sediba</a:t>
            </a:r>
            <a:r>
              <a:rPr lang="en-US" sz="1100" dirty="0" smtClean="0"/>
              <a:t> 1.977Ma</a:t>
            </a:r>
            <a:endParaRPr lang="en-US" sz="11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7543800" y="3954318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8283923" y="2337444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5767571" y="43233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glacial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8370934" y="4465810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LGP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46442" y="5001216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Post-glacial period</a:t>
            </a:r>
            <a:endParaRPr lang="en-US" dirty="0"/>
          </a:p>
        </p:txBody>
      </p:sp>
      <p:cxnSp>
        <p:nvCxnSpPr>
          <p:cNvPr id="8" name="Straight Connector 7"/>
          <p:cNvCxnSpPr>
            <a:endCxn id="3087" idx="1"/>
          </p:cNvCxnSpPr>
          <p:nvPr/>
        </p:nvCxnSpPr>
        <p:spPr>
          <a:xfrm>
            <a:off x="4521200" y="6150611"/>
            <a:ext cx="44108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421438" y="6180589"/>
            <a:ext cx="44108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62526" y="6089650"/>
            <a:ext cx="0" cy="2286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45117" y="5742806"/>
            <a:ext cx="50526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0000FF"/>
                </a:solidFill>
              </a:rPr>
              <a:t>5150 BP</a:t>
            </a:r>
          </a:p>
          <a:p>
            <a:r>
              <a:rPr lang="en-US" sz="700" dirty="0" smtClean="0">
                <a:solidFill>
                  <a:srgbClr val="0000FF"/>
                </a:solidFill>
              </a:rPr>
              <a:t>3150 BC</a:t>
            </a:r>
            <a:endParaRPr lang="en-US" sz="700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41982" y="5324891"/>
            <a:ext cx="50526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0000FF"/>
                </a:solidFill>
              </a:rPr>
              <a:t>3200 BP</a:t>
            </a:r>
          </a:p>
          <a:p>
            <a:r>
              <a:rPr lang="en-US" sz="700" dirty="0" smtClean="0">
                <a:solidFill>
                  <a:srgbClr val="0000FF"/>
                </a:solidFill>
              </a:rPr>
              <a:t>1200 BC</a:t>
            </a:r>
            <a:endParaRPr lang="en-US" sz="7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-535392" y="3188094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2.8 Ma Homo </a:t>
            </a:r>
            <a:r>
              <a:rPr lang="en-US" sz="1200" dirty="0" err="1" smtClean="0"/>
              <a:t>Habilis</a:t>
            </a:r>
            <a:endParaRPr lang="en-US" sz="1200" dirty="0" smtClean="0"/>
          </a:p>
          <a:p>
            <a:pPr algn="r"/>
            <a:r>
              <a:rPr lang="en-US" sz="1200" dirty="0" smtClean="0"/>
              <a:t> (stone tools)</a:t>
            </a:r>
            <a:endParaRPr lang="en-US" sz="1200" dirty="0"/>
          </a:p>
        </p:txBody>
      </p:sp>
      <p:sp>
        <p:nvSpPr>
          <p:cNvPr id="6" name="Right Arrow 5"/>
          <p:cNvSpPr/>
          <p:nvPr/>
        </p:nvSpPr>
        <p:spPr>
          <a:xfrm flipH="1">
            <a:off x="76200" y="2840038"/>
            <a:ext cx="113872" cy="80746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2131256" y="3522936"/>
            <a:ext cx="1850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1.8-1.3 Ma Homo </a:t>
            </a:r>
            <a:r>
              <a:rPr lang="en-US" sz="1200" dirty="0" err="1" smtClean="0"/>
              <a:t>ergaster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(fire, complex tools) </a:t>
            </a:r>
          </a:p>
          <a:p>
            <a:r>
              <a:rPr lang="en-US" sz="1200" dirty="0" smtClean="0"/>
              <a:t>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out of Africa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145144" y="2917994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0.4-0.25 Ma </a:t>
            </a:r>
          </a:p>
          <a:p>
            <a:r>
              <a:rPr lang="en-US" sz="1400" dirty="0" smtClean="0"/>
              <a:t>Modern humans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180859" y="3973257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behavioral 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modernity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3192" y="619995"/>
            <a:ext cx="125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 </a:t>
            </a:r>
            <a:r>
              <a:rPr lang="en-US" sz="1400" dirty="0" err="1" smtClean="0"/>
              <a:t>ka</a:t>
            </a:r>
            <a:r>
              <a:rPr lang="en-US" sz="1400" dirty="0" smtClean="0"/>
              <a:t> behavior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" y="0"/>
            <a:ext cx="8991600" cy="762000"/>
          </a:xfrm>
        </p:spPr>
        <p:txBody>
          <a:bodyPr/>
          <a:lstStyle/>
          <a:p>
            <a:pPr algn="l" eaLnBrk="1" hangingPunct="1"/>
            <a:r>
              <a:rPr lang="en-US" sz="3600" smtClean="0"/>
              <a:t>Byzantium (E. Roman Empire) calls for help…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381000" y="5041900"/>
            <a:ext cx="59266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800" dirty="0"/>
              <a:t> Lure of Egypt and Asia, and losses to German tribes</a:t>
            </a:r>
          </a:p>
          <a:p>
            <a:pPr>
              <a:buFontTx/>
              <a:buChar char="•"/>
            </a:pPr>
            <a:r>
              <a:rPr lang="en-US" sz="1800" dirty="0"/>
              <a:t> 628 Persian threat met at Nineveh</a:t>
            </a:r>
          </a:p>
          <a:p>
            <a:pPr>
              <a:buFontTx/>
              <a:buChar char="•"/>
            </a:pPr>
            <a:r>
              <a:rPr lang="en-US" sz="1800" dirty="0" smtClean="0"/>
              <a:t> Constantinople </a:t>
            </a:r>
            <a:r>
              <a:rPr lang="en-US" sz="1800" dirty="0"/>
              <a:t>held 674, 717 using peasant militia “themes”</a:t>
            </a:r>
          </a:p>
          <a:p>
            <a:pPr>
              <a:buFontTx/>
              <a:buChar char="•"/>
            </a:pPr>
            <a:r>
              <a:rPr lang="en-US" sz="1800" dirty="0"/>
              <a:t> 976 drove Arabs back to </a:t>
            </a:r>
            <a:r>
              <a:rPr lang="en-US" sz="1800" dirty="0" err="1"/>
              <a:t>Jurusalem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1071 Seljuk </a:t>
            </a:r>
            <a:r>
              <a:rPr lang="en-US" sz="1800" dirty="0" err="1"/>
              <a:t>turks</a:t>
            </a:r>
            <a:r>
              <a:rPr lang="en-US" sz="1800" dirty="0"/>
              <a:t> beat Byzantines at </a:t>
            </a:r>
            <a:r>
              <a:rPr lang="en-US" sz="1800" dirty="0" err="1"/>
              <a:t>Manzikert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Byzantium </a:t>
            </a:r>
            <a:r>
              <a:rPr lang="en-US" sz="1800" b="1" dirty="0"/>
              <a:t>calls on west for help</a:t>
            </a:r>
            <a:r>
              <a:rPr lang="en-US" sz="1800" dirty="0"/>
              <a:t>… big mistake</a:t>
            </a:r>
          </a:p>
        </p:txBody>
      </p:sp>
      <p:pic>
        <p:nvPicPr>
          <p:cNvPr id="28676" name="Picture 7" descr="Byzanti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762000"/>
            <a:ext cx="7162800" cy="4271963"/>
          </a:xfrm>
          <a:noFill/>
        </p:spPr>
      </p:pic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7239000" y="2708275"/>
            <a:ext cx="1992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/>
              <a:t>Mazikert</a:t>
            </a:r>
            <a:r>
              <a:rPr lang="en-US" sz="1800" b="1" dirty="0"/>
              <a:t> </a:t>
            </a:r>
            <a:r>
              <a:rPr lang="en-US" sz="1800" b="1" dirty="0" smtClean="0"/>
              <a:t>1071 AD</a:t>
            </a:r>
            <a:endParaRPr lang="en-US" sz="1800" b="1" dirty="0"/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 flipH="1" flipV="1">
            <a:off x="7086600" y="22098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537091">
            <a:off x="4438272" y="160360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Constantinople</a:t>
            </a:r>
            <a:endParaRPr lang="en-US" sz="1800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rot="10800000" flipV="1">
            <a:off x="4419600" y="2029036"/>
            <a:ext cx="56192" cy="180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08498" y="2939672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929 BP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80" y="6324600"/>
            <a:ext cx="3075439" cy="284163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8332298" y="615949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algn="l" eaLnBrk="1" hangingPunct="1"/>
            <a:r>
              <a:rPr lang="en-US" sz="3600" smtClean="0"/>
              <a:t>Reconquest by Italian fleets of Genoa and Pisa</a:t>
            </a:r>
          </a:p>
        </p:txBody>
      </p:sp>
      <p:pic>
        <p:nvPicPr>
          <p:cNvPr id="29699" name="Picture 5" descr="Image 2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2462213"/>
            <a:ext cx="8763000" cy="4371975"/>
          </a:xfrm>
          <a:noFill/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609600" y="588963"/>
            <a:ext cx="58801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Genoa attacked N. Africa</a:t>
            </a:r>
          </a:p>
          <a:p>
            <a:r>
              <a:rPr lang="en-US" sz="2000" dirty="0"/>
              <a:t>Venice cleared Adriatic</a:t>
            </a:r>
          </a:p>
          <a:p>
            <a:r>
              <a:rPr lang="en-US" sz="2000" dirty="0"/>
              <a:t>First Crusade 1096-1099</a:t>
            </a:r>
          </a:p>
          <a:p>
            <a:r>
              <a:rPr lang="en-US" sz="2000" dirty="0"/>
              <a:t>Started </a:t>
            </a:r>
            <a:r>
              <a:rPr lang="en-US" sz="2000" dirty="0" smtClean="0"/>
              <a:t>re-conquest </a:t>
            </a:r>
            <a:r>
              <a:rPr lang="en-US" sz="2000" dirty="0"/>
              <a:t>of S</a:t>
            </a:r>
            <a:r>
              <a:rPr lang="en-US" sz="2000" dirty="0" smtClean="0"/>
              <a:t>pain</a:t>
            </a:r>
            <a:r>
              <a:rPr lang="en-US" sz="2000" dirty="0"/>
              <a:t>, halted, continued in 1200s</a:t>
            </a:r>
          </a:p>
          <a:p>
            <a:r>
              <a:rPr lang="en-US" sz="2000" dirty="0"/>
              <a:t>Royal authority decreased…feudalism bloomed</a:t>
            </a:r>
          </a:p>
          <a:p>
            <a:r>
              <a:rPr lang="en-US" sz="2000" dirty="0"/>
              <a:t>Norman Conquest of England (1066</a:t>
            </a:r>
            <a:r>
              <a:rPr lang="en-US" sz="2000" dirty="0" smtClean="0"/>
              <a:t>) – </a:t>
            </a:r>
            <a:r>
              <a:rPr lang="en-US" sz="1600" dirty="0" smtClean="0">
                <a:solidFill>
                  <a:srgbClr val="00B050"/>
                </a:solidFill>
              </a:rPr>
              <a:t>spread democracy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7010401" y="1676400"/>
            <a:ext cx="2133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950-1149 </a:t>
            </a:r>
            <a:r>
              <a:rPr lang="en-US" b="1" dirty="0" smtClean="0"/>
              <a:t>AD</a:t>
            </a:r>
          </a:p>
          <a:p>
            <a:pPr algn="ctr"/>
            <a:r>
              <a:rPr lang="en-US" sz="1800" dirty="0" smtClean="0"/>
              <a:t>1050-851 BP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6519092"/>
            <a:ext cx="3075439" cy="28416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019683" y="6353985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609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Christianization of Europe</a:t>
            </a:r>
          </a:p>
        </p:txBody>
      </p:sp>
      <p:pic>
        <p:nvPicPr>
          <p:cNvPr id="30723" name="Picture 5" descr="Christianity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609600"/>
            <a:ext cx="6705600" cy="6119813"/>
          </a:xfrm>
          <a:noFill/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447800" y="657225"/>
            <a:ext cx="24920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~1000 to 1200 AD</a:t>
            </a:r>
          </a:p>
          <a:p>
            <a:pPr algn="ctr"/>
            <a:r>
              <a:rPr lang="en-US" sz="2000" dirty="0" smtClean="0"/>
              <a:t>1000-800 BP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04800" y="2743200"/>
            <a:ext cx="1844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Brown = routes of missionaries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169" y="6324600"/>
            <a:ext cx="3075439" cy="28416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8358617" y="615949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267200" cy="685800"/>
          </a:xfrm>
        </p:spPr>
        <p:txBody>
          <a:bodyPr/>
          <a:lstStyle/>
          <a:p>
            <a:pPr algn="l" eaLnBrk="1" hangingPunct="1"/>
            <a:r>
              <a:rPr lang="en-US" sz="4000" smtClean="0"/>
              <a:t>Expulsion of Jews</a:t>
            </a:r>
          </a:p>
        </p:txBody>
      </p:sp>
      <p:pic>
        <p:nvPicPr>
          <p:cNvPr id="31747" name="Picture 6" descr="Christianity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066800"/>
            <a:ext cx="9144000" cy="4360863"/>
          </a:xfrm>
          <a:noFill/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304800" y="57150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Crusades induced intolerance.  3</a:t>
            </a:r>
            <a:r>
              <a:rPr lang="en-US" baseline="30000"/>
              <a:t>rd</a:t>
            </a:r>
            <a:r>
              <a:rPr lang="en-US"/>
              <a:t> and 4</a:t>
            </a:r>
            <a:r>
              <a:rPr lang="en-US" baseline="30000"/>
              <a:t>th</a:t>
            </a:r>
            <a:r>
              <a:rPr lang="en-US"/>
              <a:t> Lateran Councils (1179, 1215) passed discriminatory legislation… expulsions.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203325" y="110807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1290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1295400" y="3200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1492</a:t>
            </a: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-92075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0" y="3124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1497</a:t>
            </a:r>
          </a:p>
        </p:txBody>
      </p:sp>
      <p:sp>
        <p:nvSpPr>
          <p:cNvPr id="31753" name="Text Box 12"/>
          <p:cNvSpPr txBox="1">
            <a:spLocks noChangeArrowheads="1"/>
          </p:cNvSpPr>
          <p:nvPr/>
        </p:nvSpPr>
        <p:spPr bwMode="auto">
          <a:xfrm>
            <a:off x="4495800" y="307213"/>
            <a:ext cx="41953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Askenazi</a:t>
            </a:r>
            <a:r>
              <a:rPr lang="en-US" sz="1800" dirty="0" err="1">
                <a:sym typeface="Symbol" pitchFamily="18" charset="2"/>
              </a:rPr>
              <a:t>Poland</a:t>
            </a:r>
            <a:r>
              <a:rPr lang="en-US" sz="1800" dirty="0">
                <a:sym typeface="Symbol" pitchFamily="18" charset="2"/>
              </a:rPr>
              <a:t> and Lithuania (the Pale</a:t>
            </a:r>
            <a:r>
              <a:rPr lang="en-US" sz="1800" dirty="0" smtClean="0">
                <a:sym typeface="Symbol" pitchFamily="18" charset="2"/>
              </a:rPr>
              <a:t>)</a:t>
            </a:r>
          </a:p>
          <a:p>
            <a:r>
              <a:rPr lang="en-US" sz="1800" dirty="0" smtClean="0">
                <a:sym typeface="Symbol" pitchFamily="18" charset="2"/>
              </a:rPr>
              <a:t>migrations</a:t>
            </a:r>
            <a:endParaRPr lang="en-US" sz="1800" dirty="0">
              <a:sym typeface="Symbol" pitchFamily="18" charset="2"/>
            </a:endParaRPr>
          </a:p>
        </p:txBody>
      </p:sp>
      <p:sp>
        <p:nvSpPr>
          <p:cNvPr id="31754" name="Line 13"/>
          <p:cNvSpPr>
            <a:spLocks noChangeShapeType="1"/>
          </p:cNvSpPr>
          <p:nvPr/>
        </p:nvSpPr>
        <p:spPr bwMode="auto">
          <a:xfrm flipH="1">
            <a:off x="3886200" y="914400"/>
            <a:ext cx="914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Text Box 14"/>
          <p:cNvSpPr txBox="1">
            <a:spLocks noChangeArrowheads="1"/>
          </p:cNvSpPr>
          <p:nvPr/>
        </p:nvSpPr>
        <p:spPr bwMode="auto">
          <a:xfrm>
            <a:off x="0" y="2667000"/>
            <a:ext cx="998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Sephardic</a:t>
            </a:r>
          </a:p>
        </p:txBody>
      </p:sp>
      <p:sp>
        <p:nvSpPr>
          <p:cNvPr id="12" name="TextBox 11"/>
          <p:cNvSpPr txBox="1"/>
          <p:nvPr/>
        </p:nvSpPr>
        <p:spPr>
          <a:xfrm rot="727632">
            <a:off x="4019364" y="429126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expulsions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505519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821,785 BP</a:t>
            </a:r>
            <a:endParaRPr lang="en-US" sz="1600" b="1" dirty="0">
              <a:solidFill>
                <a:srgbClr val="00B05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6505519"/>
            <a:ext cx="3075439" cy="284163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8619883" y="6340412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318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sz="3600" dirty="0" smtClean="0"/>
              <a:t>Mongol Invasion of Genghis Kahn and Sons..</a:t>
            </a:r>
          </a:p>
        </p:txBody>
      </p:sp>
      <p:pic>
        <p:nvPicPr>
          <p:cNvPr id="32771" name="Picture 6" descr="Mongol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6667"/>
          <a:stretch>
            <a:fillRect/>
          </a:stretch>
        </p:blipFill>
        <p:spPr>
          <a:xfrm>
            <a:off x="2713038" y="3505200"/>
            <a:ext cx="6400800" cy="2924175"/>
          </a:xfrm>
          <a:noFill/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128588" y="914400"/>
            <a:ext cx="54260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/>
              <a:t> 1211-1234 overran Ch’in empire N China</a:t>
            </a:r>
          </a:p>
          <a:p>
            <a:pPr>
              <a:buFontTx/>
              <a:buChar char="•"/>
            </a:pPr>
            <a:r>
              <a:rPr lang="en-US" sz="1800"/>
              <a:t> 1280-1376 defeat Sung army, attack Java and Japan</a:t>
            </a:r>
          </a:p>
          <a:p>
            <a:pPr>
              <a:buFontTx/>
              <a:buChar char="•"/>
            </a:pPr>
            <a:r>
              <a:rPr lang="en-US" sz="1800"/>
              <a:t> 1220 defeat Muslims at Khwarizm </a:t>
            </a:r>
          </a:p>
          <a:p>
            <a:pPr>
              <a:buFontTx/>
              <a:buChar char="•"/>
            </a:pPr>
            <a:r>
              <a:rPr lang="en-US" sz="1800"/>
              <a:t> Genghis died 1227, divided empire and sons carried on.</a:t>
            </a:r>
          </a:p>
          <a:p>
            <a:pPr>
              <a:buFontTx/>
              <a:buChar char="•"/>
            </a:pPr>
            <a:r>
              <a:rPr lang="en-US" sz="1800"/>
              <a:t> 1237-8 overran Russia, 1240 sacked Kiev</a:t>
            </a:r>
          </a:p>
          <a:p>
            <a:pPr>
              <a:buFontTx/>
              <a:buChar char="•"/>
            </a:pPr>
            <a:r>
              <a:rPr lang="en-US" sz="1800"/>
              <a:t> 1241 destroyed German-Polish army at Legnica</a:t>
            </a:r>
          </a:p>
          <a:p>
            <a:pPr>
              <a:buFontTx/>
              <a:buChar char="•"/>
            </a:pPr>
            <a:r>
              <a:rPr lang="en-US" sz="1800"/>
              <a:t> 1258 sacked Baghdad (Abbasid capital)</a:t>
            </a:r>
          </a:p>
          <a:p>
            <a:pPr>
              <a:buFontTx/>
              <a:buChar char="•"/>
            </a:pPr>
            <a:r>
              <a:rPr lang="en-US" sz="1800"/>
              <a:t> 1260 Muslim victory at Ain Jalut stopped Mongols</a:t>
            </a:r>
          </a:p>
          <a:p>
            <a:pPr>
              <a:buFontTx/>
              <a:buChar char="•"/>
            </a:pPr>
            <a:endParaRPr lang="en-US" sz="1800"/>
          </a:p>
        </p:txBody>
      </p:sp>
      <p:pic>
        <p:nvPicPr>
          <p:cNvPr id="32773" name="Picture 8" descr="Mongol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914400"/>
            <a:ext cx="35052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0" y="3810000"/>
            <a:ext cx="26828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Russia Mongol tributary </a:t>
            </a:r>
          </a:p>
          <a:p>
            <a:r>
              <a:rPr lang="en-US" sz="1600" dirty="0"/>
              <a:t>for 200 yrs</a:t>
            </a:r>
          </a:p>
          <a:p>
            <a:pPr>
              <a:buFontTx/>
              <a:buChar char="•"/>
            </a:pPr>
            <a:r>
              <a:rPr lang="en-US" sz="1600" dirty="0"/>
              <a:t> Tamerlane (1336-1405) last great Mongol conqueror died attacking China</a:t>
            </a:r>
          </a:p>
          <a:p>
            <a:pPr>
              <a:buFontTx/>
              <a:buChar char="•"/>
            </a:pPr>
            <a:r>
              <a:rPr lang="en-US" sz="1600" dirty="0"/>
              <a:t> 1696 Mongolia under </a:t>
            </a:r>
            <a:r>
              <a:rPr lang="en-US" sz="1600" dirty="0" smtClean="0"/>
              <a:t>China</a:t>
            </a:r>
          </a:p>
          <a:p>
            <a:r>
              <a:rPr lang="en-US" sz="1200" dirty="0" smtClean="0">
                <a:solidFill>
                  <a:srgbClr val="006600"/>
                </a:solidFill>
              </a:rPr>
              <a:t>    </a:t>
            </a:r>
            <a:r>
              <a:rPr lang="en-US" sz="1400" dirty="0" smtClean="0">
                <a:solidFill>
                  <a:srgbClr val="006600"/>
                </a:solidFill>
              </a:rPr>
              <a:t>304 BP</a:t>
            </a:r>
            <a:endParaRPr lang="en-US" sz="1600" dirty="0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n-US" sz="1600" dirty="0"/>
              <a:t> </a:t>
            </a:r>
            <a:r>
              <a:rPr lang="en-US" sz="1400" b="1" dirty="0"/>
              <a:t>Sacking of Kiev moved Russian capital to Moscow.  </a:t>
            </a:r>
            <a:r>
              <a:rPr lang="en-US" sz="1400" b="1" dirty="0">
                <a:solidFill>
                  <a:srgbClr val="0033CC"/>
                </a:solidFill>
              </a:rPr>
              <a:t>Russia is spiritual descendent of Byzantine Empire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0779" y="3190459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789-740 BP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8693" y="4045391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600"/>
                </a:solidFill>
              </a:rPr>
              <a:t>595 BP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588" y="6527586"/>
            <a:ext cx="8981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Marco Polo </a:t>
            </a:r>
            <a:r>
              <a:rPr lang="en-US" sz="1400" dirty="0" smtClean="0"/>
              <a:t>(left Venice at 15 </a:t>
            </a:r>
            <a:r>
              <a:rPr lang="en-US" sz="1400" dirty="0" err="1" smtClean="0"/>
              <a:t>yrs</a:t>
            </a:r>
            <a:r>
              <a:rPr lang="en-US" sz="1400" dirty="0" smtClean="0"/>
              <a:t>), 10 years in court of Kublai Khan, learned Mongolian; </a:t>
            </a:r>
            <a:r>
              <a:rPr lang="en-US" sz="1400" b="1" dirty="0" smtClean="0"/>
              <a:t>Khan empire made travel safe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961" y="174099"/>
            <a:ext cx="3075439" cy="28416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8601497" y="8992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362"/>
            <a:ext cx="9144000" cy="657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0200" y="228600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 Black Death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0806" y="1253415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647-654 BP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3718" y="807139"/>
            <a:ext cx="2635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1346-1353 AD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025" y="5943600"/>
            <a:ext cx="3075439" cy="28416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8598614" y="577849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Image 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t="1695" r="43959" b="69492"/>
          <a:stretch>
            <a:fillRect/>
          </a:stretch>
        </p:blipFill>
        <p:spPr>
          <a:xfrm>
            <a:off x="3657600" y="4343400"/>
            <a:ext cx="3048000" cy="2252663"/>
          </a:xfrm>
          <a:noFill/>
        </p:spPr>
      </p:pic>
      <p:pic>
        <p:nvPicPr>
          <p:cNvPr id="33795" name="Picture 6" descr="Image 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30487"/>
          <a:stretch>
            <a:fillRect/>
          </a:stretch>
        </p:blipFill>
        <p:spPr>
          <a:xfrm>
            <a:off x="0" y="0"/>
            <a:ext cx="6781800" cy="6781800"/>
          </a:xfrm>
          <a:noFill/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6673850" y="3276600"/>
            <a:ext cx="2514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Black Death</a:t>
            </a:r>
            <a:br>
              <a:rPr lang="en-US" sz="3600" dirty="0" smtClean="0"/>
            </a:br>
            <a:r>
              <a:rPr lang="en-US" sz="3600" dirty="0" smtClean="0"/>
              <a:t>1346-1353</a:t>
            </a:r>
          </a:p>
        </p:txBody>
      </p:sp>
      <p:grpSp>
        <p:nvGrpSpPr>
          <p:cNvPr id="33797" name="Group 13"/>
          <p:cNvGrpSpPr>
            <a:grpSpLocks/>
          </p:cNvGrpSpPr>
          <p:nvPr/>
        </p:nvGrpSpPr>
        <p:grpSpPr bwMode="auto">
          <a:xfrm>
            <a:off x="5791200" y="0"/>
            <a:ext cx="3352800" cy="2808288"/>
            <a:chOff x="4080" y="1008"/>
            <a:chExt cx="1605" cy="1344"/>
          </a:xfrm>
        </p:grpSpPr>
        <p:pic>
          <p:nvPicPr>
            <p:cNvPr id="33811" name="Picture 7" descr="Image 31"/>
            <p:cNvPicPr>
              <a:picLocks noChangeAspect="1" noChangeArrowheads="1"/>
            </p:cNvPicPr>
            <p:nvPr/>
          </p:nvPicPr>
          <p:blipFill>
            <a:blip r:embed="rId4" cstate="print"/>
            <a:srcRect l="60396" t="3294" b="73647"/>
            <a:stretch>
              <a:fillRect/>
            </a:stretch>
          </p:blipFill>
          <p:spPr bwMode="auto">
            <a:xfrm>
              <a:off x="4080" y="1008"/>
              <a:ext cx="1605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2" name="Text Box 11"/>
            <p:cNvSpPr txBox="1">
              <a:spLocks noChangeArrowheads="1"/>
            </p:cNvSpPr>
            <p:nvPr/>
          </p:nvSpPr>
          <p:spPr bwMode="auto">
            <a:xfrm>
              <a:off x="5232" y="1584"/>
              <a:ext cx="271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Rome</a:t>
              </a:r>
            </a:p>
          </p:txBody>
        </p:sp>
        <p:sp>
          <p:nvSpPr>
            <p:cNvPr id="33813" name="Text Box 12"/>
            <p:cNvSpPr txBox="1">
              <a:spLocks noChangeArrowheads="1"/>
            </p:cNvSpPr>
            <p:nvPr/>
          </p:nvSpPr>
          <p:spPr bwMode="auto">
            <a:xfrm rot="-1884652">
              <a:off x="4269" y="1960"/>
              <a:ext cx="351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Avignon</a:t>
              </a:r>
            </a:p>
          </p:txBody>
        </p:sp>
      </p:grpSp>
      <p:sp>
        <p:nvSpPr>
          <p:cNvPr id="33798" name="Text Box 14"/>
          <p:cNvSpPr txBox="1">
            <a:spLocks noChangeArrowheads="1"/>
          </p:cNvSpPr>
          <p:nvPr/>
        </p:nvSpPr>
        <p:spPr bwMode="auto">
          <a:xfrm>
            <a:off x="2270125" y="507047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1347</a:t>
            </a:r>
          </a:p>
        </p:txBody>
      </p:sp>
      <p:sp>
        <p:nvSpPr>
          <p:cNvPr id="33799" name="Text Box 15"/>
          <p:cNvSpPr txBox="1">
            <a:spLocks noChangeArrowheads="1"/>
          </p:cNvSpPr>
          <p:nvPr/>
        </p:nvSpPr>
        <p:spPr bwMode="auto">
          <a:xfrm>
            <a:off x="1066800" y="6172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1348</a:t>
            </a:r>
          </a:p>
        </p:txBody>
      </p:sp>
      <p:sp>
        <p:nvSpPr>
          <p:cNvPr id="33800" name="Text Box 16"/>
          <p:cNvSpPr txBox="1">
            <a:spLocks noChangeArrowheads="1"/>
          </p:cNvSpPr>
          <p:nvPr/>
        </p:nvSpPr>
        <p:spPr bwMode="auto">
          <a:xfrm>
            <a:off x="3048000" y="33528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1348</a:t>
            </a:r>
          </a:p>
        </p:txBody>
      </p:sp>
      <p:sp>
        <p:nvSpPr>
          <p:cNvPr id="33801" name="Text Box 17"/>
          <p:cNvSpPr txBox="1">
            <a:spLocks noChangeArrowheads="1"/>
          </p:cNvSpPr>
          <p:nvPr/>
        </p:nvSpPr>
        <p:spPr bwMode="auto">
          <a:xfrm>
            <a:off x="3886200" y="30480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1349</a:t>
            </a:r>
          </a:p>
        </p:txBody>
      </p:sp>
      <p:sp>
        <p:nvSpPr>
          <p:cNvPr id="33802" name="Text Box 18"/>
          <p:cNvSpPr txBox="1">
            <a:spLocks noChangeArrowheads="1"/>
          </p:cNvSpPr>
          <p:nvPr/>
        </p:nvSpPr>
        <p:spPr bwMode="auto">
          <a:xfrm>
            <a:off x="4724400" y="2819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1350</a:t>
            </a:r>
          </a:p>
        </p:txBody>
      </p:sp>
      <p:sp>
        <p:nvSpPr>
          <p:cNvPr id="33803" name="Text Box 19"/>
          <p:cNvSpPr txBox="1">
            <a:spLocks noChangeArrowheads="1"/>
          </p:cNvSpPr>
          <p:nvPr/>
        </p:nvSpPr>
        <p:spPr bwMode="auto">
          <a:xfrm>
            <a:off x="5029200" y="1295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1353</a:t>
            </a:r>
          </a:p>
        </p:txBody>
      </p:sp>
      <p:sp>
        <p:nvSpPr>
          <p:cNvPr id="33804" name="Text Box 20"/>
          <p:cNvSpPr txBox="1">
            <a:spLocks noChangeArrowheads="1"/>
          </p:cNvSpPr>
          <p:nvPr/>
        </p:nvSpPr>
        <p:spPr bwMode="auto">
          <a:xfrm>
            <a:off x="3276600" y="20574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none</a:t>
            </a:r>
          </a:p>
        </p:txBody>
      </p:sp>
      <p:sp>
        <p:nvSpPr>
          <p:cNvPr id="33805" name="Text Box 21"/>
          <p:cNvSpPr txBox="1">
            <a:spLocks noChangeArrowheads="1"/>
          </p:cNvSpPr>
          <p:nvPr/>
        </p:nvSpPr>
        <p:spPr bwMode="auto">
          <a:xfrm>
            <a:off x="1068388" y="1203325"/>
            <a:ext cx="857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Peasant </a:t>
            </a:r>
          </a:p>
          <a:p>
            <a:r>
              <a:rPr lang="en-US" sz="1600">
                <a:solidFill>
                  <a:srgbClr val="FF0000"/>
                </a:solidFill>
              </a:rPr>
              <a:t>revolt</a:t>
            </a:r>
          </a:p>
        </p:txBody>
      </p:sp>
      <p:sp>
        <p:nvSpPr>
          <p:cNvPr id="33806" name="Line 22"/>
          <p:cNvSpPr>
            <a:spLocks noChangeShapeType="1"/>
          </p:cNvSpPr>
          <p:nvPr/>
        </p:nvSpPr>
        <p:spPr bwMode="auto">
          <a:xfrm flipH="1">
            <a:off x="1066800" y="17526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Text Box 23"/>
          <p:cNvSpPr txBox="1">
            <a:spLocks noChangeArrowheads="1"/>
          </p:cNvSpPr>
          <p:nvPr/>
        </p:nvSpPr>
        <p:spPr bwMode="auto">
          <a:xfrm>
            <a:off x="609600" y="4876800"/>
            <a:ext cx="1435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66FF"/>
                </a:solidFill>
              </a:rPr>
              <a:t>Rural uprisings</a:t>
            </a:r>
          </a:p>
        </p:txBody>
      </p:sp>
      <p:sp>
        <p:nvSpPr>
          <p:cNvPr id="33808" name="Text Box 24"/>
          <p:cNvSpPr txBox="1">
            <a:spLocks noChangeArrowheads="1"/>
          </p:cNvSpPr>
          <p:nvPr/>
        </p:nvSpPr>
        <p:spPr bwMode="auto">
          <a:xfrm>
            <a:off x="1769660" y="1082675"/>
            <a:ext cx="692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Urban</a:t>
            </a:r>
          </a:p>
          <a:p>
            <a:r>
              <a:rPr lang="en-US" sz="1600" dirty="0">
                <a:solidFill>
                  <a:srgbClr val="3366FF"/>
                </a:solidFill>
              </a:rPr>
              <a:t>revolt</a:t>
            </a:r>
          </a:p>
        </p:txBody>
      </p:sp>
      <p:sp>
        <p:nvSpPr>
          <p:cNvPr id="33809" name="Line 25"/>
          <p:cNvSpPr>
            <a:spLocks noChangeShapeType="1"/>
          </p:cNvSpPr>
          <p:nvPr/>
        </p:nvSpPr>
        <p:spPr bwMode="auto">
          <a:xfrm flipH="1">
            <a:off x="1524000" y="1600200"/>
            <a:ext cx="381000" cy="6096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Text Box 22"/>
          <p:cNvSpPr txBox="1">
            <a:spLocks noChangeArrowheads="1"/>
          </p:cNvSpPr>
          <p:nvPr/>
        </p:nvSpPr>
        <p:spPr bwMode="auto">
          <a:xfrm>
            <a:off x="6918325" y="4557713"/>
            <a:ext cx="21859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Little ice age</a:t>
            </a:r>
          </a:p>
          <a:p>
            <a:r>
              <a:rPr lang="en-US" sz="1600"/>
              <a:t>Great famine 1315-1317</a:t>
            </a:r>
          </a:p>
          <a:p>
            <a:r>
              <a:rPr lang="en-US" sz="1600"/>
              <a:t>weakened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71608" y="1070808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shifting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629400" y="2286000"/>
            <a:ext cx="1590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Two Popes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299280" y="4267200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647-654 BP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1671" y="5527674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30% of Europe died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772400" cy="609600"/>
          </a:xfrm>
        </p:spPr>
        <p:txBody>
          <a:bodyPr/>
          <a:lstStyle/>
          <a:p>
            <a:pPr algn="l" eaLnBrk="1" hangingPunct="1"/>
            <a:r>
              <a:rPr lang="en-US" sz="4000" smtClean="0"/>
              <a:t>Muslim Expansion…but landlocked</a:t>
            </a:r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52400" y="685800"/>
            <a:ext cx="86090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800" dirty="0"/>
              <a:t> revitalized by </a:t>
            </a:r>
            <a:r>
              <a:rPr lang="en-US" sz="1800" dirty="0" err="1"/>
              <a:t>Sulfi</a:t>
            </a:r>
            <a:r>
              <a:rPr lang="en-US" sz="1800" dirty="0"/>
              <a:t> Mysticism and infusion of  central Asian Turks</a:t>
            </a:r>
          </a:p>
          <a:p>
            <a:pPr>
              <a:buFontTx/>
              <a:buChar char="•"/>
            </a:pPr>
            <a:r>
              <a:rPr lang="en-US" sz="1800" dirty="0"/>
              <a:t> </a:t>
            </a:r>
            <a:r>
              <a:rPr lang="en-US" sz="1800" b="1" dirty="0"/>
              <a:t>from 1354 </a:t>
            </a:r>
            <a:r>
              <a:rPr lang="en-US" sz="1400" b="1" dirty="0" smtClean="0">
                <a:solidFill>
                  <a:srgbClr val="006600"/>
                </a:solidFill>
              </a:rPr>
              <a:t>(646 BP) </a:t>
            </a:r>
            <a:r>
              <a:rPr lang="en-US" sz="1800" b="1" dirty="0" smtClean="0"/>
              <a:t>Christian </a:t>
            </a:r>
            <a:r>
              <a:rPr lang="en-US" sz="1800" b="1" dirty="0"/>
              <a:t>west  was on defense</a:t>
            </a:r>
          </a:p>
          <a:p>
            <a:pPr>
              <a:buFontTx/>
              <a:buChar char="•"/>
            </a:pPr>
            <a:r>
              <a:rPr lang="en-US" sz="1800" dirty="0"/>
              <a:t> 1453 Constantinople fell and Black Sea became Ottoman lake</a:t>
            </a:r>
          </a:p>
          <a:p>
            <a:pPr>
              <a:buFontTx/>
              <a:buChar char="•"/>
            </a:pPr>
            <a:r>
              <a:rPr lang="en-US" sz="1800" dirty="0"/>
              <a:t> Three Muslim Powers:  </a:t>
            </a:r>
            <a:r>
              <a:rPr lang="en-US" sz="1800" b="1" dirty="0"/>
              <a:t>Ottoman</a:t>
            </a:r>
            <a:r>
              <a:rPr lang="en-US" sz="1800" dirty="0"/>
              <a:t> (Sunni), </a:t>
            </a:r>
            <a:r>
              <a:rPr lang="en-US" sz="1800" b="1" dirty="0"/>
              <a:t>Persia</a:t>
            </a:r>
            <a:r>
              <a:rPr lang="en-US" sz="1800" dirty="0"/>
              <a:t> (</a:t>
            </a:r>
            <a:r>
              <a:rPr lang="en-US" sz="1800" dirty="0" err="1"/>
              <a:t>Shia</a:t>
            </a:r>
            <a:r>
              <a:rPr lang="en-US" sz="1800" dirty="0"/>
              <a:t>- Ismail </a:t>
            </a:r>
            <a:r>
              <a:rPr lang="en-US" sz="1800" dirty="0" err="1"/>
              <a:t>Savafi</a:t>
            </a:r>
            <a:r>
              <a:rPr lang="en-US" sz="1800" dirty="0"/>
              <a:t>), </a:t>
            </a:r>
            <a:r>
              <a:rPr lang="en-US" sz="1800" b="1" dirty="0" err="1"/>
              <a:t>Mughal</a:t>
            </a:r>
            <a:r>
              <a:rPr lang="en-US" sz="1800" dirty="0"/>
              <a:t> Empires</a:t>
            </a:r>
          </a:p>
          <a:p>
            <a:pPr>
              <a:buFontTx/>
              <a:buChar char="•"/>
            </a:pPr>
            <a:r>
              <a:rPr lang="en-US" sz="1800" dirty="0"/>
              <a:t> Ottomans defeat Ismail in Tabriz 1516, overrun Hungary 1526, besiege Vienna 1529</a:t>
            </a:r>
          </a:p>
        </p:txBody>
      </p:sp>
      <p:pic>
        <p:nvPicPr>
          <p:cNvPr id="34820" name="Picture 7" descr="Muslim Resur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2233613"/>
            <a:ext cx="6934200" cy="4498975"/>
          </a:xfrm>
          <a:noFill/>
        </p:spPr>
      </p:pic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1066800" y="3505200"/>
            <a:ext cx="135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Ottoman</a:t>
            </a:r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4953000" y="3352800"/>
            <a:ext cx="116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Persian</a:t>
            </a:r>
          </a:p>
        </p:txBody>
      </p:sp>
      <p:sp>
        <p:nvSpPr>
          <p:cNvPr id="34823" name="Text Box 10"/>
          <p:cNvSpPr txBox="1">
            <a:spLocks noChangeArrowheads="1"/>
          </p:cNvSpPr>
          <p:nvPr/>
        </p:nvSpPr>
        <p:spPr bwMode="auto">
          <a:xfrm>
            <a:off x="6781800" y="4062413"/>
            <a:ext cx="120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Mughal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6348413"/>
            <a:ext cx="3075439" cy="284163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8628936" y="618330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title"/>
          </p:nvPr>
        </p:nvSpPr>
        <p:spPr>
          <a:xfrm>
            <a:off x="3276600" y="473075"/>
            <a:ext cx="5867400" cy="762000"/>
          </a:xfrm>
        </p:spPr>
        <p:txBody>
          <a:bodyPr/>
          <a:lstStyle/>
          <a:p>
            <a:pPr eaLnBrk="1" hangingPunct="1"/>
            <a:r>
              <a:rPr lang="en-US" sz="3600" smtClean="0"/>
              <a:t>Medieval trade routes blocked</a:t>
            </a:r>
          </a:p>
        </p:txBody>
      </p:sp>
      <p:grpSp>
        <p:nvGrpSpPr>
          <p:cNvPr id="35843" name="Group 10"/>
          <p:cNvGrpSpPr>
            <a:grpSpLocks/>
          </p:cNvGrpSpPr>
          <p:nvPr/>
        </p:nvGrpSpPr>
        <p:grpSpPr bwMode="auto">
          <a:xfrm>
            <a:off x="0" y="228600"/>
            <a:ext cx="8991600" cy="6248400"/>
            <a:chOff x="240" y="720"/>
            <a:chExt cx="4992" cy="3456"/>
          </a:xfrm>
        </p:grpSpPr>
        <p:pic>
          <p:nvPicPr>
            <p:cNvPr id="35845" name="Picture 6" descr="Image 32"/>
            <p:cNvPicPr>
              <a:picLocks noChangeAspect="1" noChangeArrowheads="1"/>
            </p:cNvPicPr>
            <p:nvPr/>
          </p:nvPicPr>
          <p:blipFill>
            <a:blip r:embed="rId3" cstate="print"/>
            <a:srcRect t="12085" r="16588" b="5740"/>
            <a:stretch>
              <a:fillRect/>
            </a:stretch>
          </p:blipFill>
          <p:spPr bwMode="auto">
            <a:xfrm>
              <a:off x="2029" y="1564"/>
              <a:ext cx="3203" cy="2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6" name="Picture 7" descr="Image 33"/>
            <p:cNvPicPr>
              <a:picLocks noChangeAspect="1" noChangeArrowheads="1"/>
            </p:cNvPicPr>
            <p:nvPr/>
          </p:nvPicPr>
          <p:blipFill>
            <a:blip r:embed="rId4" cstate="print"/>
            <a:srcRect l="37732" t="12962" b="16667"/>
            <a:stretch>
              <a:fillRect/>
            </a:stretch>
          </p:blipFill>
          <p:spPr bwMode="auto">
            <a:xfrm>
              <a:off x="240" y="720"/>
              <a:ext cx="1780" cy="2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457200" y="5867400"/>
            <a:ext cx="218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~1000-1500 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1143000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big mistake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153400" cy="914400"/>
          </a:xfrm>
        </p:spPr>
        <p:txBody>
          <a:bodyPr/>
          <a:lstStyle/>
          <a:p>
            <a:pPr eaLnBrk="1" hangingPunct="1"/>
            <a:r>
              <a:rPr lang="en-US" sz="4000" smtClean="0"/>
              <a:t>Europeans Explore for Safer Routes…</a:t>
            </a:r>
          </a:p>
        </p:txBody>
      </p:sp>
      <p:grpSp>
        <p:nvGrpSpPr>
          <p:cNvPr id="36867" name="Group 8"/>
          <p:cNvGrpSpPr>
            <a:grpSpLocks/>
          </p:cNvGrpSpPr>
          <p:nvPr/>
        </p:nvGrpSpPr>
        <p:grpSpPr bwMode="auto">
          <a:xfrm>
            <a:off x="0" y="1300163"/>
            <a:ext cx="9144000" cy="5419725"/>
            <a:chOff x="806" y="804"/>
            <a:chExt cx="4858" cy="2880"/>
          </a:xfrm>
        </p:grpSpPr>
        <p:pic>
          <p:nvPicPr>
            <p:cNvPr id="36874" name="Picture 5" descr="Discovery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249" y="247"/>
              <a:ext cx="2846" cy="3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5" name="Picture 6" descr="Discovery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297" y="1313"/>
              <a:ext cx="2880" cy="1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2667000" y="32766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1492</a:t>
            </a:r>
          </a:p>
        </p:txBody>
      </p:sp>
      <p:sp>
        <p:nvSpPr>
          <p:cNvPr id="36869" name="Text Box 10"/>
          <p:cNvSpPr txBox="1">
            <a:spLocks noChangeArrowheads="1"/>
          </p:cNvSpPr>
          <p:nvPr/>
        </p:nvSpPr>
        <p:spPr bwMode="auto">
          <a:xfrm>
            <a:off x="457200" y="3886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1527</a:t>
            </a:r>
          </a:p>
        </p:txBody>
      </p:sp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1219200" y="59436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1519-22</a:t>
            </a:r>
          </a:p>
        </p:txBody>
      </p:sp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5638800" y="51816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1519-22</a:t>
            </a:r>
          </a:p>
        </p:txBody>
      </p:sp>
      <p:sp>
        <p:nvSpPr>
          <p:cNvPr id="36872" name="Text Box 13"/>
          <p:cNvSpPr txBox="1">
            <a:spLocks noChangeArrowheads="1"/>
          </p:cNvSpPr>
          <p:nvPr/>
        </p:nvSpPr>
        <p:spPr bwMode="auto">
          <a:xfrm>
            <a:off x="3048000" y="2743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1497</a:t>
            </a:r>
          </a:p>
        </p:txBody>
      </p:sp>
      <p:sp>
        <p:nvSpPr>
          <p:cNvPr id="36873" name="Text Box 14"/>
          <p:cNvSpPr txBox="1">
            <a:spLocks noChangeArrowheads="1"/>
          </p:cNvSpPr>
          <p:nvPr/>
        </p:nvSpPr>
        <p:spPr bwMode="auto">
          <a:xfrm>
            <a:off x="5334000" y="42672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1487-99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961" y="174099"/>
            <a:ext cx="3075439" cy="28416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8619603" y="8992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1</a:t>
            </a:r>
            <a:r>
              <a:rPr lang="en-US" sz="3600" dirty="0" smtClean="0"/>
              <a:t>20m lower sea level allowed human dispersion</a:t>
            </a:r>
          </a:p>
        </p:txBody>
      </p:sp>
      <p:pic>
        <p:nvPicPr>
          <p:cNvPr id="4099" name="Picture 7" descr="Imag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295400"/>
            <a:ext cx="4333875" cy="4724400"/>
          </a:xfrm>
          <a:noFill/>
        </p:spPr>
      </p:pic>
      <p:pic>
        <p:nvPicPr>
          <p:cNvPr id="4100" name="Picture 8" descr="Imag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1555750"/>
            <a:ext cx="4343400" cy="3549650"/>
          </a:xfrm>
          <a:noFill/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7451725" y="1139825"/>
            <a:ext cx="152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12,000 BP</a:t>
            </a:r>
            <a:endParaRPr lang="en-US" b="1" dirty="0"/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3094038" y="5954713"/>
            <a:ext cx="1487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20,000 BP</a:t>
            </a: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5257800" y="5181600"/>
            <a:ext cx="373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Rising </a:t>
            </a:r>
            <a:r>
              <a:rPr lang="en-US" sz="2000" b="1" dirty="0" smtClean="0"/>
              <a:t>Holocene </a:t>
            </a:r>
            <a:r>
              <a:rPr lang="en-US" sz="2000" b="1" dirty="0" err="1" smtClean="0"/>
              <a:t>sealevels</a:t>
            </a:r>
            <a:r>
              <a:rPr lang="en-US" sz="2000" b="1" dirty="0" smtClean="0"/>
              <a:t> isolated </a:t>
            </a:r>
            <a:r>
              <a:rPr lang="en-US" sz="2000" b="1" dirty="0"/>
              <a:t>different groups</a:t>
            </a:r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Human population increased </a:t>
            </a:r>
            <a:r>
              <a:rPr lang="en-US" sz="2000" b="1" dirty="0" smtClean="0"/>
              <a:t>16x from </a:t>
            </a:r>
            <a:r>
              <a:rPr lang="en-US" sz="2000" b="1" dirty="0"/>
              <a:t>10,000 to 6,000 </a:t>
            </a:r>
            <a:r>
              <a:rPr lang="en-US" sz="2000" b="1" dirty="0" smtClean="0"/>
              <a:t>BP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01550" y="137108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ICE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2706" y="2807355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</a:rPr>
              <a:t>LAND 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</a:rPr>
              <a:t>BRIDGES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67" y="2735176"/>
            <a:ext cx="1389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FAVORABLE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in DRY periods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118" y="4038600"/>
            <a:ext cx="160967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</a:rPr>
              <a:t>FAVORABLE</a:t>
            </a:r>
          </a:p>
          <a:p>
            <a:pPr algn="ctr"/>
            <a:r>
              <a:rPr lang="en-US" sz="1400" b="1" dirty="0" smtClean="0">
                <a:solidFill>
                  <a:srgbClr val="006600"/>
                </a:solidFill>
              </a:rPr>
              <a:t>in MOIST periods</a:t>
            </a:r>
            <a:endParaRPr lang="en-US" sz="1400" b="1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7257" y="2988617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Ice@12 </a:t>
            </a:r>
            <a:r>
              <a:rPr lang="en-US" sz="1800" dirty="0" err="1" smtClean="0"/>
              <a:t>ka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5376182" y="17526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4p 100 km</a:t>
            </a:r>
            <a:r>
              <a:rPr lang="en-US" sz="1800" baseline="30000" dirty="0" smtClean="0"/>
              <a:t>-2</a:t>
            </a:r>
            <a:endParaRPr lang="en-US" sz="18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1691759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Land bridge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9050" y="1291650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LGM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37781" y="753070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Dispersion was very rapid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30356" y="6508701"/>
            <a:ext cx="121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</a:rPr>
              <a:t>(agriculture)</a:t>
            </a:r>
            <a:endParaRPr lang="en-US" sz="1600" dirty="0">
              <a:solidFill>
                <a:srgbClr val="0099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462" y="1956971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12ka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98583" y="2113488"/>
            <a:ext cx="748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11.3ka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129" y="2847915"/>
            <a:ext cx="851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11.25ka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0712" y="3357949"/>
            <a:ext cx="851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11.15ka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0589" y="3692187"/>
            <a:ext cx="64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11 </a:t>
            </a:r>
            <a:r>
              <a:rPr lang="en-US" sz="1600" b="1" dirty="0" err="1" smtClean="0">
                <a:solidFill>
                  <a:srgbClr val="0000FF"/>
                </a:solidFill>
              </a:rPr>
              <a:t>ka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38545" y="4469051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10.5ka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/>
          <a:lstStyle/>
          <a:p>
            <a:pPr algn="l" eaLnBrk="1" hangingPunct="1"/>
            <a:r>
              <a:rPr lang="en-US" sz="4000" dirty="0" smtClean="0"/>
              <a:t>Chinese Exploration</a:t>
            </a:r>
          </a:p>
        </p:txBody>
      </p:sp>
      <p:pic>
        <p:nvPicPr>
          <p:cNvPr id="38915" name="Picture 6" descr="China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990600"/>
            <a:ext cx="7467600" cy="5613400"/>
          </a:xfrm>
          <a:noFill/>
        </p:spPr>
      </p:pic>
      <p:pic>
        <p:nvPicPr>
          <p:cNvPr id="38916" name="Picture 7" descr="Chin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906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60160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…but Chinese were first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2357" y="3581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Explored and mapped the entire world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632357" y="4504730"/>
            <a:ext cx="1444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…but then became isolationist under mandarin control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448542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579 </a:t>
            </a:r>
            <a:r>
              <a:rPr lang="en-US" dirty="0" err="1" smtClean="0">
                <a:solidFill>
                  <a:srgbClr val="006600"/>
                </a:solidFill>
              </a:rPr>
              <a:t>bp</a:t>
            </a:r>
            <a:endParaRPr lang="en-US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0"/>
          <p:cNvGrpSpPr>
            <a:grpSpLocks/>
          </p:cNvGrpSpPr>
          <p:nvPr/>
        </p:nvGrpSpPr>
        <p:grpSpPr bwMode="auto">
          <a:xfrm>
            <a:off x="304800" y="3686175"/>
            <a:ext cx="8610600" cy="3171825"/>
            <a:chOff x="192" y="1522"/>
            <a:chExt cx="4293" cy="1581"/>
          </a:xfrm>
        </p:grpSpPr>
        <p:pic>
          <p:nvPicPr>
            <p:cNvPr id="37895" name="Picture 6" descr="Trade Spain"/>
            <p:cNvPicPr>
              <a:picLocks noChangeAspect="1" noChangeArrowheads="1"/>
            </p:cNvPicPr>
            <p:nvPr/>
          </p:nvPicPr>
          <p:blipFill>
            <a:blip r:embed="rId3" cstate="print"/>
            <a:srcRect l="17084"/>
            <a:stretch>
              <a:fillRect/>
            </a:stretch>
          </p:blipFill>
          <p:spPr bwMode="auto">
            <a:xfrm>
              <a:off x="2552" y="1522"/>
              <a:ext cx="1933" cy="1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7" descr="Trad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04" y="1024"/>
              <a:ext cx="1567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891" name="Picture 11" descr="Trad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624513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8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2362200" cy="685800"/>
          </a:xfrm>
        </p:spPr>
        <p:txBody>
          <a:bodyPr/>
          <a:lstStyle/>
          <a:p>
            <a:pPr eaLnBrk="1" hangingPunct="1"/>
            <a:r>
              <a:rPr lang="en-US" sz="4000" smtClean="0"/>
              <a:t>Trade</a:t>
            </a:r>
          </a:p>
        </p:txBody>
      </p:sp>
      <p:pic>
        <p:nvPicPr>
          <p:cNvPr id="37893" name="Picture 14" descr="Settlem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0"/>
            <a:ext cx="3030538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16"/>
          <p:cNvSpPr txBox="1">
            <a:spLocks noChangeArrowheads="1"/>
          </p:cNvSpPr>
          <p:nvPr/>
        </p:nvSpPr>
        <p:spPr bwMode="auto">
          <a:xfrm>
            <a:off x="5927725" y="676275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Colonies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Gold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2514600" cy="838200"/>
          </a:xfrm>
        </p:spPr>
        <p:txBody>
          <a:bodyPr/>
          <a:lstStyle/>
          <a:p>
            <a:pPr algn="l" eaLnBrk="1" hangingPunct="1"/>
            <a:r>
              <a:rPr lang="en-US" smtClean="0"/>
              <a:t>Exchange</a:t>
            </a:r>
          </a:p>
        </p:txBody>
      </p:sp>
      <p:pic>
        <p:nvPicPr>
          <p:cNvPr id="39939" name="Picture 6" descr="Imag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0"/>
            <a:ext cx="6629400" cy="4030663"/>
          </a:xfrm>
          <a:noFill/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3886200" y="4267200"/>
            <a:ext cx="507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Potato fed Europe’s growing population</a:t>
            </a:r>
          </a:p>
        </p:txBody>
      </p:sp>
      <p:pic>
        <p:nvPicPr>
          <p:cNvPr id="39941" name="Picture 8" descr="Pota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40163"/>
            <a:ext cx="32766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Serious global trade begins…</a:t>
            </a:r>
          </a:p>
        </p:txBody>
      </p:sp>
      <p:pic>
        <p:nvPicPr>
          <p:cNvPr id="40963" name="Picture 6" descr="Sea trad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990600"/>
            <a:ext cx="8153400" cy="571341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8059220" y="56978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225 </a:t>
            </a:r>
            <a:r>
              <a:rPr lang="en-US" sz="1800" dirty="0" err="1" smtClean="0"/>
              <a:t>bp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6248400"/>
            <a:ext cx="3075439" cy="28416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8701360" y="608329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37032" y="167505"/>
            <a:ext cx="1305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1775 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Oil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/>
          <a:lstStyle/>
          <a:p>
            <a:r>
              <a:rPr lang="en-US" dirty="0" smtClean="0"/>
              <a:t>The ultimate example (so far)</a:t>
            </a:r>
          </a:p>
          <a:p>
            <a:r>
              <a:rPr lang="en-US" sz="2400" dirty="0" smtClean="0"/>
              <a:t>Scale, importance</a:t>
            </a:r>
          </a:p>
          <a:p>
            <a:r>
              <a:rPr lang="en-US" sz="2400" dirty="0" smtClean="0"/>
              <a:t>Energy is food for civilizations</a:t>
            </a:r>
          </a:p>
          <a:p>
            <a:endParaRPr lang="en-US" dirty="0" smtClean="0"/>
          </a:p>
          <a:p>
            <a:r>
              <a:rPr lang="en-US" sz="2400" dirty="0" smtClean="0"/>
              <a:t>Will discuss in Lecture 16</a:t>
            </a:r>
          </a:p>
        </p:txBody>
      </p:sp>
      <p:pic>
        <p:nvPicPr>
          <p:cNvPr id="43012" name="Picture 6" descr="Pris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04800"/>
            <a:ext cx="1516063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0873" y="609600"/>
            <a:ext cx="30123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Drake well 1859</a:t>
            </a:r>
          </a:p>
          <a:p>
            <a:pPr algn="r"/>
            <a:r>
              <a:rPr lang="en-US" dirty="0" smtClean="0"/>
              <a:t>145 </a:t>
            </a:r>
            <a:r>
              <a:rPr lang="en-US" dirty="0" err="1" smtClean="0"/>
              <a:t>bp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6535171"/>
            <a:ext cx="3075439" cy="28416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8795666" y="6370064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196" y="0"/>
            <a:ext cx="1715213" cy="680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Yrs Before 2000 AD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dirty="0" smtClean="0"/>
              <a:t>8000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7000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6000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5000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4000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3000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2000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1000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457200" y="2313801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28800" y="2085201"/>
            <a:ext cx="453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Cu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812880" y="1899817"/>
            <a:ext cx="52931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Oman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2178816" y="232336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Egypt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2130956" y="335544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Mesopotamia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2890264" y="33581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Crete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2813320" y="434947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Greece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3163005" y="43045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Persia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4495800"/>
            <a:ext cx="1436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Alexander the Great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41148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3512688" y="456451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Celts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3676424" y="493417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Romans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3981124" y="490925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Plagues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819400" y="4953000"/>
            <a:ext cx="53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Trade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 rot="5400000">
            <a:off x="4050606" y="558602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Christianity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5146344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Barbarian Invasions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4712652" y="54981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Islam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5271448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Charlemagne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4915373" y="5460441"/>
            <a:ext cx="90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Vikings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1785584" y="5589896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Bizantium</a:t>
            </a:r>
            <a:r>
              <a:rPr lang="en-US" sz="1200" dirty="0" smtClean="0"/>
              <a:t> calls for help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5155540" y="550677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Crusades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5465205" y="578911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Mongols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2438400" y="5908344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Death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5400000">
            <a:off x="5939903" y="6016103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Muslim </a:t>
            </a:r>
          </a:p>
          <a:p>
            <a:r>
              <a:rPr lang="en-US" sz="1800" dirty="0" err="1" smtClean="0"/>
              <a:t>Expansn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6781800" y="6172200"/>
            <a:ext cx="16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Explor</a:t>
            </a:r>
            <a:r>
              <a:rPr lang="en-US" sz="1800" dirty="0" smtClean="0"/>
              <a:t>./</a:t>
            </a:r>
            <a:r>
              <a:rPr lang="en-US" sz="1800" dirty="0" err="1" smtClean="0"/>
              <a:t>coloniz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8414198" y="6341743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Oil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71800" y="609600"/>
            <a:ext cx="5726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accelerating sweep of history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Generalizations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143000"/>
            <a:ext cx="8928100" cy="4876800"/>
          </a:xfrm>
        </p:spPr>
        <p:txBody>
          <a:bodyPr/>
          <a:lstStyle/>
          <a:p>
            <a:pPr eaLnBrk="1" hangingPunct="1"/>
            <a:r>
              <a:rPr lang="en-US" dirty="0" smtClean="0"/>
              <a:t>Increasing size of collaborating units</a:t>
            </a:r>
          </a:p>
          <a:p>
            <a:pPr lvl="1" eaLnBrk="1" hangingPunct="1"/>
            <a:r>
              <a:rPr lang="en-US" dirty="0" smtClean="0"/>
              <a:t>Family </a:t>
            </a:r>
            <a:r>
              <a:rPr lang="en-US" dirty="0" err="1" smtClean="0"/>
              <a:t>clusters</a:t>
            </a:r>
            <a:r>
              <a:rPr lang="en-US" dirty="0" err="1" smtClean="0">
                <a:cs typeface="Times New Roman" pitchFamily="18" charset="0"/>
              </a:rPr>
              <a:t>→tribes→proto-cities→city-states→empires</a:t>
            </a:r>
            <a:r>
              <a:rPr lang="en-US" dirty="0" smtClean="0">
                <a:cs typeface="Times New Roman" pitchFamily="18" charset="0"/>
              </a:rPr>
              <a:t> (Egypt, Macedonia) →religious groups </a:t>
            </a: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Trade, increasingly long-distance</a:t>
            </a: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Competition/conflict (between ever-larger groups)</a:t>
            </a: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Accelerating Technological change</a:t>
            </a:r>
          </a:p>
          <a:p>
            <a:pPr lvl="1" eaLnBrk="1" hangingPunct="1"/>
            <a:r>
              <a:rPr lang="en-US" dirty="0" smtClean="0">
                <a:cs typeface="Times New Roman" pitchFamily="18" charset="0"/>
              </a:rPr>
              <a:t>Agriculture, animal husbandry, metals, tools, ships, knowledge</a:t>
            </a: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Most dynamic most successful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4000" smtClean="0"/>
              <a:t>Biological Perspective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915400" cy="6172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Trends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↑ power (metabolism, communality, rate of energy consumption)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↑ dominants 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↑ productivity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↑ complexity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Times New Roman" pitchFamily="18" charset="0"/>
              </a:rPr>
              <a:t>Predators (producers and traders) drive change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Performance more important than efficiency (mammals </a:t>
            </a:r>
            <a:r>
              <a:rPr lang="en-US" sz="1800" dirty="0" err="1" smtClean="0">
                <a:cs typeface="Times New Roman" pitchFamily="18" charset="0"/>
              </a:rPr>
              <a:t>vs</a:t>
            </a:r>
            <a:r>
              <a:rPr lang="en-US" sz="1800" dirty="0" smtClean="0">
                <a:cs typeface="Times New Roman" pitchFamily="18" charset="0"/>
              </a:rPr>
              <a:t> reptiles; brain=25% energy)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Times New Roman" pitchFamily="18" charset="0"/>
              </a:rPr>
              <a:t>Size an advantage 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Continental species out-compete island species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Groups of individuals beat individuals (packs, ants)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Tribes → nationalities → religious groups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Times New Roman" pitchFamily="18" charset="0"/>
              </a:rPr>
              <a:t>Storage an advantage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banking, world trade in food</a:t>
            </a:r>
            <a:endParaRPr lang="en-US" sz="2200" dirty="0" smtClean="0"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Times New Roman" pitchFamily="18" charset="0"/>
              </a:rPr>
              <a:t>Growth enables adaptation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Increases range of choices   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Avoids zero-sum-game dilemma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Times New Roman" pitchFamily="18" charset="0"/>
              </a:rPr>
              <a:t>Successful survive and control future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Success determines what works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cs typeface="Times New Roman" pitchFamily="18" charset="0"/>
              </a:rPr>
              <a:t>What works is show by biological (and economic) trends</a:t>
            </a:r>
          </a:p>
          <a:p>
            <a:pPr>
              <a:lnSpc>
                <a:spcPct val="80000"/>
              </a:lnSpc>
            </a:pPr>
            <a:endParaRPr lang="en-US" sz="2800" dirty="0" smtClean="0">
              <a:cs typeface="Times New Roman" pitchFamily="18" charset="0"/>
            </a:endParaRPr>
          </a:p>
        </p:txBody>
      </p:sp>
      <p:pic>
        <p:nvPicPr>
          <p:cNvPr id="49156" name="Picture 4" descr="Vermei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213" y="2819400"/>
            <a:ext cx="2366962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" descr="Vermei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8600"/>
            <a:ext cx="162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mtClean="0"/>
              <a:t>References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6172200" cy="51054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400" dirty="0" err="1" smtClean="0"/>
              <a:t>Barraclough</a:t>
            </a:r>
            <a:r>
              <a:rPr lang="en-US" sz="2400" dirty="0" smtClean="0"/>
              <a:t>, Geoffrey, 1982, The times concise history of world history, ed. Hammond, Inc., Maplewood, New Jersey,184p.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400" dirty="0" err="1" smtClean="0"/>
              <a:t>Vermeij</a:t>
            </a:r>
            <a:r>
              <a:rPr lang="en-US" sz="2400" dirty="0" smtClean="0"/>
              <a:t>, </a:t>
            </a:r>
            <a:r>
              <a:rPr lang="en-US" sz="2400" dirty="0" err="1" smtClean="0"/>
              <a:t>Geerat</a:t>
            </a:r>
            <a:r>
              <a:rPr lang="en-US" sz="2400" dirty="0" smtClean="0"/>
              <a:t>, 2004, Nature: an Economic History, Princeton Univ. Press, Princeton and Oxford, 445 p.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400" dirty="0" err="1" smtClean="0"/>
              <a:t>Yergin</a:t>
            </a:r>
            <a:r>
              <a:rPr lang="en-US" sz="2400" dirty="0" smtClean="0"/>
              <a:t>, Daniel, 1991, The Prize, Free Press, New York, 881 p.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400" dirty="0" err="1" smtClean="0"/>
              <a:t>Menzies</a:t>
            </a:r>
            <a:r>
              <a:rPr lang="en-US" sz="2400" dirty="0" smtClean="0"/>
              <a:t>, Gavin, 2002, 1421 The Year China Discovered America, William Morrow, New York, 552 p.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400" dirty="0" smtClean="0"/>
              <a:t>Tim Harford, 2011, Why success always starts with failure: Adapt, Farrar, Straus and Giroux, New York, 309p.</a:t>
            </a:r>
          </a:p>
        </p:txBody>
      </p:sp>
      <p:pic>
        <p:nvPicPr>
          <p:cNvPr id="50181" name="Picture 4" descr="Atl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057400"/>
            <a:ext cx="12176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Pris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3213" y="2667000"/>
            <a:ext cx="1220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8" descr="China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495800"/>
            <a:ext cx="14874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3429000"/>
            <a:ext cx="136859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91600" cy="1143000"/>
          </a:xfrm>
        </p:spPr>
        <p:txBody>
          <a:bodyPr/>
          <a:lstStyle/>
          <a:p>
            <a:pPr algn="l" eaLnBrk="1" hangingPunct="1"/>
            <a:r>
              <a:rPr lang="en-US" sz="3200" dirty="0" smtClean="0"/>
              <a:t>~8000 BP select, breed, domesticate plants &amp; animals</a:t>
            </a:r>
            <a:br>
              <a:rPr lang="en-US" sz="3200" dirty="0" smtClean="0"/>
            </a:br>
            <a:r>
              <a:rPr lang="en-US" sz="3200" dirty="0" err="1" smtClean="0"/>
              <a:t>Jerico</a:t>
            </a:r>
            <a:r>
              <a:rPr lang="en-US" sz="3200" dirty="0" smtClean="0"/>
              <a:t> traded for stone tools from Anatolia</a:t>
            </a:r>
          </a:p>
        </p:txBody>
      </p:sp>
      <p:grpSp>
        <p:nvGrpSpPr>
          <p:cNvPr id="5123" name="Group 8"/>
          <p:cNvGrpSpPr>
            <a:grpSpLocks/>
          </p:cNvGrpSpPr>
          <p:nvPr/>
        </p:nvGrpSpPr>
        <p:grpSpPr bwMode="auto">
          <a:xfrm>
            <a:off x="304800" y="1524000"/>
            <a:ext cx="5638800" cy="5192713"/>
            <a:chOff x="1104" y="960"/>
            <a:chExt cx="3552" cy="3271"/>
          </a:xfrm>
        </p:grpSpPr>
        <p:pic>
          <p:nvPicPr>
            <p:cNvPr id="5128" name="Picture 6" descr="Imag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04" y="960"/>
              <a:ext cx="3552" cy="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9" name="AutoShape 7"/>
            <p:cNvSpPr>
              <a:spLocks noChangeArrowheads="1"/>
            </p:cNvSpPr>
            <p:nvPr/>
          </p:nvSpPr>
          <p:spPr bwMode="auto">
            <a:xfrm rot="3061261">
              <a:off x="1788" y="2282"/>
              <a:ext cx="1008" cy="144"/>
            </a:xfrm>
            <a:prstGeom prst="leftRight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5943600" y="3048000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Cities developed later.</a:t>
            </a:r>
          </a:p>
          <a:p>
            <a:r>
              <a:rPr lang="en-US"/>
              <a:t>Jericho ~30 acre proto-city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4495800" y="4800600"/>
            <a:ext cx="14205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~8000 </a:t>
            </a:r>
            <a:r>
              <a:rPr lang="en-US" dirty="0" smtClean="0"/>
              <a:t>BP</a:t>
            </a:r>
            <a:endParaRPr lang="en-US" dirty="0"/>
          </a:p>
        </p:txBody>
      </p: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1127125" y="3851275"/>
            <a:ext cx="11512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Trade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600 km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5927725" y="4308475"/>
            <a:ext cx="265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Irrigation ~7000 </a:t>
            </a:r>
            <a:r>
              <a:rPr lang="en-US" dirty="0" smtClean="0"/>
              <a:t>BP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4495800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Jerico</a:t>
            </a:r>
            <a:endParaRPr lang="en-US" b="1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rot="10800000">
            <a:off x="2819400" y="4495803"/>
            <a:ext cx="609600" cy="2308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028261">
            <a:off x="1479869" y="275585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Anatolia</a:t>
            </a:r>
            <a:endParaRPr lang="en-US" sz="18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95136" y="123524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074234">
            <a:off x="3346806" y="3645463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colonization into </a:t>
            </a:r>
          </a:p>
          <a:p>
            <a:r>
              <a:rPr lang="en-US" sz="1600" dirty="0" smtClean="0"/>
              <a:t>the alluvial plain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65797" y="9144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9900"/>
                </a:solidFill>
              </a:rPr>
              <a:t>Slow (spotty) start of </a:t>
            </a:r>
            <a:r>
              <a:rPr lang="en-US" sz="1800" dirty="0" err="1" smtClean="0">
                <a:solidFill>
                  <a:srgbClr val="009900"/>
                </a:solidFill>
              </a:rPr>
              <a:t>neolithic</a:t>
            </a:r>
            <a:r>
              <a:rPr lang="en-US" sz="1800" dirty="0" smtClean="0">
                <a:solidFill>
                  <a:srgbClr val="009900"/>
                </a:solidFill>
              </a:rPr>
              <a:t> (agricultural) revolution…</a:t>
            </a:r>
            <a:endParaRPr lang="en-US" sz="1800" dirty="0">
              <a:solidFill>
                <a:srgbClr val="00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4631323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</a:rPr>
              <a:t>(cooperation)</a:t>
            </a:r>
            <a:endParaRPr lang="en-US" sz="1600" dirty="0">
              <a:solidFill>
                <a:srgbClr val="009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692026">
            <a:off x="1367243" y="2095546"/>
            <a:ext cx="319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Wild cereals </a:t>
            </a:r>
            <a:r>
              <a:rPr lang="en-US" sz="1400" b="1" dirty="0" smtClean="0">
                <a:solidFill>
                  <a:schemeClr val="bg1"/>
                </a:solidFill>
              </a:rPr>
              <a:t>(uplands, 12” y</a:t>
            </a:r>
            <a:r>
              <a:rPr lang="en-US" sz="1400" b="1" baseline="30000" dirty="0" smtClean="0">
                <a:solidFill>
                  <a:schemeClr val="bg1"/>
                </a:solidFill>
              </a:rPr>
              <a:t>-1</a:t>
            </a:r>
            <a:r>
              <a:rPr lang="en-US" sz="1400" b="1" dirty="0" smtClean="0">
                <a:solidFill>
                  <a:schemeClr val="bg1"/>
                </a:solidFill>
              </a:rPr>
              <a:t>)</a:t>
            </a:r>
            <a:endParaRPr lang="en-US" sz="1400" b="1" baseline="30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9820491">
            <a:off x="5889707" y="2333585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earliest villages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5486400" y="2867422"/>
            <a:ext cx="499827" cy="40917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173518">
            <a:off x="6163842" y="2519894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formative irrigation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486400" y="3072011"/>
            <a:ext cx="598857" cy="3802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00600" y="4063240"/>
            <a:ext cx="185974" cy="19941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227" y="6432550"/>
            <a:ext cx="3075439" cy="28416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474047" y="623281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eaLnBrk="1" hangingPunct="1"/>
            <a:r>
              <a:rPr lang="en-US" sz="3600" smtClean="0"/>
              <a:t>Exchange of seed, animals was important </a:t>
            </a:r>
          </a:p>
        </p:txBody>
      </p:sp>
      <p:pic>
        <p:nvPicPr>
          <p:cNvPr id="6147" name="Picture 6" descr="Imag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57475" y="987184"/>
            <a:ext cx="6248400" cy="5013325"/>
          </a:xfrm>
          <a:noFill/>
        </p:spPr>
      </p:pic>
      <p:pic>
        <p:nvPicPr>
          <p:cNvPr id="6148" name="Picture 7" descr="Imag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8750" y="987184"/>
            <a:ext cx="2282825" cy="5062538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3153102" y="6096000"/>
            <a:ext cx="5949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The secrets of animal husbandry and farming were shared</a:t>
            </a:r>
          </a:p>
          <a:p>
            <a:r>
              <a:rPr lang="en-US" sz="1800" b="1" dirty="0" smtClean="0">
                <a:solidFill>
                  <a:srgbClr val="00B050"/>
                </a:solidFill>
              </a:rPr>
              <a:t>Sharing/collaborating possibly as important as intelligence</a:t>
            </a: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03346" y="6429005"/>
            <a:ext cx="257502" cy="269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2895600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maise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2971800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millet and rice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295900" y="2616369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wheat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08983" y="3733800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potato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473306"/>
            <a:ext cx="2696211" cy="24912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948725" y="632090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3744" y="6082340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irrigation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5781675" y="181854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camel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838200"/>
          </a:xfrm>
        </p:spPr>
        <p:txBody>
          <a:bodyPr/>
          <a:lstStyle/>
          <a:p>
            <a:pPr eaLnBrk="1" hangingPunct="1"/>
            <a:r>
              <a:rPr lang="en-US" sz="4000" smtClean="0"/>
              <a:t>Dispersion continued till quite recently</a:t>
            </a:r>
          </a:p>
        </p:txBody>
      </p:sp>
      <p:pic>
        <p:nvPicPr>
          <p:cNvPr id="7171" name="Picture 6" descr="Imag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219200"/>
            <a:ext cx="8534400" cy="4997450"/>
          </a:xfrm>
          <a:noFill/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5638800" y="5334000"/>
            <a:ext cx="182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Fiji 1300 BC</a:t>
            </a:r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 flipH="1" flipV="1">
            <a:off x="4724400" y="4267200"/>
            <a:ext cx="9144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7543800" y="3124200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300 AD</a:t>
            </a:r>
          </a:p>
          <a:p>
            <a:r>
              <a:rPr lang="en-US" sz="1800" b="1"/>
              <a:t>Marquesas</a:t>
            </a:r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5029200" y="12954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800 AD</a:t>
            </a:r>
          </a:p>
          <a:p>
            <a:r>
              <a:rPr lang="en-US" sz="1800" b="1"/>
              <a:t>Hawaii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4724400" y="5943600"/>
            <a:ext cx="147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850-1100 AD</a:t>
            </a:r>
          </a:p>
          <a:p>
            <a:r>
              <a:rPr lang="en-US" sz="1800" b="1"/>
              <a:t>New Zealand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264" y="83024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… up to 900 BP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473306"/>
            <a:ext cx="2696211" cy="24912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438400" y="632090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04800" y="6375400"/>
            <a:ext cx="205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01600"/>
            <a:ext cx="8534400" cy="609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Schools of Cu Technology 6500-3500 BP</a:t>
            </a:r>
          </a:p>
        </p:txBody>
      </p:sp>
      <p:pic>
        <p:nvPicPr>
          <p:cNvPr id="9219" name="Picture 6" descr="Imag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263" b="3975"/>
          <a:stretch>
            <a:fillRect/>
          </a:stretch>
        </p:blipFill>
        <p:spPr>
          <a:xfrm>
            <a:off x="228600" y="762000"/>
            <a:ext cx="8915400" cy="6078538"/>
          </a:xfrm>
          <a:noFill/>
        </p:spPr>
      </p:pic>
      <p:pic>
        <p:nvPicPr>
          <p:cNvPr id="9220" name="Picture 9" descr="Imag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1125" y="3200400"/>
            <a:ext cx="2590800" cy="1392238"/>
          </a:xfrm>
          <a:noFill/>
        </p:spPr>
      </p:pic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1508125" y="407987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Cu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469831" y="4364926"/>
            <a:ext cx="73289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Oman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6172200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6500 BP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7387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Exhaustion ended Bronze Age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3162299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Cu workings starting 10 </a:t>
            </a:r>
            <a:r>
              <a:rPr lang="en-US" sz="1800" dirty="0" err="1" smtClean="0"/>
              <a:t>kabp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380" y="6143337"/>
            <a:ext cx="3075439" cy="284163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4572000" y="5965537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48916" y="490882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4,500-1500 BC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24400" y="6019656"/>
            <a:ext cx="685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sz="4000" smtClean="0"/>
              <a:t>Archeology</a:t>
            </a:r>
          </a:p>
        </p:txBody>
      </p:sp>
      <p:pic>
        <p:nvPicPr>
          <p:cNvPr id="10243" name="Picture 3" descr="PICT189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914400"/>
            <a:ext cx="3657600" cy="4876800"/>
          </a:xfrm>
          <a:noFill/>
        </p:spPr>
      </p:pic>
      <p:pic>
        <p:nvPicPr>
          <p:cNvPr id="10244" name="Picture 4" descr="PICT193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r="19118"/>
          <a:stretch>
            <a:fillRect/>
          </a:stretch>
        </p:blipFill>
        <p:spPr>
          <a:xfrm>
            <a:off x="3886200" y="990600"/>
            <a:ext cx="4191000" cy="3886200"/>
          </a:xfrm>
          <a:noFill/>
        </p:spPr>
      </p:pic>
      <p:pic>
        <p:nvPicPr>
          <p:cNvPr id="10245" name="Picture 5" descr="PICT19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172200" y="4572000"/>
            <a:ext cx="2641600" cy="1981200"/>
          </a:xfrm>
          <a:noFill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438400" y="914400"/>
            <a:ext cx="1370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Muslim</a:t>
            </a:r>
          </a:p>
          <a:p>
            <a:pPr algn="ctr"/>
            <a:r>
              <a:rPr lang="en-US" dirty="0" smtClean="0"/>
              <a:t>grave </a:t>
            </a:r>
            <a:r>
              <a:rPr lang="en-US" dirty="0"/>
              <a:t>site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724400" y="3733800"/>
            <a:ext cx="3318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Slag (6000 yrs </a:t>
            </a:r>
            <a:r>
              <a:rPr lang="en-US" sz="3200" dirty="0" smtClean="0">
                <a:solidFill>
                  <a:schemeClr val="bg1"/>
                </a:solidFill>
              </a:rPr>
              <a:t>BP)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324600" y="5943600"/>
            <a:ext cx="203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Ground and smelted</a:t>
            </a:r>
          </a:p>
          <a:p>
            <a:r>
              <a:rPr lang="en-US" sz="1800">
                <a:solidFill>
                  <a:schemeClr val="bg1"/>
                </a:solidFill>
              </a:rPr>
              <a:t>multiple times</a:t>
            </a:r>
          </a:p>
        </p:txBody>
      </p:sp>
      <p:pic>
        <p:nvPicPr>
          <p:cNvPr id="10249" name="Picture 9" descr="PICT19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 l="50000" t="22765" r="24390" b="10570"/>
          <a:stretch>
            <a:fillRect/>
          </a:stretch>
        </p:blipFill>
        <p:spPr>
          <a:xfrm>
            <a:off x="7391400" y="152400"/>
            <a:ext cx="1600200" cy="3124200"/>
          </a:xfrm>
          <a:noFill/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28600" y="5971794"/>
            <a:ext cx="5546725" cy="5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80% of Cu for copper age came from Oman</a:t>
            </a:r>
          </a:p>
        </p:txBody>
      </p:sp>
      <p:pic>
        <p:nvPicPr>
          <p:cNvPr id="10251" name="Picture 10" descr="300px-Dust_storm_in_Oma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343400"/>
            <a:ext cx="14478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Box 11"/>
          <p:cNvSpPr txBox="1">
            <a:spLocks noChangeArrowheads="1"/>
          </p:cNvSpPr>
          <p:nvPr/>
        </p:nvSpPr>
        <p:spPr bwMode="auto">
          <a:xfrm rot="-1985326">
            <a:off x="3798888" y="5003800"/>
            <a:ext cx="936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Oman</a:t>
            </a:r>
          </a:p>
        </p:txBody>
      </p:sp>
      <p:pic>
        <p:nvPicPr>
          <p:cNvPr id="72706" name="Picture 2" descr="Click on country for more information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228600"/>
            <a:ext cx="1828800" cy="2106224"/>
          </a:xfrm>
          <a:prstGeom prst="rect">
            <a:avLst/>
          </a:prstGeom>
          <a:noFill/>
        </p:spPr>
      </p:pic>
      <p:sp>
        <p:nvSpPr>
          <p:cNvPr id="14" name="Freeform 13"/>
          <p:cNvSpPr/>
          <p:nvPr/>
        </p:nvSpPr>
        <p:spPr>
          <a:xfrm>
            <a:off x="1577591" y="1371600"/>
            <a:ext cx="216040" cy="391886"/>
          </a:xfrm>
          <a:custGeom>
            <a:avLst/>
            <a:gdLst>
              <a:gd name="connsiteX0" fmla="*/ 0 w 216040"/>
              <a:gd name="connsiteY0" fmla="*/ 0 h 391886"/>
              <a:gd name="connsiteX1" fmla="*/ 65314 w 216040"/>
              <a:gd name="connsiteY1" fmla="*/ 70338 h 391886"/>
              <a:gd name="connsiteX2" fmla="*/ 190919 w 216040"/>
              <a:gd name="connsiteY2" fmla="*/ 80387 h 391886"/>
              <a:gd name="connsiteX3" fmla="*/ 216040 w 216040"/>
              <a:gd name="connsiteY3" fmla="*/ 105508 h 391886"/>
              <a:gd name="connsiteX4" fmla="*/ 195943 w 216040"/>
              <a:gd name="connsiteY4" fmla="*/ 221064 h 391886"/>
              <a:gd name="connsiteX5" fmla="*/ 45218 w 216040"/>
              <a:gd name="connsiteY5" fmla="*/ 281354 h 391886"/>
              <a:gd name="connsiteX6" fmla="*/ 110532 w 216040"/>
              <a:gd name="connsiteY6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40" h="391886">
                <a:moveTo>
                  <a:pt x="0" y="0"/>
                </a:moveTo>
                <a:lnTo>
                  <a:pt x="65314" y="70338"/>
                </a:lnTo>
                <a:lnTo>
                  <a:pt x="190919" y="80387"/>
                </a:lnTo>
                <a:lnTo>
                  <a:pt x="216040" y="105508"/>
                </a:lnTo>
                <a:lnTo>
                  <a:pt x="195943" y="221064"/>
                </a:lnTo>
                <a:lnTo>
                  <a:pt x="45218" y="281354"/>
                </a:lnTo>
                <a:lnTo>
                  <a:pt x="110532" y="391886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8430235">
            <a:off x="1663542" y="1506137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Oman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5311" y="6528663"/>
            <a:ext cx="3075439" cy="284163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4098931" y="635086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87092" y="418503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4000 BC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7639</TotalTime>
  <Words>2362</Words>
  <Application>Microsoft Office PowerPoint</Application>
  <PresentationFormat>On-screen Show (4:3)</PresentationFormat>
  <Paragraphs>568</Paragraphs>
  <Slides>48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Symbol</vt:lpstr>
      <vt:lpstr>Times New Roman</vt:lpstr>
      <vt:lpstr>Default Design</vt:lpstr>
      <vt:lpstr>A Brief History of Humanity (constant change,  increasing organization and specialization)</vt:lpstr>
      <vt:lpstr>History is a tale of accelerating:</vt:lpstr>
      <vt:lpstr>Humans, products of the Pleistocene (ice ages), developed in the Holocene (current interglacial)</vt:lpstr>
      <vt:lpstr>120m lower sea level allowed human dispersion</vt:lpstr>
      <vt:lpstr>~8000 BP select, breed, domesticate plants &amp; animals Jerico traded for stone tools from Anatolia</vt:lpstr>
      <vt:lpstr>Exchange of seed, animals was important </vt:lpstr>
      <vt:lpstr>Dispersion continued till quite recently</vt:lpstr>
      <vt:lpstr>Schools of Cu Technology 6500-3500 BP</vt:lpstr>
      <vt:lpstr>Archeology</vt:lpstr>
      <vt:lpstr>Towns at moho</vt:lpstr>
      <vt:lpstr>Growth of civilization:  (1) Egypt 3500 BC (2) Mesopotamia (Hammurabi 1782-1750 BC)</vt:lpstr>
      <vt:lpstr>The Greeks and Crete</vt:lpstr>
      <vt:lpstr>PowerPoint Presentation</vt:lpstr>
      <vt:lpstr>George Constantino, Director Cyprus Geological Survey</vt:lpstr>
      <vt:lpstr>New World Civilizations radiated from Central America </vt:lpstr>
      <vt:lpstr>The Greek World</vt:lpstr>
      <vt:lpstr>To east lay Persian Empire</vt:lpstr>
      <vt:lpstr>Under “Alexander the Great” Macedonia became world power (Adriatic to India).  Extended Greek influence and prepared way for Roman Empire</vt:lpstr>
      <vt:lpstr>Wheeled vehicles and plough allowed cultivation of heavier soils, human population increased greatly. Urnfield culture complex benefited from introduction of iron 1000-800 BC</vt:lpstr>
      <vt:lpstr>The Celtic Empire (ironworkers/arms)</vt:lpstr>
      <vt:lpstr>The Roman Empire (264 BC -565 AD)</vt:lpstr>
      <vt:lpstr>Trade Routes at 200 AD</vt:lpstr>
      <vt:lpstr>Spread of Christianity  </vt:lpstr>
      <vt:lpstr>Missionary drives by Coptic Christians (Egypt), and Nestorians exiled from Persia</vt:lpstr>
      <vt:lpstr>Plagues 430 BC to 542 AD</vt:lpstr>
      <vt:lpstr>Barbarian invasions and the fall of Rome…</vt:lpstr>
      <vt:lpstr>The Islamic World 632-1517</vt:lpstr>
      <vt:lpstr>France expands (Charlemagne)</vt:lpstr>
      <vt:lpstr>Invasion by Vikings and Muslims</vt:lpstr>
      <vt:lpstr>Byzantium (E. Roman Empire) calls for help…</vt:lpstr>
      <vt:lpstr>Reconquest by Italian fleets of Genoa and Pisa</vt:lpstr>
      <vt:lpstr>Christianization of Europe</vt:lpstr>
      <vt:lpstr>Expulsion of Jews</vt:lpstr>
      <vt:lpstr>Mongol Invasion of Genghis Kahn and Sons..</vt:lpstr>
      <vt:lpstr>PowerPoint Presentation</vt:lpstr>
      <vt:lpstr>Black Death 1346-1353</vt:lpstr>
      <vt:lpstr>Muslim Expansion…but landlocked</vt:lpstr>
      <vt:lpstr>Medieval trade routes blocked</vt:lpstr>
      <vt:lpstr>Europeans Explore for Safer Routes…</vt:lpstr>
      <vt:lpstr>Chinese Exploration</vt:lpstr>
      <vt:lpstr>Trade</vt:lpstr>
      <vt:lpstr>Exchange</vt:lpstr>
      <vt:lpstr>Serious global trade begins…</vt:lpstr>
      <vt:lpstr>Oil</vt:lpstr>
      <vt:lpstr>PowerPoint Presentation</vt:lpstr>
      <vt:lpstr>Generalizations</vt:lpstr>
      <vt:lpstr>Biological Perspective</vt:lpstr>
      <vt:lpstr>References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History of Human Activity</dc:title>
  <dc:creator>Larry Cathles</dc:creator>
  <cp:lastModifiedBy>Lawrence M. Cathles</cp:lastModifiedBy>
  <cp:revision>91</cp:revision>
  <cp:lastPrinted>2015-09-28T16:55:00Z</cp:lastPrinted>
  <dcterms:created xsi:type="dcterms:W3CDTF">2007-09-08T14:51:47Z</dcterms:created>
  <dcterms:modified xsi:type="dcterms:W3CDTF">2020-11-17T01:37:44Z</dcterms:modified>
</cp:coreProperties>
</file>