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1"/>
  </p:notesMasterIdLst>
  <p:handoutMasterIdLst>
    <p:handoutMasterId r:id="rId32"/>
  </p:handoutMasterIdLst>
  <p:sldIdLst>
    <p:sldId id="256" r:id="rId3"/>
    <p:sldId id="291" r:id="rId4"/>
    <p:sldId id="292" r:id="rId5"/>
    <p:sldId id="294" r:id="rId6"/>
    <p:sldId id="293" r:id="rId7"/>
    <p:sldId id="301" r:id="rId8"/>
    <p:sldId id="295" r:id="rId9"/>
    <p:sldId id="263" r:id="rId10"/>
    <p:sldId id="297" r:id="rId11"/>
    <p:sldId id="298" r:id="rId12"/>
    <p:sldId id="296" r:id="rId13"/>
    <p:sldId id="309" r:id="rId14"/>
    <p:sldId id="310" r:id="rId15"/>
    <p:sldId id="303" r:id="rId16"/>
    <p:sldId id="320" r:id="rId17"/>
    <p:sldId id="325" r:id="rId18"/>
    <p:sldId id="326" r:id="rId19"/>
    <p:sldId id="304" r:id="rId20"/>
    <p:sldId id="305" r:id="rId21"/>
    <p:sldId id="306" r:id="rId22"/>
    <p:sldId id="319" r:id="rId23"/>
    <p:sldId id="315" r:id="rId24"/>
    <p:sldId id="321" r:id="rId25"/>
    <p:sldId id="322" r:id="rId26"/>
    <p:sldId id="324" r:id="rId27"/>
    <p:sldId id="323" r:id="rId28"/>
    <p:sldId id="327" r:id="rId29"/>
    <p:sldId id="290"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00FF"/>
    <a:srgbClr val="FF0000"/>
    <a:srgbClr val="008000"/>
    <a:srgbClr val="FF9900"/>
    <a:srgbClr val="FFCC00"/>
    <a:srgbClr val="0099FF"/>
    <a:srgbClr val="33CC33"/>
    <a:srgbClr val="00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41" autoAdjust="0"/>
    <p:restoredTop sz="90845" autoAdjust="0"/>
  </p:normalViewPr>
  <p:slideViewPr>
    <p:cSldViewPr>
      <p:cViewPr varScale="1">
        <p:scale>
          <a:sx n="116" d="100"/>
          <a:sy n="116" d="100"/>
        </p:scale>
        <p:origin x="1008" y="114"/>
      </p:cViewPr>
      <p:guideLst>
        <p:guide orient="horz" pos="2160"/>
        <p:guide pos="2880"/>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100" d="100"/>
        <a:sy n="100" d="100"/>
      </p:scale>
      <p:origin x="0" y="-3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170475" cy="481045"/>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lvl1pPr defTabSz="966418">
              <a:defRPr sz="1200">
                <a:latin typeface="Times New Roman" charset="0"/>
                <a:cs typeface="+mn-cs"/>
              </a:defRPr>
            </a:lvl1pPr>
          </a:lstStyle>
          <a:p>
            <a:pPr>
              <a:defRPr/>
            </a:pPr>
            <a:endParaRPr lang="en-US"/>
          </a:p>
        </p:txBody>
      </p:sp>
      <p:sp>
        <p:nvSpPr>
          <p:cNvPr id="71683" name="Rectangle 3"/>
          <p:cNvSpPr>
            <a:spLocks noGrp="1" noChangeArrowheads="1"/>
          </p:cNvSpPr>
          <p:nvPr>
            <p:ph type="dt" sz="quarter" idx="1"/>
          </p:nvPr>
        </p:nvSpPr>
        <p:spPr bwMode="auto">
          <a:xfrm>
            <a:off x="4144726" y="0"/>
            <a:ext cx="3170474" cy="481045"/>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lvl1pPr algn="r" defTabSz="966418">
              <a:defRPr sz="1200">
                <a:latin typeface="Times New Roman" charset="0"/>
                <a:cs typeface="+mn-cs"/>
              </a:defRPr>
            </a:lvl1pPr>
          </a:lstStyle>
          <a:p>
            <a:pPr>
              <a:defRPr/>
            </a:pPr>
            <a:endParaRPr lang="en-US"/>
          </a:p>
        </p:txBody>
      </p:sp>
      <p:sp>
        <p:nvSpPr>
          <p:cNvPr id="71684" name="Rectangle 4"/>
          <p:cNvSpPr>
            <a:spLocks noGrp="1" noChangeArrowheads="1"/>
          </p:cNvSpPr>
          <p:nvPr>
            <p:ph type="ftr" sz="quarter" idx="2"/>
          </p:nvPr>
        </p:nvSpPr>
        <p:spPr bwMode="auto">
          <a:xfrm>
            <a:off x="0" y="9120156"/>
            <a:ext cx="3170475" cy="481044"/>
          </a:xfrm>
          <a:prstGeom prst="rect">
            <a:avLst/>
          </a:prstGeom>
          <a:noFill/>
          <a:ln w="9525">
            <a:noFill/>
            <a:miter lim="800000"/>
            <a:headEnd/>
            <a:tailEnd/>
          </a:ln>
          <a:effectLst/>
        </p:spPr>
        <p:txBody>
          <a:bodyPr vert="horz" wrap="square" lIns="96631" tIns="48316" rIns="96631" bIns="48316" numCol="1" anchor="b" anchorCtr="0" compatLnSpc="1">
            <a:prstTxWarp prst="textNoShape">
              <a:avLst/>
            </a:prstTxWarp>
          </a:bodyPr>
          <a:lstStyle>
            <a:lvl1pPr defTabSz="966418">
              <a:defRPr sz="1200">
                <a:latin typeface="Times New Roman" charset="0"/>
                <a:cs typeface="+mn-cs"/>
              </a:defRPr>
            </a:lvl1pPr>
          </a:lstStyle>
          <a:p>
            <a:pPr>
              <a:defRPr/>
            </a:pPr>
            <a:endParaRPr lang="en-US"/>
          </a:p>
        </p:txBody>
      </p:sp>
      <p:sp>
        <p:nvSpPr>
          <p:cNvPr id="71685" name="Rectangle 5"/>
          <p:cNvSpPr>
            <a:spLocks noGrp="1" noChangeArrowheads="1"/>
          </p:cNvSpPr>
          <p:nvPr>
            <p:ph type="sldNum" sz="quarter" idx="3"/>
          </p:nvPr>
        </p:nvSpPr>
        <p:spPr bwMode="auto">
          <a:xfrm>
            <a:off x="4144726" y="9120156"/>
            <a:ext cx="3170474" cy="481044"/>
          </a:xfrm>
          <a:prstGeom prst="rect">
            <a:avLst/>
          </a:prstGeom>
          <a:noFill/>
          <a:ln w="9525">
            <a:noFill/>
            <a:miter lim="800000"/>
            <a:headEnd/>
            <a:tailEnd/>
          </a:ln>
          <a:effectLst/>
        </p:spPr>
        <p:txBody>
          <a:bodyPr vert="horz" wrap="square" lIns="96631" tIns="48316" rIns="96631" bIns="48316" numCol="1" anchor="b" anchorCtr="0" compatLnSpc="1">
            <a:prstTxWarp prst="textNoShape">
              <a:avLst/>
            </a:prstTxWarp>
          </a:bodyPr>
          <a:lstStyle>
            <a:lvl1pPr algn="r" defTabSz="966418">
              <a:defRPr sz="1200">
                <a:latin typeface="Times New Roman" charset="0"/>
                <a:cs typeface="+mn-cs"/>
              </a:defRPr>
            </a:lvl1pPr>
          </a:lstStyle>
          <a:p>
            <a:pPr>
              <a:defRPr/>
            </a:pPr>
            <a:fld id="{7B8B708A-03B1-4FAF-BAC9-DA649F6E71ED}" type="slidenum">
              <a:rPr lang="en-US"/>
              <a:pPr>
                <a:defRPr/>
              </a:pPr>
              <a:t>‹#›</a:t>
            </a:fld>
            <a:endParaRPr lang="en-US"/>
          </a:p>
        </p:txBody>
      </p:sp>
    </p:spTree>
    <p:extLst>
      <p:ext uri="{BB962C8B-B14F-4D97-AF65-F5344CB8AC3E}">
        <p14:creationId xmlns:p14="http://schemas.microsoft.com/office/powerpoint/2010/main" val="1976409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475" cy="481045"/>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lvl1pPr defTabSz="966418">
              <a:defRPr sz="1200">
                <a:latin typeface="Times New Roman" charset="0"/>
                <a:cs typeface="+mn-cs"/>
              </a:defRPr>
            </a:lvl1pPr>
          </a:lstStyle>
          <a:p>
            <a:pPr>
              <a:defRPr/>
            </a:pPr>
            <a:endParaRPr lang="en-US"/>
          </a:p>
        </p:txBody>
      </p:sp>
      <p:sp>
        <p:nvSpPr>
          <p:cNvPr id="23555" name="Rectangle 3"/>
          <p:cNvSpPr>
            <a:spLocks noGrp="1" noChangeArrowheads="1"/>
          </p:cNvSpPr>
          <p:nvPr>
            <p:ph type="dt" idx="1"/>
          </p:nvPr>
        </p:nvSpPr>
        <p:spPr bwMode="auto">
          <a:xfrm>
            <a:off x="4144726" y="0"/>
            <a:ext cx="3170474" cy="481045"/>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lvl1pPr algn="r" defTabSz="966418">
              <a:defRPr sz="1200">
                <a:latin typeface="Times New Roman"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75916" y="4560899"/>
            <a:ext cx="5363371" cy="4321197"/>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120156"/>
            <a:ext cx="3170475" cy="481044"/>
          </a:xfrm>
          <a:prstGeom prst="rect">
            <a:avLst/>
          </a:prstGeom>
          <a:noFill/>
          <a:ln w="9525">
            <a:noFill/>
            <a:miter lim="800000"/>
            <a:headEnd/>
            <a:tailEnd/>
          </a:ln>
          <a:effectLst/>
        </p:spPr>
        <p:txBody>
          <a:bodyPr vert="horz" wrap="square" lIns="96631" tIns="48316" rIns="96631" bIns="48316" numCol="1" anchor="b" anchorCtr="0" compatLnSpc="1">
            <a:prstTxWarp prst="textNoShape">
              <a:avLst/>
            </a:prstTxWarp>
          </a:bodyPr>
          <a:lstStyle>
            <a:lvl1pPr defTabSz="966418">
              <a:defRPr sz="1200">
                <a:latin typeface="Times New Roman" charset="0"/>
                <a:cs typeface="+mn-cs"/>
              </a:defRPr>
            </a:lvl1pPr>
          </a:lstStyle>
          <a:p>
            <a:pPr>
              <a:defRPr/>
            </a:pPr>
            <a:endParaRPr lang="en-US"/>
          </a:p>
        </p:txBody>
      </p:sp>
      <p:sp>
        <p:nvSpPr>
          <p:cNvPr id="23559" name="Rectangle 7"/>
          <p:cNvSpPr>
            <a:spLocks noGrp="1" noChangeArrowheads="1"/>
          </p:cNvSpPr>
          <p:nvPr>
            <p:ph type="sldNum" sz="quarter" idx="5"/>
          </p:nvPr>
        </p:nvSpPr>
        <p:spPr bwMode="auto">
          <a:xfrm>
            <a:off x="4144726" y="9120156"/>
            <a:ext cx="3170474" cy="481044"/>
          </a:xfrm>
          <a:prstGeom prst="rect">
            <a:avLst/>
          </a:prstGeom>
          <a:noFill/>
          <a:ln w="9525">
            <a:noFill/>
            <a:miter lim="800000"/>
            <a:headEnd/>
            <a:tailEnd/>
          </a:ln>
          <a:effectLst/>
        </p:spPr>
        <p:txBody>
          <a:bodyPr vert="horz" wrap="square" lIns="96631" tIns="48316" rIns="96631" bIns="48316" numCol="1" anchor="b" anchorCtr="0" compatLnSpc="1">
            <a:prstTxWarp prst="textNoShape">
              <a:avLst/>
            </a:prstTxWarp>
          </a:bodyPr>
          <a:lstStyle>
            <a:lvl1pPr algn="r" defTabSz="966418">
              <a:defRPr sz="1200">
                <a:latin typeface="Times New Roman" charset="0"/>
                <a:cs typeface="+mn-cs"/>
              </a:defRPr>
            </a:lvl1pPr>
          </a:lstStyle>
          <a:p>
            <a:pPr>
              <a:defRPr/>
            </a:pPr>
            <a:fld id="{DB93E18A-852C-4324-A510-D980BEBF0208}" type="slidenum">
              <a:rPr lang="en-US"/>
              <a:pPr>
                <a:defRPr/>
              </a:pPr>
              <a:t>‹#›</a:t>
            </a:fld>
            <a:endParaRPr lang="en-US"/>
          </a:p>
        </p:txBody>
      </p:sp>
    </p:spTree>
    <p:extLst>
      <p:ext uri="{BB962C8B-B14F-4D97-AF65-F5344CB8AC3E}">
        <p14:creationId xmlns:p14="http://schemas.microsoft.com/office/powerpoint/2010/main" val="3729077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pPr defTabSz="963893"/>
            <a:fld id="{EC74D5CC-A1CC-40BD-A227-533307E4EED2}" type="slidenum">
              <a:rPr lang="en-US" smtClean="0">
                <a:latin typeface="Times New Roman" pitchFamily="18" charset="0"/>
                <a:cs typeface="Arial" charset="0"/>
              </a:rPr>
              <a:pPr defTabSz="963893"/>
              <a:t>1</a:t>
            </a:fld>
            <a:endParaRPr lang="en-US" dirty="0" smtClean="0">
              <a:latin typeface="Times New Roman" pitchFamily="18" charset="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81320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6867" name="Slide Number Placeholder 3"/>
          <p:cNvSpPr>
            <a:spLocks noGrp="1"/>
          </p:cNvSpPr>
          <p:nvPr>
            <p:ph type="sldNum" sz="quarter" idx="5"/>
          </p:nvPr>
        </p:nvSpPr>
        <p:spPr>
          <a:noFill/>
        </p:spPr>
        <p:txBody>
          <a:bodyPr/>
          <a:lstStyle/>
          <a:p>
            <a:pPr defTabSz="963893"/>
            <a:fld id="{220E63E4-2AF6-4998-BB17-B6261E006D57}" type="slidenum">
              <a:rPr lang="en-US" smtClean="0">
                <a:latin typeface="Times New Roman" pitchFamily="18" charset="0"/>
                <a:cs typeface="Arial" charset="0"/>
              </a:rPr>
              <a:pPr defTabSz="963893"/>
              <a:t>10</a:t>
            </a:fld>
            <a:endParaRPr lang="en-US" dirty="0" smtClean="0">
              <a:latin typeface="Times New Roman" pitchFamily="18" charset="0"/>
              <a:cs typeface="Arial" charset="0"/>
            </a:endParaRPr>
          </a:p>
        </p:txBody>
      </p:sp>
    </p:spTree>
    <p:extLst>
      <p:ext uri="{BB962C8B-B14F-4D97-AF65-F5344CB8AC3E}">
        <p14:creationId xmlns:p14="http://schemas.microsoft.com/office/powerpoint/2010/main" val="271683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9939" name="Slide Number Placeholder 3"/>
          <p:cNvSpPr>
            <a:spLocks noGrp="1"/>
          </p:cNvSpPr>
          <p:nvPr>
            <p:ph type="sldNum" sz="quarter" idx="5"/>
          </p:nvPr>
        </p:nvSpPr>
        <p:spPr>
          <a:noFill/>
        </p:spPr>
        <p:txBody>
          <a:bodyPr/>
          <a:lstStyle/>
          <a:p>
            <a:pPr defTabSz="963893"/>
            <a:fld id="{8EFB8BDC-2FE7-4F63-B90C-F33011D6EABF}" type="slidenum">
              <a:rPr lang="en-US" smtClean="0">
                <a:latin typeface="Times New Roman" pitchFamily="18" charset="0"/>
                <a:cs typeface="Arial" charset="0"/>
              </a:rPr>
              <a:pPr defTabSz="963893"/>
              <a:t>11</a:t>
            </a:fld>
            <a:endParaRPr lang="en-US" dirty="0" smtClean="0">
              <a:latin typeface="Times New Roman" pitchFamily="18" charset="0"/>
              <a:cs typeface="Arial" charset="0"/>
            </a:endParaRPr>
          </a:p>
        </p:txBody>
      </p:sp>
    </p:spTree>
    <p:extLst>
      <p:ext uri="{BB962C8B-B14F-4D97-AF65-F5344CB8AC3E}">
        <p14:creationId xmlns:p14="http://schemas.microsoft.com/office/powerpoint/2010/main" val="403473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F8BBEA-6E6A-414F-80CD-B8EC59989B36}" type="slidenum">
              <a:rPr lang="en-US" smtClean="0"/>
              <a:pPr/>
              <a:t>14</a:t>
            </a:fld>
            <a:endParaRPr lang="en-US"/>
          </a:p>
        </p:txBody>
      </p:sp>
    </p:spTree>
    <p:extLst>
      <p:ext uri="{BB962C8B-B14F-4D97-AF65-F5344CB8AC3E}">
        <p14:creationId xmlns:p14="http://schemas.microsoft.com/office/powerpoint/2010/main" val="206748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F8BBEA-6E6A-414F-80CD-B8EC59989B36}" type="slidenum">
              <a:rPr lang="en-US" smtClean="0"/>
              <a:pPr/>
              <a:t>18</a:t>
            </a:fld>
            <a:endParaRPr lang="en-US"/>
          </a:p>
        </p:txBody>
      </p:sp>
    </p:spTree>
    <p:extLst>
      <p:ext uri="{BB962C8B-B14F-4D97-AF65-F5344CB8AC3E}">
        <p14:creationId xmlns:p14="http://schemas.microsoft.com/office/powerpoint/2010/main" val="348815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F8BBEA-6E6A-414F-80CD-B8EC59989B36}" type="slidenum">
              <a:rPr lang="en-US" smtClean="0"/>
              <a:pPr/>
              <a:t>19</a:t>
            </a:fld>
            <a:endParaRPr lang="en-US"/>
          </a:p>
        </p:txBody>
      </p:sp>
    </p:spTree>
    <p:extLst>
      <p:ext uri="{BB962C8B-B14F-4D97-AF65-F5344CB8AC3E}">
        <p14:creationId xmlns:p14="http://schemas.microsoft.com/office/powerpoint/2010/main" val="117346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F8BBEA-6E6A-414F-80CD-B8EC59989B36}" type="slidenum">
              <a:rPr lang="en-US" smtClean="0"/>
              <a:pPr/>
              <a:t>20</a:t>
            </a:fld>
            <a:endParaRPr lang="en-US"/>
          </a:p>
        </p:txBody>
      </p:sp>
    </p:spTree>
    <p:extLst>
      <p:ext uri="{BB962C8B-B14F-4D97-AF65-F5344CB8AC3E}">
        <p14:creationId xmlns:p14="http://schemas.microsoft.com/office/powerpoint/2010/main" val="501868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94211" name="Slide Number Placeholder 3"/>
          <p:cNvSpPr>
            <a:spLocks noGrp="1"/>
          </p:cNvSpPr>
          <p:nvPr>
            <p:ph type="sldNum" sz="quarter" idx="5"/>
          </p:nvPr>
        </p:nvSpPr>
        <p:spPr>
          <a:noFill/>
        </p:spPr>
        <p:txBody>
          <a:bodyPr/>
          <a:lstStyle/>
          <a:p>
            <a:pPr marL="0" marR="0" lvl="0" indent="0" algn="r" defTabSz="963893" rtl="0" eaLnBrk="1" fontAlgn="auto" latinLnBrk="0" hangingPunct="1">
              <a:lnSpc>
                <a:spcPct val="100000"/>
              </a:lnSpc>
              <a:spcBef>
                <a:spcPts val="0"/>
              </a:spcBef>
              <a:spcAft>
                <a:spcPts val="0"/>
              </a:spcAft>
              <a:buClrTx/>
              <a:buSzTx/>
              <a:buFontTx/>
              <a:buNone/>
              <a:tabLst/>
              <a:defRPr/>
            </a:pPr>
            <a:fld id="{BE8CBC3F-1864-4B72-9372-DCD38C6658D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6389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53267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pPr defTabSz="963893"/>
            <a:fld id="{C72367C6-ACB9-4568-A665-5B0738403027}" type="slidenum">
              <a:rPr lang="en-US" smtClean="0">
                <a:latin typeface="Times New Roman" pitchFamily="18" charset="0"/>
                <a:cs typeface="Arial" charset="0"/>
              </a:rPr>
              <a:pPr defTabSz="963893"/>
              <a:t>28</a:t>
            </a:fld>
            <a:endParaRPr lang="en-US" dirty="0" smtClean="0">
              <a:latin typeface="Times New Roman" pitchFamily="18" charset="0"/>
              <a:cs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291926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21507" name="Slide Number Placeholder 3"/>
          <p:cNvSpPr>
            <a:spLocks noGrp="1"/>
          </p:cNvSpPr>
          <p:nvPr>
            <p:ph type="sldNum" sz="quarter" idx="5"/>
          </p:nvPr>
        </p:nvSpPr>
        <p:spPr>
          <a:noFill/>
        </p:spPr>
        <p:txBody>
          <a:bodyPr/>
          <a:lstStyle/>
          <a:p>
            <a:pPr defTabSz="963893"/>
            <a:fld id="{0D751A52-7F37-4F85-A888-177821175740}" type="slidenum">
              <a:rPr lang="en-US" smtClean="0">
                <a:latin typeface="Times New Roman" pitchFamily="18" charset="0"/>
                <a:cs typeface="Arial" charset="0"/>
              </a:rPr>
              <a:pPr defTabSz="963893"/>
              <a:t>2</a:t>
            </a:fld>
            <a:endParaRPr lang="en-US" dirty="0" smtClean="0">
              <a:latin typeface="Times New Roman" pitchFamily="18" charset="0"/>
              <a:cs typeface="Arial" charset="0"/>
            </a:endParaRPr>
          </a:p>
        </p:txBody>
      </p:sp>
    </p:spTree>
    <p:extLst>
      <p:ext uri="{BB962C8B-B14F-4D97-AF65-F5344CB8AC3E}">
        <p14:creationId xmlns:p14="http://schemas.microsoft.com/office/powerpoint/2010/main" val="210355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23555" name="Slide Number Placeholder 3"/>
          <p:cNvSpPr>
            <a:spLocks noGrp="1"/>
          </p:cNvSpPr>
          <p:nvPr>
            <p:ph type="sldNum" sz="quarter" idx="5"/>
          </p:nvPr>
        </p:nvSpPr>
        <p:spPr>
          <a:noFill/>
        </p:spPr>
        <p:txBody>
          <a:bodyPr/>
          <a:lstStyle/>
          <a:p>
            <a:pPr defTabSz="963893"/>
            <a:fld id="{6E7D4D41-A292-4584-9691-DEFCA656998F}" type="slidenum">
              <a:rPr lang="en-US" smtClean="0">
                <a:latin typeface="Times New Roman" pitchFamily="18" charset="0"/>
                <a:cs typeface="Arial" charset="0"/>
              </a:rPr>
              <a:pPr defTabSz="963893"/>
              <a:t>3</a:t>
            </a:fld>
            <a:endParaRPr lang="en-US" dirty="0" smtClean="0">
              <a:latin typeface="Times New Roman" pitchFamily="18" charset="0"/>
              <a:cs typeface="Arial" charset="0"/>
            </a:endParaRPr>
          </a:p>
        </p:txBody>
      </p:sp>
    </p:spTree>
    <p:extLst>
      <p:ext uri="{BB962C8B-B14F-4D97-AF65-F5344CB8AC3E}">
        <p14:creationId xmlns:p14="http://schemas.microsoft.com/office/powerpoint/2010/main" val="264040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25603" name="Slide Number Placeholder 3"/>
          <p:cNvSpPr>
            <a:spLocks noGrp="1"/>
          </p:cNvSpPr>
          <p:nvPr>
            <p:ph type="sldNum" sz="quarter" idx="5"/>
          </p:nvPr>
        </p:nvSpPr>
        <p:spPr>
          <a:noFill/>
        </p:spPr>
        <p:txBody>
          <a:bodyPr/>
          <a:lstStyle/>
          <a:p>
            <a:pPr defTabSz="963893"/>
            <a:fld id="{D5446D59-69C1-47CB-92CE-DCE3D627ECB1}" type="slidenum">
              <a:rPr lang="en-US" smtClean="0">
                <a:latin typeface="Times New Roman" pitchFamily="18" charset="0"/>
                <a:cs typeface="Arial" charset="0"/>
              </a:rPr>
              <a:pPr defTabSz="963893"/>
              <a:t>4</a:t>
            </a:fld>
            <a:endParaRPr lang="en-US" dirty="0" smtClean="0">
              <a:latin typeface="Times New Roman" pitchFamily="18" charset="0"/>
              <a:cs typeface="Arial" charset="0"/>
            </a:endParaRPr>
          </a:p>
        </p:txBody>
      </p:sp>
    </p:spTree>
    <p:extLst>
      <p:ext uri="{BB962C8B-B14F-4D97-AF65-F5344CB8AC3E}">
        <p14:creationId xmlns:p14="http://schemas.microsoft.com/office/powerpoint/2010/main" val="341273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29699" name="Slide Number Placeholder 3"/>
          <p:cNvSpPr>
            <a:spLocks noGrp="1"/>
          </p:cNvSpPr>
          <p:nvPr>
            <p:ph type="sldNum" sz="quarter" idx="5"/>
          </p:nvPr>
        </p:nvSpPr>
        <p:spPr>
          <a:noFill/>
        </p:spPr>
        <p:txBody>
          <a:bodyPr/>
          <a:lstStyle/>
          <a:p>
            <a:pPr defTabSz="963893"/>
            <a:fld id="{2E355852-A277-4219-91F2-AB1D0683680E}" type="slidenum">
              <a:rPr lang="en-US" smtClean="0">
                <a:latin typeface="Times New Roman" pitchFamily="18" charset="0"/>
                <a:cs typeface="Arial" charset="0"/>
              </a:rPr>
              <a:pPr defTabSz="963893"/>
              <a:t>5</a:t>
            </a:fld>
            <a:endParaRPr lang="en-US" dirty="0" smtClean="0">
              <a:latin typeface="Times New Roman" pitchFamily="18" charset="0"/>
              <a:cs typeface="Arial" charset="0"/>
            </a:endParaRPr>
          </a:p>
        </p:txBody>
      </p:sp>
    </p:spTree>
    <p:extLst>
      <p:ext uri="{BB962C8B-B14F-4D97-AF65-F5344CB8AC3E}">
        <p14:creationId xmlns:p14="http://schemas.microsoft.com/office/powerpoint/2010/main" val="319131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90115" name="Slide Number Placeholder 3"/>
          <p:cNvSpPr>
            <a:spLocks noGrp="1"/>
          </p:cNvSpPr>
          <p:nvPr>
            <p:ph type="sldNum" sz="quarter" idx="5"/>
          </p:nvPr>
        </p:nvSpPr>
        <p:spPr>
          <a:noFill/>
        </p:spPr>
        <p:txBody>
          <a:bodyPr/>
          <a:lstStyle/>
          <a:p>
            <a:pPr defTabSz="963893"/>
            <a:fld id="{D341C6E6-694A-4893-A096-EFF94AFE479B}" type="slidenum">
              <a:rPr lang="en-US" smtClean="0">
                <a:latin typeface="Times New Roman" pitchFamily="18" charset="0"/>
                <a:cs typeface="Arial" charset="0"/>
              </a:rPr>
              <a:pPr defTabSz="963893"/>
              <a:t>6</a:t>
            </a:fld>
            <a:endParaRPr lang="en-US" dirty="0" smtClean="0">
              <a:latin typeface="Times New Roman" pitchFamily="18" charset="0"/>
              <a:cs typeface="Arial" charset="0"/>
            </a:endParaRPr>
          </a:p>
        </p:txBody>
      </p:sp>
    </p:spTree>
    <p:extLst>
      <p:ext uri="{BB962C8B-B14F-4D97-AF65-F5344CB8AC3E}">
        <p14:creationId xmlns:p14="http://schemas.microsoft.com/office/powerpoint/2010/main" val="161275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27651" name="Slide Number Placeholder 3"/>
          <p:cNvSpPr>
            <a:spLocks noGrp="1"/>
          </p:cNvSpPr>
          <p:nvPr>
            <p:ph type="sldNum" sz="quarter" idx="5"/>
          </p:nvPr>
        </p:nvSpPr>
        <p:spPr>
          <a:noFill/>
        </p:spPr>
        <p:txBody>
          <a:bodyPr/>
          <a:lstStyle/>
          <a:p>
            <a:pPr defTabSz="963893"/>
            <a:fld id="{04F9B415-E359-4F1D-8048-FA0283F8A62A}" type="slidenum">
              <a:rPr lang="en-US" smtClean="0">
                <a:latin typeface="Times New Roman" pitchFamily="18" charset="0"/>
                <a:cs typeface="Arial" charset="0"/>
              </a:rPr>
              <a:pPr defTabSz="963893"/>
              <a:t>7</a:t>
            </a:fld>
            <a:endParaRPr lang="en-US" dirty="0" smtClean="0">
              <a:latin typeface="Times New Roman" pitchFamily="18" charset="0"/>
              <a:cs typeface="Arial" charset="0"/>
            </a:endParaRPr>
          </a:p>
        </p:txBody>
      </p:sp>
    </p:spTree>
    <p:extLst>
      <p:ext uri="{BB962C8B-B14F-4D97-AF65-F5344CB8AC3E}">
        <p14:creationId xmlns:p14="http://schemas.microsoft.com/office/powerpoint/2010/main" val="259883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63893"/>
            <a:fld id="{F4A42247-5B47-4595-802B-235ECD843A7F}" type="slidenum">
              <a:rPr lang="en-US" smtClean="0">
                <a:latin typeface="Times New Roman" pitchFamily="18" charset="0"/>
                <a:cs typeface="Arial" charset="0"/>
              </a:rPr>
              <a:pPr defTabSz="963893"/>
              <a:t>8</a:t>
            </a:fld>
            <a:endParaRPr lang="en-US" dirty="0" smtClean="0">
              <a:latin typeface="Times New Roman" pitchFamily="18" charset="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76792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33795" name="Slide Number Placeholder 3"/>
          <p:cNvSpPr>
            <a:spLocks noGrp="1"/>
          </p:cNvSpPr>
          <p:nvPr>
            <p:ph type="sldNum" sz="quarter" idx="5"/>
          </p:nvPr>
        </p:nvSpPr>
        <p:spPr>
          <a:noFill/>
        </p:spPr>
        <p:txBody>
          <a:bodyPr/>
          <a:lstStyle/>
          <a:p>
            <a:pPr defTabSz="963893"/>
            <a:fld id="{78A6512C-6741-44B4-BE45-BB185F6C72B6}" type="slidenum">
              <a:rPr lang="en-US" smtClean="0">
                <a:latin typeface="Times New Roman" pitchFamily="18" charset="0"/>
                <a:cs typeface="Arial" charset="0"/>
              </a:rPr>
              <a:pPr defTabSz="963893"/>
              <a:t>9</a:t>
            </a:fld>
            <a:endParaRPr lang="en-US" dirty="0" smtClean="0">
              <a:latin typeface="Times New Roman" pitchFamily="18" charset="0"/>
              <a:cs typeface="Arial" charset="0"/>
            </a:endParaRPr>
          </a:p>
        </p:txBody>
      </p:sp>
    </p:spTree>
    <p:extLst>
      <p:ext uri="{BB962C8B-B14F-4D97-AF65-F5344CB8AC3E}">
        <p14:creationId xmlns:p14="http://schemas.microsoft.com/office/powerpoint/2010/main" val="216143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8F3DF0-3550-4A58-AA5C-B8F9806CD4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06675-A446-4DAE-9CE2-931796E262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AC446-BEF3-406D-B555-BAB444EB17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8D0D7F-53E8-4CD3-BBEC-B42D2481988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06B40C0-25D7-40F6-BC14-722E0208CDF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6CC040-6DC3-437F-B8A7-15B1115B757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8F3DF0-3550-4A58-AA5C-B8F9806CD4E3}"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4292756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026D29-EC21-4E87-A9D4-AF2587DC7349}"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420969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0FD581-A718-4939-A2E9-4F3D846BB701}"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2076722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59B50D-FFC4-4C3E-AB55-8A01F1A3B45F}"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519031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931E57-B1F3-49F7-98FA-3D704A7C33C7}"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18764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26D29-EC21-4E87-A9D4-AF2587DC734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CFE96C-13D9-4AD1-B861-1CE621AD0B22}"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921689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943038-DED0-4370-8329-B878366A300A}"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283619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EE864B-76C9-44DB-A34A-5C0D5E492525}"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568688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9C9D1-4F9B-42E8-8C0B-C5B66E863AB7}"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358487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06675-A446-4DAE-9CE2-931796E262CF}"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586801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0AC446-BEF3-406D-B555-BAB444EB1762}"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4095652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8D0D7F-53E8-4CD3-BBEC-B42D24819880}"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831565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6B40C0-25D7-40F6-BC14-722E0208CDF0}"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120852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6CC040-6DC3-437F-B8A7-15B1115B7574}"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251310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0FD581-A718-4939-A2E9-4F3D846BB7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9B50D-FFC4-4C3E-AB55-8A01F1A3B4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931E57-B1F3-49F7-98FA-3D704A7C33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CFE96C-13D9-4AD1-B861-1CE621AD0B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943038-DED0-4370-8329-B878366A30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EE864B-76C9-44DB-A34A-5C0D5E492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59C9D1-4F9B-42E8-8C0B-C5B66E863A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a:defRPr/>
            </a:pPr>
            <a:fld id="{99A81408-DEE3-4D54-B826-C34E9764D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A81408-DEE3-4D54-B826-C34E9764D1DA}" type="slidenum">
              <a:rPr kumimoji="0" lang="en-US" sz="14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8248671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hyperlink" Target="https://www.iea.org/publications/freepublications/publication/projected-costs-of-generating-electricity-2015-edition.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vgb.org/en/lcoe2015.html?dfid=74042"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a.org/media/presentations/150831_ProjectedCostsOfGeneratingElectricity_Presentation.pdf"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vgb.org/en/lcoe2015.html?dfid=74042"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www.iea.org/publications/free_new_Desc.asp?PUBS_ID=147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685800" y="533400"/>
            <a:ext cx="7772400" cy="838200"/>
          </a:xfrm>
        </p:spPr>
        <p:txBody>
          <a:bodyPr/>
          <a:lstStyle/>
          <a:p>
            <a:pPr eaLnBrk="1" hangingPunct="1"/>
            <a:r>
              <a:rPr lang="en-US" smtClean="0"/>
              <a:t>Economic Analysis</a:t>
            </a:r>
          </a:p>
        </p:txBody>
      </p:sp>
      <p:sp>
        <p:nvSpPr>
          <p:cNvPr id="18434" name="Rectangle 3"/>
          <p:cNvSpPr>
            <a:spLocks noGrp="1" noChangeArrowheads="1"/>
          </p:cNvSpPr>
          <p:nvPr>
            <p:ph type="subTitle" idx="1"/>
          </p:nvPr>
        </p:nvSpPr>
        <p:spPr>
          <a:xfrm>
            <a:off x="1371600" y="1828800"/>
            <a:ext cx="6400800" cy="3505200"/>
          </a:xfrm>
        </p:spPr>
        <p:txBody>
          <a:bodyPr/>
          <a:lstStyle/>
          <a:p>
            <a:pPr eaLnBrk="1" hangingPunct="1"/>
            <a:r>
              <a:rPr lang="en-US" dirty="0" smtClean="0"/>
              <a:t>Lecture </a:t>
            </a:r>
            <a:r>
              <a:rPr lang="en-US" dirty="0"/>
              <a:t>7</a:t>
            </a:r>
            <a:r>
              <a:rPr lang="en-US" dirty="0" smtClean="0"/>
              <a:t>: Fundamentals of Energy and Mineral Resources</a:t>
            </a:r>
          </a:p>
          <a:p>
            <a:pPr eaLnBrk="1" hangingPunct="1"/>
            <a:endParaRPr lang="en-US" dirty="0" smtClean="0"/>
          </a:p>
          <a:p>
            <a:pPr eaLnBrk="1" hangingPunct="1"/>
            <a:r>
              <a:rPr lang="en-US" sz="2800" dirty="0" smtClean="0"/>
              <a:t>L. Cathles</a:t>
            </a:r>
          </a:p>
          <a:p>
            <a:pPr eaLnBrk="1" hangingPunct="1"/>
            <a:r>
              <a:rPr lang="en-US" sz="2800" dirty="0" smtClean="0"/>
              <a:t>2017</a:t>
            </a:r>
          </a:p>
        </p:txBody>
      </p:sp>
      <p:pic>
        <p:nvPicPr>
          <p:cNvPr id="18435" name="Picture 4" descr="J:\EAS 401 Eng and min resources\Lecture 4 Economics\Resources_5.BMP"/>
          <p:cNvPicPr>
            <a:picLocks noChangeAspect="1" noChangeArrowheads="1"/>
          </p:cNvPicPr>
          <p:nvPr/>
        </p:nvPicPr>
        <p:blipFill>
          <a:blip r:embed="rId3" cstate="print"/>
          <a:srcRect/>
          <a:stretch>
            <a:fillRect/>
          </a:stretch>
        </p:blipFill>
        <p:spPr bwMode="auto">
          <a:xfrm>
            <a:off x="6119813" y="3286125"/>
            <a:ext cx="2624137" cy="3429000"/>
          </a:xfrm>
          <a:prstGeom prst="rect">
            <a:avLst/>
          </a:prstGeom>
          <a:noFill/>
          <a:ln w="9525">
            <a:noFill/>
            <a:miter lim="800000"/>
            <a:headEnd/>
            <a:tailEnd/>
          </a:ln>
        </p:spPr>
      </p:pic>
      <p:sp>
        <p:nvSpPr>
          <p:cNvPr id="18436" name="Text Box 5"/>
          <p:cNvSpPr txBox="1">
            <a:spLocks noChangeArrowheads="1"/>
          </p:cNvSpPr>
          <p:nvPr/>
        </p:nvSpPr>
        <p:spPr bwMode="auto">
          <a:xfrm>
            <a:off x="3162300" y="6172200"/>
            <a:ext cx="2819400" cy="366713"/>
          </a:xfrm>
          <a:prstGeom prst="rect">
            <a:avLst/>
          </a:prstGeom>
          <a:noFill/>
          <a:ln w="9525">
            <a:noFill/>
            <a:miter lim="800000"/>
            <a:headEnd/>
            <a:tailEnd/>
          </a:ln>
        </p:spPr>
        <p:txBody>
          <a:bodyPr>
            <a:spAutoFit/>
          </a:bodyPr>
          <a:lstStyle/>
          <a:p>
            <a:r>
              <a:rPr lang="en-US">
                <a:solidFill>
                  <a:srgbClr val="008000"/>
                </a:solidFill>
              </a:rPr>
              <a:t>Snow and Mackenzie (1981)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Box 10"/>
          <p:cNvSpPr txBox="1">
            <a:spLocks noChangeArrowheads="1"/>
          </p:cNvSpPr>
          <p:nvPr/>
        </p:nvSpPr>
        <p:spPr bwMode="auto">
          <a:xfrm rot="2092673">
            <a:off x="828675" y="3925888"/>
            <a:ext cx="1112838" cy="336550"/>
          </a:xfrm>
          <a:prstGeom prst="rect">
            <a:avLst/>
          </a:prstGeom>
          <a:noFill/>
          <a:ln w="9525">
            <a:noFill/>
            <a:miter lim="800000"/>
            <a:headEnd/>
            <a:tailEnd/>
          </a:ln>
        </p:spPr>
        <p:txBody>
          <a:bodyPr wrap="none">
            <a:spAutoFit/>
          </a:bodyPr>
          <a:lstStyle/>
          <a:p>
            <a:r>
              <a:rPr lang="en-US" sz="1600">
                <a:solidFill>
                  <a:srgbClr val="008000"/>
                </a:solidFill>
              </a:rPr>
              <a:t>exploration</a:t>
            </a:r>
          </a:p>
        </p:txBody>
      </p:sp>
      <p:sp>
        <p:nvSpPr>
          <p:cNvPr id="1031" name="TextBox 11"/>
          <p:cNvSpPr txBox="1">
            <a:spLocks noChangeArrowheads="1"/>
          </p:cNvSpPr>
          <p:nvPr/>
        </p:nvSpPr>
        <p:spPr bwMode="auto">
          <a:xfrm rot="4970483">
            <a:off x="916781" y="5123657"/>
            <a:ext cx="1236663" cy="336550"/>
          </a:xfrm>
          <a:prstGeom prst="rect">
            <a:avLst/>
          </a:prstGeom>
          <a:noFill/>
          <a:ln w="9525">
            <a:noFill/>
            <a:miter lim="800000"/>
            <a:headEnd/>
            <a:tailEnd/>
          </a:ln>
        </p:spPr>
        <p:txBody>
          <a:bodyPr wrap="none">
            <a:spAutoFit/>
          </a:bodyPr>
          <a:lstStyle/>
          <a:p>
            <a:r>
              <a:rPr lang="en-US" sz="1600">
                <a:solidFill>
                  <a:srgbClr val="FF0000"/>
                </a:solidFill>
              </a:rPr>
              <a:t>development</a:t>
            </a:r>
          </a:p>
        </p:txBody>
      </p:sp>
      <p:sp>
        <p:nvSpPr>
          <p:cNvPr id="1032" name="TextBox 12"/>
          <p:cNvSpPr txBox="1">
            <a:spLocks noChangeArrowheads="1"/>
          </p:cNvSpPr>
          <p:nvPr/>
        </p:nvSpPr>
        <p:spPr bwMode="auto">
          <a:xfrm rot="-3873241">
            <a:off x="1641475" y="3879850"/>
            <a:ext cx="1066800" cy="336550"/>
          </a:xfrm>
          <a:prstGeom prst="rect">
            <a:avLst/>
          </a:prstGeom>
          <a:noFill/>
          <a:ln w="9525">
            <a:noFill/>
            <a:miter lim="800000"/>
            <a:headEnd/>
            <a:tailEnd/>
          </a:ln>
        </p:spPr>
        <p:txBody>
          <a:bodyPr wrap="none">
            <a:spAutoFit/>
          </a:bodyPr>
          <a:lstStyle/>
          <a:p>
            <a:r>
              <a:rPr lang="en-US" sz="1600">
                <a:solidFill>
                  <a:srgbClr val="0070C0"/>
                </a:solidFill>
              </a:rPr>
              <a:t>production</a:t>
            </a:r>
          </a:p>
        </p:txBody>
      </p:sp>
      <p:sp>
        <p:nvSpPr>
          <p:cNvPr id="1116" name="Rectangle 92"/>
          <p:cNvSpPr>
            <a:spLocks noChangeArrowheads="1"/>
          </p:cNvSpPr>
          <p:nvPr/>
        </p:nvSpPr>
        <p:spPr bwMode="auto">
          <a:xfrm>
            <a:off x="3130550" y="2767013"/>
            <a:ext cx="119063"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B</a:t>
            </a:r>
            <a:endParaRPr lang="en-US" sz="2400"/>
          </a:p>
        </p:txBody>
      </p:sp>
      <p:sp>
        <p:nvSpPr>
          <p:cNvPr id="1117" name="Rectangle 93"/>
          <p:cNvSpPr>
            <a:spLocks noChangeArrowheads="1"/>
          </p:cNvSpPr>
          <p:nvPr/>
        </p:nvSpPr>
        <p:spPr bwMode="auto">
          <a:xfrm>
            <a:off x="3249613" y="2767013"/>
            <a:ext cx="92075"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a</a:t>
            </a:r>
            <a:endParaRPr lang="en-US" sz="2400"/>
          </a:p>
        </p:txBody>
      </p:sp>
      <p:sp>
        <p:nvSpPr>
          <p:cNvPr id="1118" name="Rectangle 94"/>
          <p:cNvSpPr>
            <a:spLocks noChangeArrowheads="1"/>
          </p:cNvSpPr>
          <p:nvPr/>
        </p:nvSpPr>
        <p:spPr bwMode="auto">
          <a:xfrm>
            <a:off x="3343275" y="2767013"/>
            <a:ext cx="92075"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s</a:t>
            </a:r>
            <a:endParaRPr lang="en-US" sz="2400"/>
          </a:p>
        </p:txBody>
      </p:sp>
      <p:sp>
        <p:nvSpPr>
          <p:cNvPr id="1119" name="Rectangle 95"/>
          <p:cNvSpPr>
            <a:spLocks noChangeArrowheads="1"/>
          </p:cNvSpPr>
          <p:nvPr/>
        </p:nvSpPr>
        <p:spPr bwMode="auto">
          <a:xfrm>
            <a:off x="3435350" y="2767013"/>
            <a:ext cx="92075"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e</a:t>
            </a:r>
            <a:endParaRPr lang="en-US" sz="2400"/>
          </a:p>
        </p:txBody>
      </p:sp>
      <p:sp>
        <p:nvSpPr>
          <p:cNvPr id="1120" name="Rectangle 96"/>
          <p:cNvSpPr>
            <a:spLocks noChangeArrowheads="1"/>
          </p:cNvSpPr>
          <p:nvPr/>
        </p:nvSpPr>
        <p:spPr bwMode="auto">
          <a:xfrm>
            <a:off x="3527425" y="2767013"/>
            <a:ext cx="46038"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 </a:t>
            </a:r>
            <a:endParaRPr lang="en-US" sz="2400"/>
          </a:p>
        </p:txBody>
      </p:sp>
      <p:sp>
        <p:nvSpPr>
          <p:cNvPr id="1121" name="Rectangle 97"/>
          <p:cNvSpPr>
            <a:spLocks noChangeArrowheads="1"/>
          </p:cNvSpPr>
          <p:nvPr/>
        </p:nvSpPr>
        <p:spPr bwMode="auto">
          <a:xfrm>
            <a:off x="3575050" y="2767013"/>
            <a:ext cx="119063"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C</a:t>
            </a:r>
            <a:endParaRPr lang="en-US" sz="2400"/>
          </a:p>
        </p:txBody>
      </p:sp>
      <p:sp>
        <p:nvSpPr>
          <p:cNvPr id="1122" name="Rectangle 98"/>
          <p:cNvSpPr>
            <a:spLocks noChangeArrowheads="1"/>
          </p:cNvSpPr>
          <p:nvPr/>
        </p:nvSpPr>
        <p:spPr bwMode="auto">
          <a:xfrm>
            <a:off x="3694113" y="2767013"/>
            <a:ext cx="92075"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a</a:t>
            </a:r>
            <a:endParaRPr lang="en-US" sz="2400"/>
          </a:p>
        </p:txBody>
      </p:sp>
      <p:sp>
        <p:nvSpPr>
          <p:cNvPr id="1123" name="Rectangle 99"/>
          <p:cNvSpPr>
            <a:spLocks noChangeArrowheads="1"/>
          </p:cNvSpPr>
          <p:nvPr/>
        </p:nvSpPr>
        <p:spPr bwMode="auto">
          <a:xfrm>
            <a:off x="3787775" y="2767013"/>
            <a:ext cx="92075"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s</a:t>
            </a:r>
            <a:endParaRPr lang="en-US" sz="2400"/>
          </a:p>
        </p:txBody>
      </p:sp>
      <p:sp>
        <p:nvSpPr>
          <p:cNvPr id="1124" name="Rectangle 100"/>
          <p:cNvSpPr>
            <a:spLocks noChangeArrowheads="1"/>
          </p:cNvSpPr>
          <p:nvPr/>
        </p:nvSpPr>
        <p:spPr bwMode="auto">
          <a:xfrm>
            <a:off x="3879850" y="2767013"/>
            <a:ext cx="55563"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t</a:t>
            </a:r>
            <a:endParaRPr lang="en-US" sz="2400"/>
          </a:p>
        </p:txBody>
      </p:sp>
      <p:sp>
        <p:nvSpPr>
          <p:cNvPr id="1125" name="Rectangle 101"/>
          <p:cNvSpPr>
            <a:spLocks noChangeArrowheads="1"/>
          </p:cNvSpPr>
          <p:nvPr/>
        </p:nvSpPr>
        <p:spPr bwMode="auto">
          <a:xfrm>
            <a:off x="3935413" y="2767013"/>
            <a:ext cx="46037"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 </a:t>
            </a:r>
            <a:endParaRPr lang="en-US" sz="2400"/>
          </a:p>
        </p:txBody>
      </p:sp>
      <p:sp>
        <p:nvSpPr>
          <p:cNvPr id="1126" name="Rectangle 102"/>
          <p:cNvSpPr>
            <a:spLocks noChangeArrowheads="1"/>
          </p:cNvSpPr>
          <p:nvPr/>
        </p:nvSpPr>
        <p:spPr bwMode="auto">
          <a:xfrm>
            <a:off x="3981450" y="2767013"/>
            <a:ext cx="55563"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a:t>
            </a:r>
            <a:endParaRPr lang="en-US" sz="2400"/>
          </a:p>
        </p:txBody>
      </p:sp>
      <p:sp>
        <p:nvSpPr>
          <p:cNvPr id="1127" name="Rectangle 103"/>
          <p:cNvSpPr>
            <a:spLocks noChangeArrowheads="1"/>
          </p:cNvSpPr>
          <p:nvPr/>
        </p:nvSpPr>
        <p:spPr bwMode="auto">
          <a:xfrm>
            <a:off x="4037013" y="2767013"/>
            <a:ext cx="92075"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8</a:t>
            </a:r>
            <a:endParaRPr lang="en-US" sz="2400"/>
          </a:p>
        </p:txBody>
      </p:sp>
      <p:sp>
        <p:nvSpPr>
          <p:cNvPr id="1128" name="Rectangle 104"/>
          <p:cNvSpPr>
            <a:spLocks noChangeArrowheads="1"/>
          </p:cNvSpPr>
          <p:nvPr/>
        </p:nvSpPr>
        <p:spPr bwMode="auto">
          <a:xfrm>
            <a:off x="4129088" y="2767013"/>
            <a:ext cx="146050"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a:t>
            </a:r>
            <a:endParaRPr lang="en-US" sz="2400"/>
          </a:p>
        </p:txBody>
      </p:sp>
      <p:sp>
        <p:nvSpPr>
          <p:cNvPr id="1129" name="Rectangle 105"/>
          <p:cNvSpPr>
            <a:spLocks noChangeArrowheads="1"/>
          </p:cNvSpPr>
          <p:nvPr/>
        </p:nvSpPr>
        <p:spPr bwMode="auto">
          <a:xfrm>
            <a:off x="4278313" y="2767013"/>
            <a:ext cx="46037"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 </a:t>
            </a:r>
            <a:endParaRPr lang="en-US" sz="2400"/>
          </a:p>
        </p:txBody>
      </p:sp>
      <p:sp>
        <p:nvSpPr>
          <p:cNvPr id="1130" name="Rectangle 106"/>
          <p:cNvSpPr>
            <a:spLocks noChangeArrowheads="1"/>
          </p:cNvSpPr>
          <p:nvPr/>
        </p:nvSpPr>
        <p:spPr bwMode="auto">
          <a:xfrm>
            <a:off x="4324350" y="2767013"/>
            <a:ext cx="101600"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d</a:t>
            </a:r>
            <a:endParaRPr lang="en-US" sz="2400"/>
          </a:p>
        </p:txBody>
      </p:sp>
      <p:sp>
        <p:nvSpPr>
          <p:cNvPr id="1131" name="Rectangle 107"/>
          <p:cNvSpPr>
            <a:spLocks noChangeArrowheads="1"/>
          </p:cNvSpPr>
          <p:nvPr/>
        </p:nvSpPr>
        <p:spPr bwMode="auto">
          <a:xfrm>
            <a:off x="4425950" y="2767013"/>
            <a:ext cx="46038"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i</a:t>
            </a:r>
            <a:endParaRPr lang="en-US" sz="2400"/>
          </a:p>
        </p:txBody>
      </p:sp>
      <p:sp>
        <p:nvSpPr>
          <p:cNvPr id="1132" name="Rectangle 108"/>
          <p:cNvSpPr>
            <a:spLocks noChangeArrowheads="1"/>
          </p:cNvSpPr>
          <p:nvPr/>
        </p:nvSpPr>
        <p:spPr bwMode="auto">
          <a:xfrm>
            <a:off x="4471988" y="2767013"/>
            <a:ext cx="92075"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s</a:t>
            </a:r>
            <a:endParaRPr lang="en-US" sz="2400"/>
          </a:p>
        </p:txBody>
      </p:sp>
      <p:sp>
        <p:nvSpPr>
          <p:cNvPr id="1133" name="Rectangle 109"/>
          <p:cNvSpPr>
            <a:spLocks noChangeArrowheads="1"/>
          </p:cNvSpPr>
          <p:nvPr/>
        </p:nvSpPr>
        <p:spPr bwMode="auto">
          <a:xfrm>
            <a:off x="4564063" y="2767013"/>
            <a:ext cx="92075"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c</a:t>
            </a:r>
            <a:endParaRPr lang="en-US" sz="2400"/>
          </a:p>
        </p:txBody>
      </p:sp>
      <p:sp>
        <p:nvSpPr>
          <p:cNvPr id="1134" name="Rectangle 110"/>
          <p:cNvSpPr>
            <a:spLocks noChangeArrowheads="1"/>
          </p:cNvSpPr>
          <p:nvPr/>
        </p:nvSpPr>
        <p:spPr bwMode="auto">
          <a:xfrm>
            <a:off x="4657725" y="2767013"/>
            <a:ext cx="101600"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o</a:t>
            </a:r>
            <a:endParaRPr lang="en-US" sz="2400"/>
          </a:p>
        </p:txBody>
      </p:sp>
      <p:sp>
        <p:nvSpPr>
          <p:cNvPr id="1135" name="Rectangle 111"/>
          <p:cNvSpPr>
            <a:spLocks noChangeArrowheads="1"/>
          </p:cNvSpPr>
          <p:nvPr/>
        </p:nvSpPr>
        <p:spPr bwMode="auto">
          <a:xfrm>
            <a:off x="4759325" y="2767013"/>
            <a:ext cx="101600"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u</a:t>
            </a:r>
            <a:endParaRPr lang="en-US" sz="2400"/>
          </a:p>
        </p:txBody>
      </p:sp>
      <p:sp>
        <p:nvSpPr>
          <p:cNvPr id="1136" name="Rectangle 112"/>
          <p:cNvSpPr>
            <a:spLocks noChangeArrowheads="1"/>
          </p:cNvSpPr>
          <p:nvPr/>
        </p:nvSpPr>
        <p:spPr bwMode="auto">
          <a:xfrm>
            <a:off x="4860925" y="2767013"/>
            <a:ext cx="101600"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n</a:t>
            </a:r>
            <a:endParaRPr lang="en-US" sz="2400"/>
          </a:p>
        </p:txBody>
      </p:sp>
      <p:sp>
        <p:nvSpPr>
          <p:cNvPr id="1137" name="Rectangle 113"/>
          <p:cNvSpPr>
            <a:spLocks noChangeArrowheads="1"/>
          </p:cNvSpPr>
          <p:nvPr/>
        </p:nvSpPr>
        <p:spPr bwMode="auto">
          <a:xfrm>
            <a:off x="4962525" y="2767013"/>
            <a:ext cx="55563"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t</a:t>
            </a:r>
            <a:endParaRPr lang="en-US" sz="2400"/>
          </a:p>
        </p:txBody>
      </p:sp>
      <p:sp>
        <p:nvSpPr>
          <p:cNvPr id="1138" name="Rectangle 114"/>
          <p:cNvSpPr>
            <a:spLocks noChangeArrowheads="1"/>
          </p:cNvSpPr>
          <p:nvPr/>
        </p:nvSpPr>
        <p:spPr bwMode="auto">
          <a:xfrm>
            <a:off x="5018088" y="2767013"/>
            <a:ext cx="55562"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a:t>
            </a:r>
            <a:endParaRPr lang="en-US" sz="2400"/>
          </a:p>
        </p:txBody>
      </p:sp>
      <p:sp>
        <p:nvSpPr>
          <p:cNvPr id="1139" name="Rectangle 115"/>
          <p:cNvSpPr>
            <a:spLocks noChangeArrowheads="1"/>
          </p:cNvSpPr>
          <p:nvPr/>
        </p:nvSpPr>
        <p:spPr bwMode="auto">
          <a:xfrm>
            <a:off x="3967163" y="3335338"/>
            <a:ext cx="92075"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2400"/>
          </a:p>
        </p:txBody>
      </p:sp>
      <p:sp>
        <p:nvSpPr>
          <p:cNvPr id="1140" name="Rectangle 116"/>
          <p:cNvSpPr>
            <a:spLocks noChangeArrowheads="1"/>
          </p:cNvSpPr>
          <p:nvPr/>
        </p:nvSpPr>
        <p:spPr bwMode="auto">
          <a:xfrm>
            <a:off x="4059238" y="3335338"/>
            <a:ext cx="92075"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a:t>
            </a:r>
            <a:endParaRPr lang="en-US" sz="2400"/>
          </a:p>
        </p:txBody>
      </p:sp>
      <p:sp>
        <p:nvSpPr>
          <p:cNvPr id="1141" name="Rectangle 117"/>
          <p:cNvSpPr>
            <a:spLocks noChangeArrowheads="1"/>
          </p:cNvSpPr>
          <p:nvPr/>
        </p:nvSpPr>
        <p:spPr bwMode="auto">
          <a:xfrm>
            <a:off x="4151313" y="3335338"/>
            <a:ext cx="146050"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t>
            </a:r>
            <a:endParaRPr lang="en-US" sz="2400"/>
          </a:p>
        </p:txBody>
      </p:sp>
      <p:sp>
        <p:nvSpPr>
          <p:cNvPr id="1142" name="Rectangle 118"/>
          <p:cNvSpPr>
            <a:spLocks noChangeArrowheads="1"/>
          </p:cNvSpPr>
          <p:nvPr/>
        </p:nvSpPr>
        <p:spPr bwMode="auto">
          <a:xfrm>
            <a:off x="4298950" y="3335338"/>
            <a:ext cx="46038"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sz="2400"/>
          </a:p>
        </p:txBody>
      </p:sp>
      <p:sp>
        <p:nvSpPr>
          <p:cNvPr id="1143" name="Rectangle 119"/>
          <p:cNvSpPr>
            <a:spLocks noChangeArrowheads="1"/>
          </p:cNvSpPr>
          <p:nvPr/>
        </p:nvSpPr>
        <p:spPr bwMode="auto">
          <a:xfrm>
            <a:off x="4344988" y="3335338"/>
            <a:ext cx="92075"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a:t>
            </a:r>
            <a:endParaRPr lang="en-US" sz="2400"/>
          </a:p>
        </p:txBody>
      </p:sp>
      <p:sp>
        <p:nvSpPr>
          <p:cNvPr id="1144" name="Rectangle 120"/>
          <p:cNvSpPr>
            <a:spLocks noChangeArrowheads="1"/>
          </p:cNvSpPr>
          <p:nvPr/>
        </p:nvSpPr>
        <p:spPr bwMode="auto">
          <a:xfrm>
            <a:off x="4438650" y="3335338"/>
            <a:ext cx="36513"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i</a:t>
            </a:r>
            <a:endParaRPr lang="en-US" sz="2400"/>
          </a:p>
        </p:txBody>
      </p:sp>
      <p:sp>
        <p:nvSpPr>
          <p:cNvPr id="1145" name="Rectangle 121"/>
          <p:cNvSpPr>
            <a:spLocks noChangeArrowheads="1"/>
          </p:cNvSpPr>
          <p:nvPr/>
        </p:nvSpPr>
        <p:spPr bwMode="auto">
          <a:xfrm>
            <a:off x="4475163" y="3335338"/>
            <a:ext cx="82550"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t>
            </a:r>
            <a:endParaRPr lang="en-US" sz="2400"/>
          </a:p>
        </p:txBody>
      </p:sp>
      <p:sp>
        <p:nvSpPr>
          <p:cNvPr id="1146" name="Rectangle 122"/>
          <p:cNvSpPr>
            <a:spLocks noChangeArrowheads="1"/>
          </p:cNvSpPr>
          <p:nvPr/>
        </p:nvSpPr>
        <p:spPr bwMode="auto">
          <a:xfrm>
            <a:off x="4559300" y="3335338"/>
            <a:ext cx="82550"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c</a:t>
            </a:r>
            <a:endParaRPr lang="en-US" sz="2400"/>
          </a:p>
        </p:txBody>
      </p:sp>
      <p:sp>
        <p:nvSpPr>
          <p:cNvPr id="1147" name="Rectangle 123"/>
          <p:cNvSpPr>
            <a:spLocks noChangeArrowheads="1"/>
          </p:cNvSpPr>
          <p:nvPr/>
        </p:nvSpPr>
        <p:spPr bwMode="auto">
          <a:xfrm>
            <a:off x="4641850" y="3335338"/>
            <a:ext cx="92075"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o</a:t>
            </a:r>
            <a:endParaRPr lang="en-US" sz="2400"/>
          </a:p>
        </p:txBody>
      </p:sp>
      <p:sp>
        <p:nvSpPr>
          <p:cNvPr id="1148" name="Rectangle 124"/>
          <p:cNvSpPr>
            <a:spLocks noChangeArrowheads="1"/>
          </p:cNvSpPr>
          <p:nvPr/>
        </p:nvSpPr>
        <p:spPr bwMode="auto">
          <a:xfrm>
            <a:off x="4733925" y="3335338"/>
            <a:ext cx="92075"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u</a:t>
            </a:r>
            <a:endParaRPr lang="en-US" sz="2400"/>
          </a:p>
        </p:txBody>
      </p:sp>
      <p:sp>
        <p:nvSpPr>
          <p:cNvPr id="1149" name="Rectangle 125"/>
          <p:cNvSpPr>
            <a:spLocks noChangeArrowheads="1"/>
          </p:cNvSpPr>
          <p:nvPr/>
        </p:nvSpPr>
        <p:spPr bwMode="auto">
          <a:xfrm>
            <a:off x="4827588" y="3335338"/>
            <a:ext cx="92075"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n</a:t>
            </a:r>
            <a:endParaRPr lang="en-US" sz="2400"/>
          </a:p>
        </p:txBody>
      </p:sp>
      <p:sp>
        <p:nvSpPr>
          <p:cNvPr id="1150" name="Rectangle 126"/>
          <p:cNvSpPr>
            <a:spLocks noChangeArrowheads="1"/>
          </p:cNvSpPr>
          <p:nvPr/>
        </p:nvSpPr>
        <p:spPr bwMode="auto">
          <a:xfrm>
            <a:off x="4919663" y="3335338"/>
            <a:ext cx="46037"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t</a:t>
            </a:r>
            <a:endParaRPr lang="en-US" sz="2400"/>
          </a:p>
        </p:txBody>
      </p:sp>
      <p:sp>
        <p:nvSpPr>
          <p:cNvPr id="1151" name="Rectangle 127"/>
          <p:cNvSpPr>
            <a:spLocks noChangeArrowheads="1"/>
          </p:cNvSpPr>
          <p:nvPr/>
        </p:nvSpPr>
        <p:spPr bwMode="auto">
          <a:xfrm>
            <a:off x="3967163" y="37084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2400"/>
          </a:p>
        </p:txBody>
      </p:sp>
      <p:sp>
        <p:nvSpPr>
          <p:cNvPr id="1152" name="Rectangle 128"/>
          <p:cNvSpPr>
            <a:spLocks noChangeArrowheads="1"/>
          </p:cNvSpPr>
          <p:nvPr/>
        </p:nvSpPr>
        <p:spPr bwMode="auto">
          <a:xfrm>
            <a:off x="4059238" y="37084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2</a:t>
            </a:r>
            <a:endParaRPr lang="en-US" sz="2400"/>
          </a:p>
        </p:txBody>
      </p:sp>
      <p:sp>
        <p:nvSpPr>
          <p:cNvPr id="1153" name="Rectangle 129"/>
          <p:cNvSpPr>
            <a:spLocks noChangeArrowheads="1"/>
          </p:cNvSpPr>
          <p:nvPr/>
        </p:nvSpPr>
        <p:spPr bwMode="auto">
          <a:xfrm>
            <a:off x="4151313" y="3708400"/>
            <a:ext cx="146050"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t>
            </a:r>
            <a:endParaRPr lang="en-US" sz="2400"/>
          </a:p>
        </p:txBody>
      </p:sp>
      <p:sp>
        <p:nvSpPr>
          <p:cNvPr id="1154" name="Rectangle 130"/>
          <p:cNvSpPr>
            <a:spLocks noChangeArrowheads="1"/>
          </p:cNvSpPr>
          <p:nvPr/>
        </p:nvSpPr>
        <p:spPr bwMode="auto">
          <a:xfrm>
            <a:off x="4298950" y="3708400"/>
            <a:ext cx="46038"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sz="2400"/>
          </a:p>
        </p:txBody>
      </p:sp>
      <p:sp>
        <p:nvSpPr>
          <p:cNvPr id="1155" name="Rectangle 131"/>
          <p:cNvSpPr>
            <a:spLocks noChangeArrowheads="1"/>
          </p:cNvSpPr>
          <p:nvPr/>
        </p:nvSpPr>
        <p:spPr bwMode="auto">
          <a:xfrm>
            <a:off x="4344988" y="3708400"/>
            <a:ext cx="119062"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a:t>
            </a:r>
            <a:endParaRPr lang="en-US" sz="2400"/>
          </a:p>
        </p:txBody>
      </p:sp>
      <p:sp>
        <p:nvSpPr>
          <p:cNvPr id="1156" name="Rectangle 132"/>
          <p:cNvSpPr>
            <a:spLocks noChangeArrowheads="1"/>
          </p:cNvSpPr>
          <p:nvPr/>
        </p:nvSpPr>
        <p:spPr bwMode="auto">
          <a:xfrm>
            <a:off x="4465638" y="3708400"/>
            <a:ext cx="36512"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i</a:t>
            </a:r>
            <a:endParaRPr lang="en-US" sz="2400"/>
          </a:p>
        </p:txBody>
      </p:sp>
      <p:sp>
        <p:nvSpPr>
          <p:cNvPr id="1157" name="Rectangle 133"/>
          <p:cNvSpPr>
            <a:spLocks noChangeArrowheads="1"/>
          </p:cNvSpPr>
          <p:nvPr/>
        </p:nvSpPr>
        <p:spPr bwMode="auto">
          <a:xfrm>
            <a:off x="4503738" y="3708400"/>
            <a:ext cx="82550"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t>
            </a:r>
            <a:endParaRPr lang="en-US" sz="2400"/>
          </a:p>
        </p:txBody>
      </p:sp>
      <p:sp>
        <p:nvSpPr>
          <p:cNvPr id="1158" name="Rectangle 134"/>
          <p:cNvSpPr>
            <a:spLocks noChangeArrowheads="1"/>
          </p:cNvSpPr>
          <p:nvPr/>
        </p:nvSpPr>
        <p:spPr bwMode="auto">
          <a:xfrm>
            <a:off x="4586288" y="3708400"/>
            <a:ext cx="82550"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c</a:t>
            </a:r>
            <a:endParaRPr lang="en-US" sz="2400"/>
          </a:p>
        </p:txBody>
      </p:sp>
      <p:sp>
        <p:nvSpPr>
          <p:cNvPr id="1159" name="Rectangle 135"/>
          <p:cNvSpPr>
            <a:spLocks noChangeArrowheads="1"/>
          </p:cNvSpPr>
          <p:nvPr/>
        </p:nvSpPr>
        <p:spPr bwMode="auto">
          <a:xfrm>
            <a:off x="4668838" y="37084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o</a:t>
            </a:r>
            <a:endParaRPr lang="en-US" sz="2400"/>
          </a:p>
        </p:txBody>
      </p:sp>
      <p:sp>
        <p:nvSpPr>
          <p:cNvPr id="1160" name="Rectangle 136"/>
          <p:cNvSpPr>
            <a:spLocks noChangeArrowheads="1"/>
          </p:cNvSpPr>
          <p:nvPr/>
        </p:nvSpPr>
        <p:spPr bwMode="auto">
          <a:xfrm>
            <a:off x="4762500" y="37084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u</a:t>
            </a:r>
            <a:endParaRPr lang="en-US" sz="2400"/>
          </a:p>
        </p:txBody>
      </p:sp>
      <p:sp>
        <p:nvSpPr>
          <p:cNvPr id="1161" name="Rectangle 137"/>
          <p:cNvSpPr>
            <a:spLocks noChangeArrowheads="1"/>
          </p:cNvSpPr>
          <p:nvPr/>
        </p:nvSpPr>
        <p:spPr bwMode="auto">
          <a:xfrm>
            <a:off x="4854575" y="37084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n</a:t>
            </a:r>
            <a:endParaRPr lang="en-US" sz="2400"/>
          </a:p>
        </p:txBody>
      </p:sp>
      <p:sp>
        <p:nvSpPr>
          <p:cNvPr id="1162" name="Rectangle 138"/>
          <p:cNvSpPr>
            <a:spLocks noChangeArrowheads="1"/>
          </p:cNvSpPr>
          <p:nvPr/>
        </p:nvSpPr>
        <p:spPr bwMode="auto">
          <a:xfrm>
            <a:off x="4948238" y="3708400"/>
            <a:ext cx="46037"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t</a:t>
            </a:r>
            <a:endParaRPr lang="en-US" sz="2400"/>
          </a:p>
        </p:txBody>
      </p:sp>
      <p:sp>
        <p:nvSpPr>
          <p:cNvPr id="1163" name="Rectangle 139"/>
          <p:cNvSpPr>
            <a:spLocks noChangeArrowheads="1"/>
          </p:cNvSpPr>
          <p:nvPr/>
        </p:nvSpPr>
        <p:spPr bwMode="auto">
          <a:xfrm>
            <a:off x="3948113" y="40386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2400"/>
          </a:p>
        </p:txBody>
      </p:sp>
      <p:sp>
        <p:nvSpPr>
          <p:cNvPr id="1164" name="Rectangle 140"/>
          <p:cNvSpPr>
            <a:spLocks noChangeArrowheads="1"/>
          </p:cNvSpPr>
          <p:nvPr/>
        </p:nvSpPr>
        <p:spPr bwMode="auto">
          <a:xfrm>
            <a:off x="4040188" y="40386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3</a:t>
            </a:r>
            <a:endParaRPr lang="en-US" sz="2400"/>
          </a:p>
        </p:txBody>
      </p:sp>
      <p:sp>
        <p:nvSpPr>
          <p:cNvPr id="1165" name="Rectangle 141"/>
          <p:cNvSpPr>
            <a:spLocks noChangeArrowheads="1"/>
          </p:cNvSpPr>
          <p:nvPr/>
        </p:nvSpPr>
        <p:spPr bwMode="auto">
          <a:xfrm>
            <a:off x="4133850" y="4038600"/>
            <a:ext cx="146050"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t>
            </a:r>
            <a:endParaRPr lang="en-US" sz="2400"/>
          </a:p>
        </p:txBody>
      </p:sp>
      <p:sp>
        <p:nvSpPr>
          <p:cNvPr id="1166" name="Rectangle 142"/>
          <p:cNvSpPr>
            <a:spLocks noChangeArrowheads="1"/>
          </p:cNvSpPr>
          <p:nvPr/>
        </p:nvSpPr>
        <p:spPr bwMode="auto">
          <a:xfrm>
            <a:off x="4281488" y="4038600"/>
            <a:ext cx="46037"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sz="2400"/>
          </a:p>
        </p:txBody>
      </p:sp>
      <p:sp>
        <p:nvSpPr>
          <p:cNvPr id="1167" name="Rectangle 143"/>
          <p:cNvSpPr>
            <a:spLocks noChangeArrowheads="1"/>
          </p:cNvSpPr>
          <p:nvPr/>
        </p:nvSpPr>
        <p:spPr bwMode="auto">
          <a:xfrm>
            <a:off x="4327525" y="4038600"/>
            <a:ext cx="119063"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a:t>
            </a:r>
            <a:endParaRPr lang="en-US" sz="2400"/>
          </a:p>
        </p:txBody>
      </p:sp>
      <p:sp>
        <p:nvSpPr>
          <p:cNvPr id="1168" name="Rectangle 144"/>
          <p:cNvSpPr>
            <a:spLocks noChangeArrowheads="1"/>
          </p:cNvSpPr>
          <p:nvPr/>
        </p:nvSpPr>
        <p:spPr bwMode="auto">
          <a:xfrm>
            <a:off x="4448175" y="4038600"/>
            <a:ext cx="36513"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i</a:t>
            </a:r>
            <a:endParaRPr lang="en-US" sz="2400"/>
          </a:p>
        </p:txBody>
      </p:sp>
      <p:sp>
        <p:nvSpPr>
          <p:cNvPr id="1169" name="Rectangle 145"/>
          <p:cNvSpPr>
            <a:spLocks noChangeArrowheads="1"/>
          </p:cNvSpPr>
          <p:nvPr/>
        </p:nvSpPr>
        <p:spPr bwMode="auto">
          <a:xfrm>
            <a:off x="4484688" y="4038600"/>
            <a:ext cx="82550"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t>
            </a:r>
            <a:endParaRPr lang="en-US" sz="2400"/>
          </a:p>
        </p:txBody>
      </p:sp>
      <p:sp>
        <p:nvSpPr>
          <p:cNvPr id="1170" name="Rectangle 146"/>
          <p:cNvSpPr>
            <a:spLocks noChangeArrowheads="1"/>
          </p:cNvSpPr>
          <p:nvPr/>
        </p:nvSpPr>
        <p:spPr bwMode="auto">
          <a:xfrm>
            <a:off x="4567238" y="4038600"/>
            <a:ext cx="82550"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c</a:t>
            </a:r>
            <a:endParaRPr lang="en-US" sz="2400"/>
          </a:p>
        </p:txBody>
      </p:sp>
      <p:sp>
        <p:nvSpPr>
          <p:cNvPr id="1171" name="Rectangle 147"/>
          <p:cNvSpPr>
            <a:spLocks noChangeArrowheads="1"/>
          </p:cNvSpPr>
          <p:nvPr/>
        </p:nvSpPr>
        <p:spPr bwMode="auto">
          <a:xfrm>
            <a:off x="4651375" y="40386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o</a:t>
            </a:r>
            <a:endParaRPr lang="en-US" sz="2400"/>
          </a:p>
        </p:txBody>
      </p:sp>
      <p:sp>
        <p:nvSpPr>
          <p:cNvPr id="1172" name="Rectangle 148"/>
          <p:cNvSpPr>
            <a:spLocks noChangeArrowheads="1"/>
          </p:cNvSpPr>
          <p:nvPr/>
        </p:nvSpPr>
        <p:spPr bwMode="auto">
          <a:xfrm>
            <a:off x="4743450" y="40386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u</a:t>
            </a:r>
            <a:endParaRPr lang="en-US" sz="2400"/>
          </a:p>
        </p:txBody>
      </p:sp>
      <p:sp>
        <p:nvSpPr>
          <p:cNvPr id="1173" name="Rectangle 149"/>
          <p:cNvSpPr>
            <a:spLocks noChangeArrowheads="1"/>
          </p:cNvSpPr>
          <p:nvPr/>
        </p:nvSpPr>
        <p:spPr bwMode="auto">
          <a:xfrm>
            <a:off x="4835525" y="4038600"/>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n</a:t>
            </a:r>
            <a:endParaRPr lang="en-US" sz="2400"/>
          </a:p>
        </p:txBody>
      </p:sp>
      <p:sp>
        <p:nvSpPr>
          <p:cNvPr id="1174" name="Rectangle 150"/>
          <p:cNvSpPr>
            <a:spLocks noChangeArrowheads="1"/>
          </p:cNvSpPr>
          <p:nvPr/>
        </p:nvSpPr>
        <p:spPr bwMode="auto">
          <a:xfrm>
            <a:off x="4929188" y="4038600"/>
            <a:ext cx="46037"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t</a:t>
            </a:r>
            <a:endParaRPr lang="en-US" sz="2400"/>
          </a:p>
        </p:txBody>
      </p:sp>
      <p:sp>
        <p:nvSpPr>
          <p:cNvPr id="1180" name="Rectangle 156"/>
          <p:cNvSpPr>
            <a:spLocks noChangeArrowheads="1"/>
          </p:cNvSpPr>
          <p:nvPr/>
        </p:nvSpPr>
        <p:spPr bwMode="auto">
          <a:xfrm>
            <a:off x="849313" y="2216150"/>
            <a:ext cx="4524375" cy="4122738"/>
          </a:xfrm>
          <a:prstGeom prst="rect">
            <a:avLst/>
          </a:prstGeom>
          <a:solidFill>
            <a:srgbClr val="FFFFFF"/>
          </a:solidFill>
          <a:ln w="9525">
            <a:noFill/>
            <a:miter lim="800000"/>
            <a:headEnd/>
            <a:tailEnd/>
          </a:ln>
        </p:spPr>
        <p:txBody>
          <a:bodyPr/>
          <a:lstStyle/>
          <a:p>
            <a:endParaRPr lang="en-US"/>
          </a:p>
        </p:txBody>
      </p:sp>
      <p:sp>
        <p:nvSpPr>
          <p:cNvPr id="1181" name="Line 157"/>
          <p:cNvSpPr>
            <a:spLocks noChangeShapeType="1"/>
          </p:cNvSpPr>
          <p:nvPr/>
        </p:nvSpPr>
        <p:spPr bwMode="auto">
          <a:xfrm>
            <a:off x="849313" y="6338888"/>
            <a:ext cx="4524375" cy="0"/>
          </a:xfrm>
          <a:prstGeom prst="line">
            <a:avLst/>
          </a:prstGeom>
          <a:noFill/>
          <a:ln w="0">
            <a:solidFill>
              <a:srgbClr val="FFFFFF"/>
            </a:solidFill>
            <a:round/>
            <a:headEnd/>
            <a:tailEnd/>
          </a:ln>
        </p:spPr>
        <p:txBody>
          <a:bodyPr/>
          <a:lstStyle/>
          <a:p>
            <a:endParaRPr lang="en-US"/>
          </a:p>
        </p:txBody>
      </p:sp>
      <p:sp>
        <p:nvSpPr>
          <p:cNvPr id="1182" name="Line 158"/>
          <p:cNvSpPr>
            <a:spLocks noChangeShapeType="1"/>
          </p:cNvSpPr>
          <p:nvPr/>
        </p:nvSpPr>
        <p:spPr bwMode="auto">
          <a:xfrm>
            <a:off x="849313" y="5927725"/>
            <a:ext cx="4524375" cy="0"/>
          </a:xfrm>
          <a:prstGeom prst="line">
            <a:avLst/>
          </a:prstGeom>
          <a:noFill/>
          <a:ln w="0">
            <a:solidFill>
              <a:srgbClr val="FFFFFF"/>
            </a:solidFill>
            <a:round/>
            <a:headEnd/>
            <a:tailEnd/>
          </a:ln>
        </p:spPr>
        <p:txBody>
          <a:bodyPr/>
          <a:lstStyle/>
          <a:p>
            <a:endParaRPr lang="en-US"/>
          </a:p>
        </p:txBody>
      </p:sp>
      <p:sp>
        <p:nvSpPr>
          <p:cNvPr id="1183" name="Line 159"/>
          <p:cNvSpPr>
            <a:spLocks noChangeShapeType="1"/>
          </p:cNvSpPr>
          <p:nvPr/>
        </p:nvSpPr>
        <p:spPr bwMode="auto">
          <a:xfrm>
            <a:off x="849313" y="5513388"/>
            <a:ext cx="4524375" cy="0"/>
          </a:xfrm>
          <a:prstGeom prst="line">
            <a:avLst/>
          </a:prstGeom>
          <a:noFill/>
          <a:ln w="0">
            <a:solidFill>
              <a:srgbClr val="FFFFFF"/>
            </a:solidFill>
            <a:round/>
            <a:headEnd/>
            <a:tailEnd/>
          </a:ln>
        </p:spPr>
        <p:txBody>
          <a:bodyPr/>
          <a:lstStyle/>
          <a:p>
            <a:endParaRPr lang="en-US"/>
          </a:p>
        </p:txBody>
      </p:sp>
      <p:sp>
        <p:nvSpPr>
          <p:cNvPr id="1184" name="Line 160"/>
          <p:cNvSpPr>
            <a:spLocks noChangeShapeType="1"/>
          </p:cNvSpPr>
          <p:nvPr/>
        </p:nvSpPr>
        <p:spPr bwMode="auto">
          <a:xfrm>
            <a:off x="849313" y="5102225"/>
            <a:ext cx="4524375" cy="0"/>
          </a:xfrm>
          <a:prstGeom prst="line">
            <a:avLst/>
          </a:prstGeom>
          <a:noFill/>
          <a:ln w="0">
            <a:solidFill>
              <a:srgbClr val="FFFFFF"/>
            </a:solidFill>
            <a:round/>
            <a:headEnd/>
            <a:tailEnd/>
          </a:ln>
        </p:spPr>
        <p:txBody>
          <a:bodyPr/>
          <a:lstStyle/>
          <a:p>
            <a:endParaRPr lang="en-US"/>
          </a:p>
        </p:txBody>
      </p:sp>
      <p:sp>
        <p:nvSpPr>
          <p:cNvPr id="1185" name="Line 161"/>
          <p:cNvSpPr>
            <a:spLocks noChangeShapeType="1"/>
          </p:cNvSpPr>
          <p:nvPr/>
        </p:nvSpPr>
        <p:spPr bwMode="auto">
          <a:xfrm>
            <a:off x="849313" y="4691063"/>
            <a:ext cx="4524375" cy="0"/>
          </a:xfrm>
          <a:prstGeom prst="line">
            <a:avLst/>
          </a:prstGeom>
          <a:noFill/>
          <a:ln w="0">
            <a:solidFill>
              <a:srgbClr val="FFFFFF"/>
            </a:solidFill>
            <a:round/>
            <a:headEnd/>
            <a:tailEnd/>
          </a:ln>
        </p:spPr>
        <p:txBody>
          <a:bodyPr/>
          <a:lstStyle/>
          <a:p>
            <a:endParaRPr lang="en-US" dirty="0"/>
          </a:p>
        </p:txBody>
      </p:sp>
      <p:sp>
        <p:nvSpPr>
          <p:cNvPr id="1186" name="Line 162"/>
          <p:cNvSpPr>
            <a:spLocks noChangeShapeType="1"/>
          </p:cNvSpPr>
          <p:nvPr/>
        </p:nvSpPr>
        <p:spPr bwMode="auto">
          <a:xfrm>
            <a:off x="849313" y="4233863"/>
            <a:ext cx="4524375" cy="0"/>
          </a:xfrm>
          <a:prstGeom prst="line">
            <a:avLst/>
          </a:prstGeom>
          <a:noFill/>
          <a:ln w="0">
            <a:solidFill>
              <a:srgbClr val="FFFFFF"/>
            </a:solidFill>
            <a:round/>
            <a:headEnd/>
            <a:tailEnd/>
          </a:ln>
        </p:spPr>
        <p:txBody>
          <a:bodyPr/>
          <a:lstStyle/>
          <a:p>
            <a:endParaRPr lang="en-US"/>
          </a:p>
        </p:txBody>
      </p:sp>
      <p:sp>
        <p:nvSpPr>
          <p:cNvPr id="1187" name="Line 163"/>
          <p:cNvSpPr>
            <a:spLocks noChangeShapeType="1"/>
          </p:cNvSpPr>
          <p:nvPr/>
        </p:nvSpPr>
        <p:spPr bwMode="auto">
          <a:xfrm>
            <a:off x="849313" y="3452813"/>
            <a:ext cx="4524375" cy="0"/>
          </a:xfrm>
          <a:prstGeom prst="line">
            <a:avLst/>
          </a:prstGeom>
          <a:noFill/>
          <a:ln w="0">
            <a:solidFill>
              <a:srgbClr val="FFFFFF"/>
            </a:solidFill>
            <a:round/>
            <a:headEnd/>
            <a:tailEnd/>
          </a:ln>
        </p:spPr>
        <p:txBody>
          <a:bodyPr/>
          <a:lstStyle/>
          <a:p>
            <a:endParaRPr lang="en-US"/>
          </a:p>
        </p:txBody>
      </p:sp>
      <p:sp>
        <p:nvSpPr>
          <p:cNvPr id="1188" name="Line 164"/>
          <p:cNvSpPr>
            <a:spLocks noChangeShapeType="1"/>
          </p:cNvSpPr>
          <p:nvPr/>
        </p:nvSpPr>
        <p:spPr bwMode="auto">
          <a:xfrm>
            <a:off x="849313" y="3041650"/>
            <a:ext cx="4524375" cy="0"/>
          </a:xfrm>
          <a:prstGeom prst="line">
            <a:avLst/>
          </a:prstGeom>
          <a:noFill/>
          <a:ln w="0">
            <a:solidFill>
              <a:srgbClr val="FFFFFF"/>
            </a:solidFill>
            <a:round/>
            <a:headEnd/>
            <a:tailEnd/>
          </a:ln>
        </p:spPr>
        <p:txBody>
          <a:bodyPr/>
          <a:lstStyle/>
          <a:p>
            <a:endParaRPr lang="en-US"/>
          </a:p>
        </p:txBody>
      </p:sp>
      <p:sp>
        <p:nvSpPr>
          <p:cNvPr id="1189" name="Line 165"/>
          <p:cNvSpPr>
            <a:spLocks noChangeShapeType="1"/>
          </p:cNvSpPr>
          <p:nvPr/>
        </p:nvSpPr>
        <p:spPr bwMode="auto">
          <a:xfrm>
            <a:off x="849313" y="2627313"/>
            <a:ext cx="4524375" cy="0"/>
          </a:xfrm>
          <a:prstGeom prst="line">
            <a:avLst/>
          </a:prstGeom>
          <a:noFill/>
          <a:ln w="0">
            <a:solidFill>
              <a:srgbClr val="FFFFFF"/>
            </a:solidFill>
            <a:round/>
            <a:headEnd/>
            <a:tailEnd/>
          </a:ln>
        </p:spPr>
        <p:txBody>
          <a:bodyPr/>
          <a:lstStyle/>
          <a:p>
            <a:endParaRPr lang="en-US"/>
          </a:p>
        </p:txBody>
      </p:sp>
      <p:sp>
        <p:nvSpPr>
          <p:cNvPr id="1190" name="Line 166"/>
          <p:cNvSpPr>
            <a:spLocks noChangeShapeType="1"/>
          </p:cNvSpPr>
          <p:nvPr/>
        </p:nvSpPr>
        <p:spPr bwMode="auto">
          <a:xfrm>
            <a:off x="849313" y="2216150"/>
            <a:ext cx="4524375" cy="0"/>
          </a:xfrm>
          <a:prstGeom prst="line">
            <a:avLst/>
          </a:prstGeom>
          <a:noFill/>
          <a:ln w="0">
            <a:solidFill>
              <a:srgbClr val="FFFFFF"/>
            </a:solidFill>
            <a:round/>
            <a:headEnd/>
            <a:tailEnd/>
          </a:ln>
        </p:spPr>
        <p:txBody>
          <a:bodyPr/>
          <a:lstStyle/>
          <a:p>
            <a:endParaRPr lang="en-US"/>
          </a:p>
        </p:txBody>
      </p:sp>
      <p:sp>
        <p:nvSpPr>
          <p:cNvPr id="1191" name="Rectangle 167"/>
          <p:cNvSpPr>
            <a:spLocks noChangeArrowheads="1"/>
          </p:cNvSpPr>
          <p:nvPr/>
        </p:nvSpPr>
        <p:spPr bwMode="auto">
          <a:xfrm>
            <a:off x="849313" y="2216150"/>
            <a:ext cx="4524375" cy="4122738"/>
          </a:xfrm>
          <a:prstGeom prst="rect">
            <a:avLst/>
          </a:prstGeom>
          <a:noFill/>
          <a:ln w="7938">
            <a:solidFill>
              <a:srgbClr val="000000"/>
            </a:solidFill>
            <a:miter lim="800000"/>
            <a:headEnd/>
            <a:tailEnd/>
          </a:ln>
        </p:spPr>
        <p:txBody>
          <a:bodyPr/>
          <a:lstStyle/>
          <a:p>
            <a:endParaRPr lang="en-US"/>
          </a:p>
        </p:txBody>
      </p:sp>
      <p:sp>
        <p:nvSpPr>
          <p:cNvPr id="1192" name="Line 168"/>
          <p:cNvSpPr>
            <a:spLocks noChangeShapeType="1"/>
          </p:cNvSpPr>
          <p:nvPr/>
        </p:nvSpPr>
        <p:spPr bwMode="auto">
          <a:xfrm>
            <a:off x="849313" y="2216150"/>
            <a:ext cx="0" cy="4122738"/>
          </a:xfrm>
          <a:prstGeom prst="line">
            <a:avLst/>
          </a:prstGeom>
          <a:noFill/>
          <a:ln w="17463">
            <a:solidFill>
              <a:srgbClr val="000000"/>
            </a:solidFill>
            <a:round/>
            <a:headEnd/>
            <a:tailEnd/>
          </a:ln>
        </p:spPr>
        <p:txBody>
          <a:bodyPr/>
          <a:lstStyle/>
          <a:p>
            <a:endParaRPr lang="en-US"/>
          </a:p>
        </p:txBody>
      </p:sp>
      <p:sp>
        <p:nvSpPr>
          <p:cNvPr id="1193" name="Line 169"/>
          <p:cNvSpPr>
            <a:spLocks noChangeShapeType="1"/>
          </p:cNvSpPr>
          <p:nvPr/>
        </p:nvSpPr>
        <p:spPr bwMode="auto">
          <a:xfrm>
            <a:off x="800100" y="6338888"/>
            <a:ext cx="49213" cy="0"/>
          </a:xfrm>
          <a:prstGeom prst="line">
            <a:avLst/>
          </a:prstGeom>
          <a:noFill/>
          <a:ln w="17463">
            <a:solidFill>
              <a:srgbClr val="000000"/>
            </a:solidFill>
            <a:round/>
            <a:headEnd/>
            <a:tailEnd/>
          </a:ln>
        </p:spPr>
        <p:txBody>
          <a:bodyPr/>
          <a:lstStyle/>
          <a:p>
            <a:endParaRPr lang="en-US"/>
          </a:p>
        </p:txBody>
      </p:sp>
      <p:sp>
        <p:nvSpPr>
          <p:cNvPr id="1194" name="Line 170"/>
          <p:cNvSpPr>
            <a:spLocks noChangeShapeType="1"/>
          </p:cNvSpPr>
          <p:nvPr/>
        </p:nvSpPr>
        <p:spPr bwMode="auto">
          <a:xfrm>
            <a:off x="800100" y="5927725"/>
            <a:ext cx="49213" cy="0"/>
          </a:xfrm>
          <a:prstGeom prst="line">
            <a:avLst/>
          </a:prstGeom>
          <a:noFill/>
          <a:ln w="17463">
            <a:solidFill>
              <a:srgbClr val="000000"/>
            </a:solidFill>
            <a:round/>
            <a:headEnd/>
            <a:tailEnd/>
          </a:ln>
        </p:spPr>
        <p:txBody>
          <a:bodyPr/>
          <a:lstStyle/>
          <a:p>
            <a:endParaRPr lang="en-US"/>
          </a:p>
        </p:txBody>
      </p:sp>
      <p:sp>
        <p:nvSpPr>
          <p:cNvPr id="1195" name="Line 171"/>
          <p:cNvSpPr>
            <a:spLocks noChangeShapeType="1"/>
          </p:cNvSpPr>
          <p:nvPr/>
        </p:nvSpPr>
        <p:spPr bwMode="auto">
          <a:xfrm>
            <a:off x="800100" y="5513388"/>
            <a:ext cx="49213" cy="0"/>
          </a:xfrm>
          <a:prstGeom prst="line">
            <a:avLst/>
          </a:prstGeom>
          <a:noFill/>
          <a:ln w="17463">
            <a:solidFill>
              <a:srgbClr val="000000"/>
            </a:solidFill>
            <a:round/>
            <a:headEnd/>
            <a:tailEnd/>
          </a:ln>
        </p:spPr>
        <p:txBody>
          <a:bodyPr/>
          <a:lstStyle/>
          <a:p>
            <a:endParaRPr lang="en-US"/>
          </a:p>
        </p:txBody>
      </p:sp>
      <p:sp>
        <p:nvSpPr>
          <p:cNvPr id="1196" name="Line 172"/>
          <p:cNvSpPr>
            <a:spLocks noChangeShapeType="1"/>
          </p:cNvSpPr>
          <p:nvPr/>
        </p:nvSpPr>
        <p:spPr bwMode="auto">
          <a:xfrm>
            <a:off x="800100" y="5102225"/>
            <a:ext cx="49213" cy="0"/>
          </a:xfrm>
          <a:prstGeom prst="line">
            <a:avLst/>
          </a:prstGeom>
          <a:noFill/>
          <a:ln w="17463">
            <a:solidFill>
              <a:srgbClr val="000000"/>
            </a:solidFill>
            <a:round/>
            <a:headEnd/>
            <a:tailEnd/>
          </a:ln>
        </p:spPr>
        <p:txBody>
          <a:bodyPr/>
          <a:lstStyle/>
          <a:p>
            <a:endParaRPr lang="en-US"/>
          </a:p>
        </p:txBody>
      </p:sp>
      <p:sp>
        <p:nvSpPr>
          <p:cNvPr id="1197" name="Line 173"/>
          <p:cNvSpPr>
            <a:spLocks noChangeShapeType="1"/>
          </p:cNvSpPr>
          <p:nvPr/>
        </p:nvSpPr>
        <p:spPr bwMode="auto">
          <a:xfrm>
            <a:off x="800100" y="4691063"/>
            <a:ext cx="49213" cy="0"/>
          </a:xfrm>
          <a:prstGeom prst="line">
            <a:avLst/>
          </a:prstGeom>
          <a:noFill/>
          <a:ln w="17463">
            <a:solidFill>
              <a:srgbClr val="000000"/>
            </a:solidFill>
            <a:round/>
            <a:headEnd/>
            <a:tailEnd/>
          </a:ln>
        </p:spPr>
        <p:txBody>
          <a:bodyPr/>
          <a:lstStyle/>
          <a:p>
            <a:endParaRPr lang="en-US"/>
          </a:p>
        </p:txBody>
      </p:sp>
      <p:sp>
        <p:nvSpPr>
          <p:cNvPr id="1198" name="Line 174"/>
          <p:cNvSpPr>
            <a:spLocks noChangeShapeType="1"/>
          </p:cNvSpPr>
          <p:nvPr/>
        </p:nvSpPr>
        <p:spPr bwMode="auto">
          <a:xfrm>
            <a:off x="800100" y="4233863"/>
            <a:ext cx="49213" cy="0"/>
          </a:xfrm>
          <a:prstGeom prst="line">
            <a:avLst/>
          </a:prstGeom>
          <a:noFill/>
          <a:ln w="17463">
            <a:solidFill>
              <a:srgbClr val="000000"/>
            </a:solidFill>
            <a:round/>
            <a:headEnd/>
            <a:tailEnd/>
          </a:ln>
        </p:spPr>
        <p:txBody>
          <a:bodyPr/>
          <a:lstStyle/>
          <a:p>
            <a:endParaRPr lang="en-US"/>
          </a:p>
        </p:txBody>
      </p:sp>
      <p:sp>
        <p:nvSpPr>
          <p:cNvPr id="1199" name="Line 175"/>
          <p:cNvSpPr>
            <a:spLocks noChangeShapeType="1"/>
          </p:cNvSpPr>
          <p:nvPr/>
        </p:nvSpPr>
        <p:spPr bwMode="auto">
          <a:xfrm>
            <a:off x="800100" y="3863975"/>
            <a:ext cx="49213" cy="0"/>
          </a:xfrm>
          <a:prstGeom prst="line">
            <a:avLst/>
          </a:prstGeom>
          <a:noFill/>
          <a:ln w="17463">
            <a:solidFill>
              <a:srgbClr val="000000"/>
            </a:solidFill>
            <a:round/>
            <a:headEnd/>
            <a:tailEnd/>
          </a:ln>
        </p:spPr>
        <p:txBody>
          <a:bodyPr/>
          <a:lstStyle/>
          <a:p>
            <a:endParaRPr lang="en-US"/>
          </a:p>
        </p:txBody>
      </p:sp>
      <p:sp>
        <p:nvSpPr>
          <p:cNvPr id="1200" name="Line 176"/>
          <p:cNvSpPr>
            <a:spLocks noChangeShapeType="1"/>
          </p:cNvSpPr>
          <p:nvPr/>
        </p:nvSpPr>
        <p:spPr bwMode="auto">
          <a:xfrm>
            <a:off x="800100" y="3452813"/>
            <a:ext cx="49213" cy="0"/>
          </a:xfrm>
          <a:prstGeom prst="line">
            <a:avLst/>
          </a:prstGeom>
          <a:noFill/>
          <a:ln w="17463">
            <a:solidFill>
              <a:srgbClr val="000000"/>
            </a:solidFill>
            <a:round/>
            <a:headEnd/>
            <a:tailEnd/>
          </a:ln>
        </p:spPr>
        <p:txBody>
          <a:bodyPr/>
          <a:lstStyle/>
          <a:p>
            <a:endParaRPr lang="en-US"/>
          </a:p>
        </p:txBody>
      </p:sp>
      <p:sp>
        <p:nvSpPr>
          <p:cNvPr id="1201" name="Line 177"/>
          <p:cNvSpPr>
            <a:spLocks noChangeShapeType="1"/>
          </p:cNvSpPr>
          <p:nvPr/>
        </p:nvSpPr>
        <p:spPr bwMode="auto">
          <a:xfrm>
            <a:off x="800100" y="3041650"/>
            <a:ext cx="49213" cy="0"/>
          </a:xfrm>
          <a:prstGeom prst="line">
            <a:avLst/>
          </a:prstGeom>
          <a:noFill/>
          <a:ln w="17463">
            <a:solidFill>
              <a:srgbClr val="000000"/>
            </a:solidFill>
            <a:round/>
            <a:headEnd/>
            <a:tailEnd/>
          </a:ln>
        </p:spPr>
        <p:txBody>
          <a:bodyPr/>
          <a:lstStyle/>
          <a:p>
            <a:endParaRPr lang="en-US"/>
          </a:p>
        </p:txBody>
      </p:sp>
      <p:sp>
        <p:nvSpPr>
          <p:cNvPr id="1202" name="Line 178"/>
          <p:cNvSpPr>
            <a:spLocks noChangeShapeType="1"/>
          </p:cNvSpPr>
          <p:nvPr/>
        </p:nvSpPr>
        <p:spPr bwMode="auto">
          <a:xfrm>
            <a:off x="800100" y="2627313"/>
            <a:ext cx="49213" cy="0"/>
          </a:xfrm>
          <a:prstGeom prst="line">
            <a:avLst/>
          </a:prstGeom>
          <a:noFill/>
          <a:ln w="17463">
            <a:solidFill>
              <a:srgbClr val="000000"/>
            </a:solidFill>
            <a:round/>
            <a:headEnd/>
            <a:tailEnd/>
          </a:ln>
        </p:spPr>
        <p:txBody>
          <a:bodyPr/>
          <a:lstStyle/>
          <a:p>
            <a:endParaRPr lang="en-US"/>
          </a:p>
        </p:txBody>
      </p:sp>
      <p:sp>
        <p:nvSpPr>
          <p:cNvPr id="1203" name="Line 179"/>
          <p:cNvSpPr>
            <a:spLocks noChangeShapeType="1"/>
          </p:cNvSpPr>
          <p:nvPr/>
        </p:nvSpPr>
        <p:spPr bwMode="auto">
          <a:xfrm>
            <a:off x="800100" y="2216150"/>
            <a:ext cx="49213" cy="0"/>
          </a:xfrm>
          <a:prstGeom prst="line">
            <a:avLst/>
          </a:prstGeom>
          <a:noFill/>
          <a:ln w="17463">
            <a:solidFill>
              <a:srgbClr val="000000"/>
            </a:solidFill>
            <a:round/>
            <a:headEnd/>
            <a:tailEnd/>
          </a:ln>
        </p:spPr>
        <p:txBody>
          <a:bodyPr/>
          <a:lstStyle/>
          <a:p>
            <a:endParaRPr lang="en-US"/>
          </a:p>
        </p:txBody>
      </p:sp>
      <p:sp>
        <p:nvSpPr>
          <p:cNvPr id="1204" name="Line 180"/>
          <p:cNvSpPr>
            <a:spLocks noChangeShapeType="1"/>
          </p:cNvSpPr>
          <p:nvPr/>
        </p:nvSpPr>
        <p:spPr bwMode="auto">
          <a:xfrm>
            <a:off x="849313" y="3863975"/>
            <a:ext cx="4524375" cy="0"/>
          </a:xfrm>
          <a:prstGeom prst="line">
            <a:avLst/>
          </a:prstGeom>
          <a:noFill/>
          <a:ln w="17463">
            <a:solidFill>
              <a:srgbClr val="000000"/>
            </a:solidFill>
            <a:round/>
            <a:headEnd/>
            <a:tailEnd/>
          </a:ln>
        </p:spPr>
        <p:txBody>
          <a:bodyPr/>
          <a:lstStyle/>
          <a:p>
            <a:endParaRPr lang="en-US"/>
          </a:p>
        </p:txBody>
      </p:sp>
      <p:sp>
        <p:nvSpPr>
          <p:cNvPr id="1205" name="Line 181"/>
          <p:cNvSpPr>
            <a:spLocks noChangeShapeType="1"/>
          </p:cNvSpPr>
          <p:nvPr/>
        </p:nvSpPr>
        <p:spPr bwMode="auto">
          <a:xfrm flipV="1">
            <a:off x="849313" y="3863975"/>
            <a:ext cx="0" cy="71438"/>
          </a:xfrm>
          <a:prstGeom prst="line">
            <a:avLst/>
          </a:prstGeom>
          <a:noFill/>
          <a:ln w="17463">
            <a:solidFill>
              <a:srgbClr val="000000"/>
            </a:solidFill>
            <a:round/>
            <a:headEnd/>
            <a:tailEnd/>
          </a:ln>
        </p:spPr>
        <p:txBody>
          <a:bodyPr/>
          <a:lstStyle/>
          <a:p>
            <a:endParaRPr lang="en-US"/>
          </a:p>
        </p:txBody>
      </p:sp>
      <p:sp>
        <p:nvSpPr>
          <p:cNvPr id="1206" name="Line 182"/>
          <p:cNvSpPr>
            <a:spLocks noChangeShapeType="1"/>
          </p:cNvSpPr>
          <p:nvPr/>
        </p:nvSpPr>
        <p:spPr bwMode="auto">
          <a:xfrm flipV="1">
            <a:off x="1603375" y="3863975"/>
            <a:ext cx="0" cy="71438"/>
          </a:xfrm>
          <a:prstGeom prst="line">
            <a:avLst/>
          </a:prstGeom>
          <a:noFill/>
          <a:ln w="17463">
            <a:solidFill>
              <a:srgbClr val="000000"/>
            </a:solidFill>
            <a:round/>
            <a:headEnd/>
            <a:tailEnd/>
          </a:ln>
        </p:spPr>
        <p:txBody>
          <a:bodyPr/>
          <a:lstStyle/>
          <a:p>
            <a:endParaRPr lang="en-US"/>
          </a:p>
        </p:txBody>
      </p:sp>
      <p:sp>
        <p:nvSpPr>
          <p:cNvPr id="1207" name="Line 183"/>
          <p:cNvSpPr>
            <a:spLocks noChangeShapeType="1"/>
          </p:cNvSpPr>
          <p:nvPr/>
        </p:nvSpPr>
        <p:spPr bwMode="auto">
          <a:xfrm flipV="1">
            <a:off x="2357438" y="3863975"/>
            <a:ext cx="0" cy="71438"/>
          </a:xfrm>
          <a:prstGeom prst="line">
            <a:avLst/>
          </a:prstGeom>
          <a:noFill/>
          <a:ln w="17463">
            <a:solidFill>
              <a:srgbClr val="000000"/>
            </a:solidFill>
            <a:round/>
            <a:headEnd/>
            <a:tailEnd/>
          </a:ln>
        </p:spPr>
        <p:txBody>
          <a:bodyPr/>
          <a:lstStyle/>
          <a:p>
            <a:endParaRPr lang="en-US"/>
          </a:p>
        </p:txBody>
      </p:sp>
      <p:sp>
        <p:nvSpPr>
          <p:cNvPr id="1208" name="Line 184"/>
          <p:cNvSpPr>
            <a:spLocks noChangeShapeType="1"/>
          </p:cNvSpPr>
          <p:nvPr/>
        </p:nvSpPr>
        <p:spPr bwMode="auto">
          <a:xfrm flipV="1">
            <a:off x="3113088" y="3863975"/>
            <a:ext cx="0" cy="71438"/>
          </a:xfrm>
          <a:prstGeom prst="line">
            <a:avLst/>
          </a:prstGeom>
          <a:noFill/>
          <a:ln w="17463">
            <a:solidFill>
              <a:srgbClr val="000000"/>
            </a:solidFill>
            <a:round/>
            <a:headEnd/>
            <a:tailEnd/>
          </a:ln>
        </p:spPr>
        <p:txBody>
          <a:bodyPr/>
          <a:lstStyle/>
          <a:p>
            <a:endParaRPr lang="en-US"/>
          </a:p>
        </p:txBody>
      </p:sp>
      <p:sp>
        <p:nvSpPr>
          <p:cNvPr id="1209" name="Line 185"/>
          <p:cNvSpPr>
            <a:spLocks noChangeShapeType="1"/>
          </p:cNvSpPr>
          <p:nvPr/>
        </p:nvSpPr>
        <p:spPr bwMode="auto">
          <a:xfrm flipV="1">
            <a:off x="3865563" y="3863975"/>
            <a:ext cx="0" cy="71438"/>
          </a:xfrm>
          <a:prstGeom prst="line">
            <a:avLst/>
          </a:prstGeom>
          <a:noFill/>
          <a:ln w="17463">
            <a:solidFill>
              <a:srgbClr val="000000"/>
            </a:solidFill>
            <a:round/>
            <a:headEnd/>
            <a:tailEnd/>
          </a:ln>
        </p:spPr>
        <p:txBody>
          <a:bodyPr/>
          <a:lstStyle/>
          <a:p>
            <a:endParaRPr lang="en-US"/>
          </a:p>
        </p:txBody>
      </p:sp>
      <p:sp>
        <p:nvSpPr>
          <p:cNvPr id="1210" name="Line 186"/>
          <p:cNvSpPr>
            <a:spLocks noChangeShapeType="1"/>
          </p:cNvSpPr>
          <p:nvPr/>
        </p:nvSpPr>
        <p:spPr bwMode="auto">
          <a:xfrm flipV="1">
            <a:off x="4621213" y="3863975"/>
            <a:ext cx="0" cy="71438"/>
          </a:xfrm>
          <a:prstGeom prst="line">
            <a:avLst/>
          </a:prstGeom>
          <a:noFill/>
          <a:ln w="17463">
            <a:solidFill>
              <a:srgbClr val="000000"/>
            </a:solidFill>
            <a:round/>
            <a:headEnd/>
            <a:tailEnd/>
          </a:ln>
        </p:spPr>
        <p:txBody>
          <a:bodyPr/>
          <a:lstStyle/>
          <a:p>
            <a:endParaRPr lang="en-US"/>
          </a:p>
        </p:txBody>
      </p:sp>
      <p:sp>
        <p:nvSpPr>
          <p:cNvPr id="1211" name="Line 187"/>
          <p:cNvSpPr>
            <a:spLocks noChangeShapeType="1"/>
          </p:cNvSpPr>
          <p:nvPr/>
        </p:nvSpPr>
        <p:spPr bwMode="auto">
          <a:xfrm flipV="1">
            <a:off x="5373688" y="3863975"/>
            <a:ext cx="0" cy="71438"/>
          </a:xfrm>
          <a:prstGeom prst="line">
            <a:avLst/>
          </a:prstGeom>
          <a:noFill/>
          <a:ln w="17463">
            <a:solidFill>
              <a:srgbClr val="000000"/>
            </a:solidFill>
            <a:round/>
            <a:headEnd/>
            <a:tailEnd/>
          </a:ln>
        </p:spPr>
        <p:txBody>
          <a:bodyPr/>
          <a:lstStyle/>
          <a:p>
            <a:endParaRPr lang="en-US"/>
          </a:p>
        </p:txBody>
      </p:sp>
      <p:sp>
        <p:nvSpPr>
          <p:cNvPr id="1212" name="Freeform 188"/>
          <p:cNvSpPr>
            <a:spLocks/>
          </p:cNvSpPr>
          <p:nvPr/>
        </p:nvSpPr>
        <p:spPr bwMode="auto">
          <a:xfrm>
            <a:off x="923925" y="2724150"/>
            <a:ext cx="3619500" cy="3160713"/>
          </a:xfrm>
          <a:custGeom>
            <a:avLst/>
            <a:gdLst/>
            <a:ahLst/>
            <a:cxnLst>
              <a:cxn ang="0">
                <a:pos x="0" y="399"/>
              </a:cxn>
              <a:cxn ang="0">
                <a:pos x="36" y="422"/>
              </a:cxn>
              <a:cxn ang="0">
                <a:pos x="71" y="444"/>
              </a:cxn>
              <a:cxn ang="0">
                <a:pos x="106" y="464"/>
              </a:cxn>
              <a:cxn ang="0">
                <a:pos x="141" y="482"/>
              </a:cxn>
              <a:cxn ang="0">
                <a:pos x="177" y="499"/>
              </a:cxn>
              <a:cxn ang="0">
                <a:pos x="212" y="515"/>
              </a:cxn>
              <a:cxn ang="0">
                <a:pos x="247" y="530"/>
              </a:cxn>
              <a:cxn ang="0">
                <a:pos x="282" y="773"/>
              </a:cxn>
              <a:cxn ang="0">
                <a:pos x="318" y="1037"/>
              </a:cxn>
              <a:cxn ang="0">
                <a:pos x="353" y="934"/>
              </a:cxn>
              <a:cxn ang="0">
                <a:pos x="388" y="784"/>
              </a:cxn>
              <a:cxn ang="0">
                <a:pos x="423" y="663"/>
              </a:cxn>
              <a:cxn ang="0">
                <a:pos x="459" y="569"/>
              </a:cxn>
              <a:cxn ang="0">
                <a:pos x="494" y="494"/>
              </a:cxn>
              <a:cxn ang="0">
                <a:pos x="529" y="429"/>
              </a:cxn>
              <a:cxn ang="0">
                <a:pos x="564" y="368"/>
              </a:cxn>
              <a:cxn ang="0">
                <a:pos x="600" y="317"/>
              </a:cxn>
              <a:cxn ang="0">
                <a:pos x="635" y="276"/>
              </a:cxn>
              <a:cxn ang="0">
                <a:pos x="670" y="240"/>
              </a:cxn>
              <a:cxn ang="0">
                <a:pos x="705" y="206"/>
              </a:cxn>
              <a:cxn ang="0">
                <a:pos x="741" y="176"/>
              </a:cxn>
              <a:cxn ang="0">
                <a:pos x="776" y="149"/>
              </a:cxn>
              <a:cxn ang="0">
                <a:pos x="811" y="128"/>
              </a:cxn>
              <a:cxn ang="0">
                <a:pos x="846" y="109"/>
              </a:cxn>
              <a:cxn ang="0">
                <a:pos x="882" y="89"/>
              </a:cxn>
              <a:cxn ang="0">
                <a:pos x="917" y="76"/>
              </a:cxn>
              <a:cxn ang="0">
                <a:pos x="952" y="64"/>
              </a:cxn>
              <a:cxn ang="0">
                <a:pos x="987" y="55"/>
              </a:cxn>
              <a:cxn ang="0">
                <a:pos x="1023" y="48"/>
              </a:cxn>
              <a:cxn ang="0">
                <a:pos x="1058" y="41"/>
              </a:cxn>
              <a:cxn ang="0">
                <a:pos x="1093" y="35"/>
              </a:cxn>
              <a:cxn ang="0">
                <a:pos x="1128" y="29"/>
              </a:cxn>
              <a:cxn ang="0">
                <a:pos x="1164" y="25"/>
              </a:cxn>
              <a:cxn ang="0">
                <a:pos x="1199" y="21"/>
              </a:cxn>
              <a:cxn ang="0">
                <a:pos x="1234" y="18"/>
              </a:cxn>
              <a:cxn ang="0">
                <a:pos x="1269" y="16"/>
              </a:cxn>
              <a:cxn ang="0">
                <a:pos x="1305" y="13"/>
              </a:cxn>
              <a:cxn ang="0">
                <a:pos x="1340" y="11"/>
              </a:cxn>
              <a:cxn ang="0">
                <a:pos x="1375" y="9"/>
              </a:cxn>
              <a:cxn ang="0">
                <a:pos x="1410" y="7"/>
              </a:cxn>
              <a:cxn ang="0">
                <a:pos x="1446" y="5"/>
              </a:cxn>
              <a:cxn ang="0">
                <a:pos x="1481" y="4"/>
              </a:cxn>
              <a:cxn ang="0">
                <a:pos x="1516" y="3"/>
              </a:cxn>
              <a:cxn ang="0">
                <a:pos x="1551" y="2"/>
              </a:cxn>
              <a:cxn ang="0">
                <a:pos x="1587" y="2"/>
              </a:cxn>
              <a:cxn ang="0">
                <a:pos x="1622" y="1"/>
              </a:cxn>
              <a:cxn ang="0">
                <a:pos x="1657" y="0"/>
              </a:cxn>
              <a:cxn ang="0">
                <a:pos x="1692" y="0"/>
              </a:cxn>
            </a:cxnLst>
            <a:rect l="0" t="0" r="r" b="b"/>
            <a:pathLst>
              <a:path w="1692" h="1037">
                <a:moveTo>
                  <a:pt x="0" y="399"/>
                </a:moveTo>
                <a:lnTo>
                  <a:pt x="36" y="422"/>
                </a:lnTo>
                <a:lnTo>
                  <a:pt x="71" y="444"/>
                </a:lnTo>
                <a:lnTo>
                  <a:pt x="106" y="464"/>
                </a:lnTo>
                <a:lnTo>
                  <a:pt x="141" y="482"/>
                </a:lnTo>
                <a:lnTo>
                  <a:pt x="177" y="499"/>
                </a:lnTo>
                <a:lnTo>
                  <a:pt x="212" y="515"/>
                </a:lnTo>
                <a:lnTo>
                  <a:pt x="247" y="530"/>
                </a:lnTo>
                <a:lnTo>
                  <a:pt x="282" y="773"/>
                </a:lnTo>
                <a:lnTo>
                  <a:pt x="318" y="1037"/>
                </a:lnTo>
                <a:lnTo>
                  <a:pt x="353" y="934"/>
                </a:lnTo>
                <a:lnTo>
                  <a:pt x="388" y="784"/>
                </a:lnTo>
                <a:lnTo>
                  <a:pt x="423" y="663"/>
                </a:lnTo>
                <a:lnTo>
                  <a:pt x="459" y="569"/>
                </a:lnTo>
                <a:lnTo>
                  <a:pt x="494" y="494"/>
                </a:lnTo>
                <a:lnTo>
                  <a:pt x="529" y="429"/>
                </a:lnTo>
                <a:lnTo>
                  <a:pt x="564" y="368"/>
                </a:lnTo>
                <a:lnTo>
                  <a:pt x="600" y="317"/>
                </a:lnTo>
                <a:lnTo>
                  <a:pt x="635" y="276"/>
                </a:lnTo>
                <a:lnTo>
                  <a:pt x="670" y="240"/>
                </a:lnTo>
                <a:lnTo>
                  <a:pt x="705" y="206"/>
                </a:lnTo>
                <a:lnTo>
                  <a:pt x="741" y="176"/>
                </a:lnTo>
                <a:lnTo>
                  <a:pt x="776" y="149"/>
                </a:lnTo>
                <a:lnTo>
                  <a:pt x="811" y="128"/>
                </a:lnTo>
                <a:lnTo>
                  <a:pt x="846" y="109"/>
                </a:lnTo>
                <a:lnTo>
                  <a:pt x="882" y="89"/>
                </a:lnTo>
                <a:lnTo>
                  <a:pt x="917" y="76"/>
                </a:lnTo>
                <a:lnTo>
                  <a:pt x="952" y="64"/>
                </a:lnTo>
                <a:lnTo>
                  <a:pt x="987" y="55"/>
                </a:lnTo>
                <a:lnTo>
                  <a:pt x="1023" y="48"/>
                </a:lnTo>
                <a:lnTo>
                  <a:pt x="1058" y="41"/>
                </a:lnTo>
                <a:lnTo>
                  <a:pt x="1093" y="35"/>
                </a:lnTo>
                <a:lnTo>
                  <a:pt x="1128" y="29"/>
                </a:lnTo>
                <a:lnTo>
                  <a:pt x="1164" y="25"/>
                </a:lnTo>
                <a:lnTo>
                  <a:pt x="1199" y="21"/>
                </a:lnTo>
                <a:lnTo>
                  <a:pt x="1234" y="18"/>
                </a:lnTo>
                <a:lnTo>
                  <a:pt x="1269" y="16"/>
                </a:lnTo>
                <a:lnTo>
                  <a:pt x="1305" y="13"/>
                </a:lnTo>
                <a:lnTo>
                  <a:pt x="1340" y="11"/>
                </a:lnTo>
                <a:lnTo>
                  <a:pt x="1375" y="9"/>
                </a:lnTo>
                <a:lnTo>
                  <a:pt x="1410" y="7"/>
                </a:lnTo>
                <a:lnTo>
                  <a:pt x="1446" y="5"/>
                </a:lnTo>
                <a:lnTo>
                  <a:pt x="1481" y="4"/>
                </a:lnTo>
                <a:lnTo>
                  <a:pt x="1516" y="3"/>
                </a:lnTo>
                <a:lnTo>
                  <a:pt x="1551" y="2"/>
                </a:lnTo>
                <a:lnTo>
                  <a:pt x="1587" y="2"/>
                </a:lnTo>
                <a:lnTo>
                  <a:pt x="1622" y="1"/>
                </a:lnTo>
                <a:lnTo>
                  <a:pt x="1657" y="0"/>
                </a:lnTo>
                <a:lnTo>
                  <a:pt x="1692" y="0"/>
                </a:lnTo>
              </a:path>
            </a:pathLst>
          </a:custGeom>
          <a:noFill/>
          <a:ln w="25400">
            <a:solidFill>
              <a:srgbClr val="000080"/>
            </a:solidFill>
            <a:prstDash val="solid"/>
            <a:round/>
            <a:headEnd/>
            <a:tailEnd/>
          </a:ln>
        </p:spPr>
        <p:txBody>
          <a:bodyPr/>
          <a:lstStyle/>
          <a:p>
            <a:endParaRPr lang="en-US"/>
          </a:p>
        </p:txBody>
      </p:sp>
      <p:sp>
        <p:nvSpPr>
          <p:cNvPr id="1213" name="Freeform 189"/>
          <p:cNvSpPr>
            <a:spLocks/>
          </p:cNvSpPr>
          <p:nvPr/>
        </p:nvSpPr>
        <p:spPr bwMode="auto">
          <a:xfrm>
            <a:off x="923925" y="3282950"/>
            <a:ext cx="3619500" cy="2319338"/>
          </a:xfrm>
          <a:custGeom>
            <a:avLst/>
            <a:gdLst/>
            <a:ahLst/>
            <a:cxnLst>
              <a:cxn ang="0">
                <a:pos x="0" y="216"/>
              </a:cxn>
              <a:cxn ang="0">
                <a:pos x="36" y="238"/>
              </a:cxn>
              <a:cxn ang="0">
                <a:pos x="71" y="258"/>
              </a:cxn>
              <a:cxn ang="0">
                <a:pos x="106" y="277"/>
              </a:cxn>
              <a:cxn ang="0">
                <a:pos x="141" y="294"/>
              </a:cxn>
              <a:cxn ang="0">
                <a:pos x="177" y="309"/>
              </a:cxn>
              <a:cxn ang="0">
                <a:pos x="212" y="323"/>
              </a:cxn>
              <a:cxn ang="0">
                <a:pos x="247" y="336"/>
              </a:cxn>
              <a:cxn ang="0">
                <a:pos x="282" y="542"/>
              </a:cxn>
              <a:cxn ang="0">
                <a:pos x="318" y="761"/>
              </a:cxn>
              <a:cxn ang="0">
                <a:pos x="353" y="678"/>
              </a:cxn>
              <a:cxn ang="0">
                <a:pos x="388" y="557"/>
              </a:cxn>
              <a:cxn ang="0">
                <a:pos x="423" y="461"/>
              </a:cxn>
              <a:cxn ang="0">
                <a:pos x="459" y="389"/>
              </a:cxn>
              <a:cxn ang="0">
                <a:pos x="494" y="332"/>
              </a:cxn>
              <a:cxn ang="0">
                <a:pos x="529" y="283"/>
              </a:cxn>
              <a:cxn ang="0">
                <a:pos x="564" y="239"/>
              </a:cxn>
              <a:cxn ang="0">
                <a:pos x="600" y="203"/>
              </a:cxn>
              <a:cxn ang="0">
                <a:pos x="635" y="173"/>
              </a:cxn>
              <a:cxn ang="0">
                <a:pos x="670" y="148"/>
              </a:cxn>
              <a:cxn ang="0">
                <a:pos x="705" y="125"/>
              </a:cxn>
              <a:cxn ang="0">
                <a:pos x="741" y="105"/>
              </a:cxn>
              <a:cxn ang="0">
                <a:pos x="776" y="88"/>
              </a:cxn>
              <a:cxn ang="0">
                <a:pos x="811" y="74"/>
              </a:cxn>
              <a:cxn ang="0">
                <a:pos x="846" y="62"/>
              </a:cxn>
              <a:cxn ang="0">
                <a:pos x="882" y="49"/>
              </a:cxn>
              <a:cxn ang="0">
                <a:pos x="917" y="42"/>
              </a:cxn>
              <a:cxn ang="0">
                <a:pos x="952" y="35"/>
              </a:cxn>
              <a:cxn ang="0">
                <a:pos x="987" y="29"/>
              </a:cxn>
              <a:cxn ang="0">
                <a:pos x="1023" y="25"/>
              </a:cxn>
              <a:cxn ang="0">
                <a:pos x="1058" y="21"/>
              </a:cxn>
              <a:cxn ang="0">
                <a:pos x="1093" y="18"/>
              </a:cxn>
              <a:cxn ang="0">
                <a:pos x="1128" y="14"/>
              </a:cxn>
              <a:cxn ang="0">
                <a:pos x="1164" y="12"/>
              </a:cxn>
              <a:cxn ang="0">
                <a:pos x="1199" y="10"/>
              </a:cxn>
              <a:cxn ang="0">
                <a:pos x="1234" y="9"/>
              </a:cxn>
              <a:cxn ang="0">
                <a:pos x="1269" y="8"/>
              </a:cxn>
              <a:cxn ang="0">
                <a:pos x="1305" y="6"/>
              </a:cxn>
              <a:cxn ang="0">
                <a:pos x="1340" y="5"/>
              </a:cxn>
              <a:cxn ang="0">
                <a:pos x="1375" y="4"/>
              </a:cxn>
              <a:cxn ang="0">
                <a:pos x="1410" y="3"/>
              </a:cxn>
              <a:cxn ang="0">
                <a:pos x="1446" y="2"/>
              </a:cxn>
              <a:cxn ang="0">
                <a:pos x="1481" y="2"/>
              </a:cxn>
              <a:cxn ang="0">
                <a:pos x="1516" y="2"/>
              </a:cxn>
              <a:cxn ang="0">
                <a:pos x="1551" y="1"/>
              </a:cxn>
              <a:cxn ang="0">
                <a:pos x="1587" y="1"/>
              </a:cxn>
              <a:cxn ang="0">
                <a:pos x="1622" y="1"/>
              </a:cxn>
              <a:cxn ang="0">
                <a:pos x="1657" y="0"/>
              </a:cxn>
              <a:cxn ang="0">
                <a:pos x="1692" y="0"/>
              </a:cxn>
            </a:cxnLst>
            <a:rect l="0" t="0" r="r" b="b"/>
            <a:pathLst>
              <a:path w="1692" h="761">
                <a:moveTo>
                  <a:pt x="0" y="216"/>
                </a:moveTo>
                <a:lnTo>
                  <a:pt x="36" y="238"/>
                </a:lnTo>
                <a:lnTo>
                  <a:pt x="71" y="258"/>
                </a:lnTo>
                <a:lnTo>
                  <a:pt x="106" y="277"/>
                </a:lnTo>
                <a:lnTo>
                  <a:pt x="141" y="294"/>
                </a:lnTo>
                <a:lnTo>
                  <a:pt x="177" y="309"/>
                </a:lnTo>
                <a:lnTo>
                  <a:pt x="212" y="323"/>
                </a:lnTo>
                <a:lnTo>
                  <a:pt x="247" y="336"/>
                </a:lnTo>
                <a:lnTo>
                  <a:pt x="282" y="542"/>
                </a:lnTo>
                <a:lnTo>
                  <a:pt x="318" y="761"/>
                </a:lnTo>
                <a:lnTo>
                  <a:pt x="353" y="678"/>
                </a:lnTo>
                <a:lnTo>
                  <a:pt x="388" y="557"/>
                </a:lnTo>
                <a:lnTo>
                  <a:pt x="423" y="461"/>
                </a:lnTo>
                <a:lnTo>
                  <a:pt x="459" y="389"/>
                </a:lnTo>
                <a:lnTo>
                  <a:pt x="494" y="332"/>
                </a:lnTo>
                <a:lnTo>
                  <a:pt x="529" y="283"/>
                </a:lnTo>
                <a:lnTo>
                  <a:pt x="564" y="239"/>
                </a:lnTo>
                <a:lnTo>
                  <a:pt x="600" y="203"/>
                </a:lnTo>
                <a:lnTo>
                  <a:pt x="635" y="173"/>
                </a:lnTo>
                <a:lnTo>
                  <a:pt x="670" y="148"/>
                </a:lnTo>
                <a:lnTo>
                  <a:pt x="705" y="125"/>
                </a:lnTo>
                <a:lnTo>
                  <a:pt x="741" y="105"/>
                </a:lnTo>
                <a:lnTo>
                  <a:pt x="776" y="88"/>
                </a:lnTo>
                <a:lnTo>
                  <a:pt x="811" y="74"/>
                </a:lnTo>
                <a:lnTo>
                  <a:pt x="846" y="62"/>
                </a:lnTo>
                <a:lnTo>
                  <a:pt x="882" y="49"/>
                </a:lnTo>
                <a:lnTo>
                  <a:pt x="917" y="42"/>
                </a:lnTo>
                <a:lnTo>
                  <a:pt x="952" y="35"/>
                </a:lnTo>
                <a:lnTo>
                  <a:pt x="987" y="29"/>
                </a:lnTo>
                <a:lnTo>
                  <a:pt x="1023" y="25"/>
                </a:lnTo>
                <a:lnTo>
                  <a:pt x="1058" y="21"/>
                </a:lnTo>
                <a:lnTo>
                  <a:pt x="1093" y="18"/>
                </a:lnTo>
                <a:lnTo>
                  <a:pt x="1128" y="14"/>
                </a:lnTo>
                <a:lnTo>
                  <a:pt x="1164" y="12"/>
                </a:lnTo>
                <a:lnTo>
                  <a:pt x="1199" y="10"/>
                </a:lnTo>
                <a:lnTo>
                  <a:pt x="1234" y="9"/>
                </a:lnTo>
                <a:lnTo>
                  <a:pt x="1269" y="8"/>
                </a:lnTo>
                <a:lnTo>
                  <a:pt x="1305" y="6"/>
                </a:lnTo>
                <a:lnTo>
                  <a:pt x="1340" y="5"/>
                </a:lnTo>
                <a:lnTo>
                  <a:pt x="1375" y="4"/>
                </a:lnTo>
                <a:lnTo>
                  <a:pt x="1410" y="3"/>
                </a:lnTo>
                <a:lnTo>
                  <a:pt x="1446" y="2"/>
                </a:lnTo>
                <a:lnTo>
                  <a:pt x="1481" y="2"/>
                </a:lnTo>
                <a:lnTo>
                  <a:pt x="1516" y="2"/>
                </a:lnTo>
                <a:lnTo>
                  <a:pt x="1551" y="1"/>
                </a:lnTo>
                <a:lnTo>
                  <a:pt x="1587" y="1"/>
                </a:lnTo>
                <a:lnTo>
                  <a:pt x="1622" y="1"/>
                </a:lnTo>
                <a:lnTo>
                  <a:pt x="1657" y="0"/>
                </a:lnTo>
                <a:lnTo>
                  <a:pt x="1692" y="0"/>
                </a:lnTo>
              </a:path>
            </a:pathLst>
          </a:custGeom>
          <a:noFill/>
          <a:ln w="25400">
            <a:solidFill>
              <a:srgbClr val="FF00FF"/>
            </a:solidFill>
            <a:prstDash val="solid"/>
            <a:round/>
            <a:headEnd/>
            <a:tailEnd/>
          </a:ln>
        </p:spPr>
        <p:txBody>
          <a:bodyPr/>
          <a:lstStyle/>
          <a:p>
            <a:endParaRPr lang="en-US"/>
          </a:p>
        </p:txBody>
      </p:sp>
      <p:sp>
        <p:nvSpPr>
          <p:cNvPr id="1214" name="Freeform 190"/>
          <p:cNvSpPr>
            <a:spLocks/>
          </p:cNvSpPr>
          <p:nvPr/>
        </p:nvSpPr>
        <p:spPr bwMode="auto">
          <a:xfrm>
            <a:off x="923925" y="3635375"/>
            <a:ext cx="3619500" cy="1731963"/>
          </a:xfrm>
          <a:custGeom>
            <a:avLst/>
            <a:gdLst/>
            <a:ahLst/>
            <a:cxnLst>
              <a:cxn ang="0">
                <a:pos x="0" y="99"/>
              </a:cxn>
              <a:cxn ang="0">
                <a:pos x="36" y="121"/>
              </a:cxn>
              <a:cxn ang="0">
                <a:pos x="71" y="140"/>
              </a:cxn>
              <a:cxn ang="0">
                <a:pos x="106" y="157"/>
              </a:cxn>
              <a:cxn ang="0">
                <a:pos x="141" y="173"/>
              </a:cxn>
              <a:cxn ang="0">
                <a:pos x="177" y="186"/>
              </a:cxn>
              <a:cxn ang="0">
                <a:pos x="212" y="199"/>
              </a:cxn>
              <a:cxn ang="0">
                <a:pos x="247" y="210"/>
              </a:cxn>
              <a:cxn ang="0">
                <a:pos x="282" y="385"/>
              </a:cxn>
              <a:cxn ang="0">
                <a:pos x="318" y="568"/>
              </a:cxn>
              <a:cxn ang="0">
                <a:pos x="353" y="500"/>
              </a:cxn>
              <a:cxn ang="0">
                <a:pos x="388" y="403"/>
              </a:cxn>
              <a:cxn ang="0">
                <a:pos x="423" y="327"/>
              </a:cxn>
              <a:cxn ang="0">
                <a:pos x="459" y="270"/>
              </a:cxn>
              <a:cxn ang="0">
                <a:pos x="494" y="227"/>
              </a:cxn>
              <a:cxn ang="0">
                <a:pos x="529" y="191"/>
              </a:cxn>
              <a:cxn ang="0">
                <a:pos x="564" y="158"/>
              </a:cxn>
              <a:cxn ang="0">
                <a:pos x="600" y="132"/>
              </a:cxn>
              <a:cxn ang="0">
                <a:pos x="635" y="111"/>
              </a:cxn>
              <a:cxn ang="0">
                <a:pos x="670" y="93"/>
              </a:cxn>
              <a:cxn ang="0">
                <a:pos x="705" y="78"/>
              </a:cxn>
              <a:cxn ang="0">
                <a:pos x="741" y="64"/>
              </a:cxn>
              <a:cxn ang="0">
                <a:pos x="776" y="53"/>
              </a:cxn>
              <a:cxn ang="0">
                <a:pos x="811" y="44"/>
              </a:cxn>
              <a:cxn ang="0">
                <a:pos x="846" y="36"/>
              </a:cxn>
              <a:cxn ang="0">
                <a:pos x="882" y="28"/>
              </a:cxn>
              <a:cxn ang="0">
                <a:pos x="917" y="23"/>
              </a:cxn>
              <a:cxn ang="0">
                <a:pos x="952" y="19"/>
              </a:cxn>
              <a:cxn ang="0">
                <a:pos x="987" y="16"/>
              </a:cxn>
              <a:cxn ang="0">
                <a:pos x="1023" y="13"/>
              </a:cxn>
              <a:cxn ang="0">
                <a:pos x="1058" y="11"/>
              </a:cxn>
              <a:cxn ang="0">
                <a:pos x="1093" y="9"/>
              </a:cxn>
              <a:cxn ang="0">
                <a:pos x="1128" y="8"/>
              </a:cxn>
              <a:cxn ang="0">
                <a:pos x="1164" y="6"/>
              </a:cxn>
              <a:cxn ang="0">
                <a:pos x="1199" y="5"/>
              </a:cxn>
              <a:cxn ang="0">
                <a:pos x="1234" y="5"/>
              </a:cxn>
              <a:cxn ang="0">
                <a:pos x="1269" y="4"/>
              </a:cxn>
              <a:cxn ang="0">
                <a:pos x="1305" y="3"/>
              </a:cxn>
              <a:cxn ang="0">
                <a:pos x="1340" y="3"/>
              </a:cxn>
              <a:cxn ang="0">
                <a:pos x="1375" y="2"/>
              </a:cxn>
              <a:cxn ang="0">
                <a:pos x="1410" y="2"/>
              </a:cxn>
              <a:cxn ang="0">
                <a:pos x="1446" y="1"/>
              </a:cxn>
              <a:cxn ang="0">
                <a:pos x="1481" y="1"/>
              </a:cxn>
              <a:cxn ang="0">
                <a:pos x="1516" y="1"/>
              </a:cxn>
              <a:cxn ang="0">
                <a:pos x="1551" y="1"/>
              </a:cxn>
              <a:cxn ang="0">
                <a:pos x="1587" y="1"/>
              </a:cxn>
              <a:cxn ang="0">
                <a:pos x="1622" y="1"/>
              </a:cxn>
              <a:cxn ang="0">
                <a:pos x="1657" y="1"/>
              </a:cxn>
              <a:cxn ang="0">
                <a:pos x="1692" y="0"/>
              </a:cxn>
            </a:cxnLst>
            <a:rect l="0" t="0" r="r" b="b"/>
            <a:pathLst>
              <a:path w="1692" h="568">
                <a:moveTo>
                  <a:pt x="0" y="99"/>
                </a:moveTo>
                <a:lnTo>
                  <a:pt x="36" y="121"/>
                </a:lnTo>
                <a:lnTo>
                  <a:pt x="71" y="140"/>
                </a:lnTo>
                <a:lnTo>
                  <a:pt x="106" y="157"/>
                </a:lnTo>
                <a:lnTo>
                  <a:pt x="141" y="173"/>
                </a:lnTo>
                <a:lnTo>
                  <a:pt x="177" y="186"/>
                </a:lnTo>
                <a:lnTo>
                  <a:pt x="212" y="199"/>
                </a:lnTo>
                <a:lnTo>
                  <a:pt x="247" y="210"/>
                </a:lnTo>
                <a:lnTo>
                  <a:pt x="282" y="385"/>
                </a:lnTo>
                <a:lnTo>
                  <a:pt x="318" y="568"/>
                </a:lnTo>
                <a:lnTo>
                  <a:pt x="353" y="500"/>
                </a:lnTo>
                <a:lnTo>
                  <a:pt x="388" y="403"/>
                </a:lnTo>
                <a:lnTo>
                  <a:pt x="423" y="327"/>
                </a:lnTo>
                <a:lnTo>
                  <a:pt x="459" y="270"/>
                </a:lnTo>
                <a:lnTo>
                  <a:pt x="494" y="227"/>
                </a:lnTo>
                <a:lnTo>
                  <a:pt x="529" y="191"/>
                </a:lnTo>
                <a:lnTo>
                  <a:pt x="564" y="158"/>
                </a:lnTo>
                <a:lnTo>
                  <a:pt x="600" y="132"/>
                </a:lnTo>
                <a:lnTo>
                  <a:pt x="635" y="111"/>
                </a:lnTo>
                <a:lnTo>
                  <a:pt x="670" y="93"/>
                </a:lnTo>
                <a:lnTo>
                  <a:pt x="705" y="78"/>
                </a:lnTo>
                <a:lnTo>
                  <a:pt x="741" y="64"/>
                </a:lnTo>
                <a:lnTo>
                  <a:pt x="776" y="53"/>
                </a:lnTo>
                <a:lnTo>
                  <a:pt x="811" y="44"/>
                </a:lnTo>
                <a:lnTo>
                  <a:pt x="846" y="36"/>
                </a:lnTo>
                <a:lnTo>
                  <a:pt x="882" y="28"/>
                </a:lnTo>
                <a:lnTo>
                  <a:pt x="917" y="23"/>
                </a:lnTo>
                <a:lnTo>
                  <a:pt x="952" y="19"/>
                </a:lnTo>
                <a:lnTo>
                  <a:pt x="987" y="16"/>
                </a:lnTo>
                <a:lnTo>
                  <a:pt x="1023" y="13"/>
                </a:lnTo>
                <a:lnTo>
                  <a:pt x="1058" y="11"/>
                </a:lnTo>
                <a:lnTo>
                  <a:pt x="1093" y="9"/>
                </a:lnTo>
                <a:lnTo>
                  <a:pt x="1128" y="8"/>
                </a:lnTo>
                <a:lnTo>
                  <a:pt x="1164" y="6"/>
                </a:lnTo>
                <a:lnTo>
                  <a:pt x="1199" y="5"/>
                </a:lnTo>
                <a:lnTo>
                  <a:pt x="1234" y="5"/>
                </a:lnTo>
                <a:lnTo>
                  <a:pt x="1269" y="4"/>
                </a:lnTo>
                <a:lnTo>
                  <a:pt x="1305" y="3"/>
                </a:lnTo>
                <a:lnTo>
                  <a:pt x="1340" y="3"/>
                </a:lnTo>
                <a:lnTo>
                  <a:pt x="1375" y="2"/>
                </a:lnTo>
                <a:lnTo>
                  <a:pt x="1410" y="2"/>
                </a:lnTo>
                <a:lnTo>
                  <a:pt x="1446" y="1"/>
                </a:lnTo>
                <a:lnTo>
                  <a:pt x="1481" y="1"/>
                </a:lnTo>
                <a:lnTo>
                  <a:pt x="1516" y="1"/>
                </a:lnTo>
                <a:lnTo>
                  <a:pt x="1551" y="1"/>
                </a:lnTo>
                <a:lnTo>
                  <a:pt x="1587" y="1"/>
                </a:lnTo>
                <a:lnTo>
                  <a:pt x="1622" y="1"/>
                </a:lnTo>
                <a:lnTo>
                  <a:pt x="1657" y="1"/>
                </a:lnTo>
                <a:lnTo>
                  <a:pt x="1692" y="0"/>
                </a:lnTo>
              </a:path>
            </a:pathLst>
          </a:custGeom>
          <a:noFill/>
          <a:ln w="25400">
            <a:solidFill>
              <a:srgbClr val="FFCC00"/>
            </a:solidFill>
            <a:prstDash val="solid"/>
            <a:round/>
            <a:headEnd/>
            <a:tailEnd/>
          </a:ln>
        </p:spPr>
        <p:txBody>
          <a:bodyPr/>
          <a:lstStyle/>
          <a:p>
            <a:endParaRPr lang="en-US">
              <a:solidFill>
                <a:srgbClr val="FFCC00"/>
              </a:solidFill>
            </a:endParaRPr>
          </a:p>
        </p:txBody>
      </p:sp>
      <p:sp>
        <p:nvSpPr>
          <p:cNvPr id="1215" name="Rectangle 191"/>
          <p:cNvSpPr>
            <a:spLocks noChangeArrowheads="1"/>
          </p:cNvSpPr>
          <p:nvPr/>
        </p:nvSpPr>
        <p:spPr bwMode="auto">
          <a:xfrm>
            <a:off x="2743200" y="4343400"/>
            <a:ext cx="1092200" cy="274638"/>
          </a:xfrm>
          <a:prstGeom prst="rect">
            <a:avLst/>
          </a:prstGeom>
          <a:noFill/>
          <a:ln w="9525">
            <a:noFill/>
            <a:miter lim="800000"/>
            <a:headEnd/>
            <a:tailEnd/>
          </a:ln>
        </p:spPr>
        <p:txBody>
          <a:bodyPr wrap="none" lIns="0" tIns="0" rIns="0" bIns="0">
            <a:spAutoFit/>
          </a:bodyPr>
          <a:lstStyle/>
          <a:p>
            <a:r>
              <a:rPr lang="en-US" b="1">
                <a:solidFill>
                  <a:srgbClr val="000000"/>
                </a:solidFill>
                <a:latin typeface="Arial" charset="0"/>
              </a:rPr>
              <a:t>Time [yrs]</a:t>
            </a:r>
            <a:endParaRPr lang="en-US"/>
          </a:p>
        </p:txBody>
      </p:sp>
      <p:sp>
        <p:nvSpPr>
          <p:cNvPr id="1216" name="Rectangle 192"/>
          <p:cNvSpPr>
            <a:spLocks noChangeArrowheads="1"/>
          </p:cNvSpPr>
          <p:nvPr/>
        </p:nvSpPr>
        <p:spPr bwMode="auto">
          <a:xfrm>
            <a:off x="438150" y="6211888"/>
            <a:ext cx="3302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-30</a:t>
            </a:r>
            <a:endParaRPr lang="en-US" sz="2400"/>
          </a:p>
        </p:txBody>
      </p:sp>
      <p:sp>
        <p:nvSpPr>
          <p:cNvPr id="1217" name="Rectangle 193"/>
          <p:cNvSpPr>
            <a:spLocks noChangeArrowheads="1"/>
          </p:cNvSpPr>
          <p:nvPr/>
        </p:nvSpPr>
        <p:spPr bwMode="auto">
          <a:xfrm>
            <a:off x="438150" y="5799138"/>
            <a:ext cx="3302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-25</a:t>
            </a:r>
            <a:endParaRPr lang="en-US" sz="2400"/>
          </a:p>
        </p:txBody>
      </p:sp>
      <p:sp>
        <p:nvSpPr>
          <p:cNvPr id="1218" name="Rectangle 194"/>
          <p:cNvSpPr>
            <a:spLocks noChangeArrowheads="1"/>
          </p:cNvSpPr>
          <p:nvPr/>
        </p:nvSpPr>
        <p:spPr bwMode="auto">
          <a:xfrm>
            <a:off x="438150" y="5384800"/>
            <a:ext cx="330200" cy="274638"/>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-20</a:t>
            </a:r>
            <a:endParaRPr lang="en-US" sz="2400"/>
          </a:p>
        </p:txBody>
      </p:sp>
      <p:sp>
        <p:nvSpPr>
          <p:cNvPr id="1219" name="Rectangle 195"/>
          <p:cNvSpPr>
            <a:spLocks noChangeArrowheads="1"/>
          </p:cNvSpPr>
          <p:nvPr/>
        </p:nvSpPr>
        <p:spPr bwMode="auto">
          <a:xfrm>
            <a:off x="438150" y="4973638"/>
            <a:ext cx="3302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-15</a:t>
            </a:r>
            <a:endParaRPr lang="en-US" sz="2400"/>
          </a:p>
        </p:txBody>
      </p:sp>
      <p:sp>
        <p:nvSpPr>
          <p:cNvPr id="1220" name="Rectangle 196"/>
          <p:cNvSpPr>
            <a:spLocks noChangeArrowheads="1"/>
          </p:cNvSpPr>
          <p:nvPr/>
        </p:nvSpPr>
        <p:spPr bwMode="auto">
          <a:xfrm>
            <a:off x="438150" y="4562475"/>
            <a:ext cx="330200" cy="274638"/>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-10</a:t>
            </a:r>
            <a:endParaRPr lang="en-US" sz="2400"/>
          </a:p>
        </p:txBody>
      </p:sp>
      <p:sp>
        <p:nvSpPr>
          <p:cNvPr id="1221" name="Rectangle 197"/>
          <p:cNvSpPr>
            <a:spLocks noChangeArrowheads="1"/>
          </p:cNvSpPr>
          <p:nvPr/>
        </p:nvSpPr>
        <p:spPr bwMode="auto">
          <a:xfrm>
            <a:off x="527050" y="4151313"/>
            <a:ext cx="2032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-5</a:t>
            </a:r>
            <a:endParaRPr lang="en-US" sz="2400"/>
          </a:p>
        </p:txBody>
      </p:sp>
      <p:sp>
        <p:nvSpPr>
          <p:cNvPr id="1222" name="Rectangle 198"/>
          <p:cNvSpPr>
            <a:spLocks noChangeArrowheads="1"/>
          </p:cNvSpPr>
          <p:nvPr/>
        </p:nvSpPr>
        <p:spPr bwMode="auto">
          <a:xfrm>
            <a:off x="581025" y="3736975"/>
            <a:ext cx="127000" cy="274638"/>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0</a:t>
            </a:r>
            <a:endParaRPr lang="en-US" sz="2400"/>
          </a:p>
        </p:txBody>
      </p:sp>
      <p:sp>
        <p:nvSpPr>
          <p:cNvPr id="1223" name="Rectangle 199"/>
          <p:cNvSpPr>
            <a:spLocks noChangeArrowheads="1"/>
          </p:cNvSpPr>
          <p:nvPr/>
        </p:nvSpPr>
        <p:spPr bwMode="auto">
          <a:xfrm>
            <a:off x="581025" y="3325813"/>
            <a:ext cx="127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5</a:t>
            </a:r>
            <a:endParaRPr lang="en-US" sz="2400"/>
          </a:p>
        </p:txBody>
      </p:sp>
      <p:sp>
        <p:nvSpPr>
          <p:cNvPr id="1224" name="Rectangle 200"/>
          <p:cNvSpPr>
            <a:spLocks noChangeArrowheads="1"/>
          </p:cNvSpPr>
          <p:nvPr/>
        </p:nvSpPr>
        <p:spPr bwMode="auto">
          <a:xfrm>
            <a:off x="490538" y="2913063"/>
            <a:ext cx="254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10</a:t>
            </a:r>
            <a:endParaRPr lang="en-US" sz="2400"/>
          </a:p>
        </p:txBody>
      </p:sp>
      <p:sp>
        <p:nvSpPr>
          <p:cNvPr id="1225" name="Rectangle 201"/>
          <p:cNvSpPr>
            <a:spLocks noChangeArrowheads="1"/>
          </p:cNvSpPr>
          <p:nvPr/>
        </p:nvSpPr>
        <p:spPr bwMode="auto">
          <a:xfrm>
            <a:off x="490538" y="2498725"/>
            <a:ext cx="254000" cy="274638"/>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15</a:t>
            </a:r>
            <a:endParaRPr lang="en-US" sz="2400"/>
          </a:p>
        </p:txBody>
      </p:sp>
      <p:sp>
        <p:nvSpPr>
          <p:cNvPr id="1226" name="Rectangle 202"/>
          <p:cNvSpPr>
            <a:spLocks noChangeArrowheads="1"/>
          </p:cNvSpPr>
          <p:nvPr/>
        </p:nvSpPr>
        <p:spPr bwMode="auto">
          <a:xfrm>
            <a:off x="490538" y="2087563"/>
            <a:ext cx="254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20</a:t>
            </a:r>
            <a:endParaRPr lang="en-US" sz="2400"/>
          </a:p>
        </p:txBody>
      </p:sp>
      <p:sp>
        <p:nvSpPr>
          <p:cNvPr id="1227" name="Rectangle 203"/>
          <p:cNvSpPr>
            <a:spLocks noChangeArrowheads="1"/>
          </p:cNvSpPr>
          <p:nvPr/>
        </p:nvSpPr>
        <p:spPr bwMode="auto">
          <a:xfrm>
            <a:off x="803275" y="4014788"/>
            <a:ext cx="127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0</a:t>
            </a:r>
            <a:endParaRPr lang="en-US" sz="2400"/>
          </a:p>
        </p:txBody>
      </p:sp>
      <p:sp>
        <p:nvSpPr>
          <p:cNvPr id="1228" name="Rectangle 204"/>
          <p:cNvSpPr>
            <a:spLocks noChangeArrowheads="1"/>
          </p:cNvSpPr>
          <p:nvPr/>
        </p:nvSpPr>
        <p:spPr bwMode="auto">
          <a:xfrm>
            <a:off x="1514475" y="4014788"/>
            <a:ext cx="254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10</a:t>
            </a:r>
            <a:endParaRPr lang="en-US" sz="2400"/>
          </a:p>
        </p:txBody>
      </p:sp>
      <p:sp>
        <p:nvSpPr>
          <p:cNvPr id="1229" name="Rectangle 205"/>
          <p:cNvSpPr>
            <a:spLocks noChangeArrowheads="1"/>
          </p:cNvSpPr>
          <p:nvPr/>
        </p:nvSpPr>
        <p:spPr bwMode="auto">
          <a:xfrm>
            <a:off x="2266950" y="4014788"/>
            <a:ext cx="254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20</a:t>
            </a:r>
            <a:endParaRPr lang="en-US" sz="2400"/>
          </a:p>
        </p:txBody>
      </p:sp>
      <p:sp>
        <p:nvSpPr>
          <p:cNvPr id="1230" name="Rectangle 206"/>
          <p:cNvSpPr>
            <a:spLocks noChangeArrowheads="1"/>
          </p:cNvSpPr>
          <p:nvPr/>
        </p:nvSpPr>
        <p:spPr bwMode="auto">
          <a:xfrm>
            <a:off x="3022600" y="4014788"/>
            <a:ext cx="254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30</a:t>
            </a:r>
            <a:endParaRPr lang="en-US" sz="2400"/>
          </a:p>
        </p:txBody>
      </p:sp>
      <p:sp>
        <p:nvSpPr>
          <p:cNvPr id="1231" name="Rectangle 207"/>
          <p:cNvSpPr>
            <a:spLocks noChangeArrowheads="1"/>
          </p:cNvSpPr>
          <p:nvPr/>
        </p:nvSpPr>
        <p:spPr bwMode="auto">
          <a:xfrm>
            <a:off x="3775075" y="4014788"/>
            <a:ext cx="254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40</a:t>
            </a:r>
            <a:endParaRPr lang="en-US" sz="2400"/>
          </a:p>
        </p:txBody>
      </p:sp>
      <p:sp>
        <p:nvSpPr>
          <p:cNvPr id="1232" name="Rectangle 208"/>
          <p:cNvSpPr>
            <a:spLocks noChangeArrowheads="1"/>
          </p:cNvSpPr>
          <p:nvPr/>
        </p:nvSpPr>
        <p:spPr bwMode="auto">
          <a:xfrm>
            <a:off x="4530725" y="4014788"/>
            <a:ext cx="254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50</a:t>
            </a:r>
            <a:endParaRPr lang="en-US" sz="2400"/>
          </a:p>
        </p:txBody>
      </p:sp>
      <p:sp>
        <p:nvSpPr>
          <p:cNvPr id="1233" name="Rectangle 209"/>
          <p:cNvSpPr>
            <a:spLocks noChangeArrowheads="1"/>
          </p:cNvSpPr>
          <p:nvPr/>
        </p:nvSpPr>
        <p:spPr bwMode="auto">
          <a:xfrm>
            <a:off x="5284788" y="4014788"/>
            <a:ext cx="254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60</a:t>
            </a:r>
            <a:endParaRPr lang="en-US" sz="2400"/>
          </a:p>
        </p:txBody>
      </p:sp>
      <p:sp>
        <p:nvSpPr>
          <p:cNvPr id="1235" name="Rectangle 211"/>
          <p:cNvSpPr>
            <a:spLocks noChangeArrowheads="1"/>
          </p:cNvSpPr>
          <p:nvPr/>
        </p:nvSpPr>
        <p:spPr bwMode="auto">
          <a:xfrm rot="16200000">
            <a:off x="-559593" y="4144169"/>
            <a:ext cx="1739900" cy="274637"/>
          </a:xfrm>
          <a:prstGeom prst="rect">
            <a:avLst/>
          </a:prstGeom>
          <a:noFill/>
          <a:ln w="9525">
            <a:noFill/>
            <a:miter lim="800000"/>
            <a:headEnd/>
            <a:tailEnd/>
          </a:ln>
        </p:spPr>
        <p:txBody>
          <a:bodyPr wrap="none" lIns="0" tIns="0" rIns="0" bIns="0">
            <a:spAutoFit/>
          </a:bodyPr>
          <a:lstStyle/>
          <a:p>
            <a:r>
              <a:rPr lang="en-US" b="1">
                <a:solidFill>
                  <a:srgbClr val="000000"/>
                </a:solidFill>
                <a:latin typeface="Arial" charset="0"/>
              </a:rPr>
              <a:t>NPV ($ millions)</a:t>
            </a:r>
            <a:endParaRPr lang="en-US" sz="2400"/>
          </a:p>
        </p:txBody>
      </p:sp>
      <p:sp>
        <p:nvSpPr>
          <p:cNvPr id="1027" name="Title 1"/>
          <p:cNvSpPr>
            <a:spLocks noGrp="1"/>
          </p:cNvSpPr>
          <p:nvPr>
            <p:ph type="title"/>
          </p:nvPr>
        </p:nvSpPr>
        <p:spPr>
          <a:xfrm>
            <a:off x="685800" y="228600"/>
            <a:ext cx="7772400" cy="1143000"/>
          </a:xfrm>
        </p:spPr>
        <p:txBody>
          <a:bodyPr/>
          <a:lstStyle/>
          <a:p>
            <a:r>
              <a:rPr lang="en-US" dirty="0" smtClean="0"/>
              <a:t>Plotting NPV(t) for typical mine on Canadian Shield</a:t>
            </a:r>
          </a:p>
        </p:txBody>
      </p:sp>
      <p:sp>
        <p:nvSpPr>
          <p:cNvPr id="1029" name="TextBox 9"/>
          <p:cNvSpPr txBox="1">
            <a:spLocks noChangeArrowheads="1"/>
          </p:cNvSpPr>
          <p:nvPr/>
        </p:nvSpPr>
        <p:spPr bwMode="auto">
          <a:xfrm>
            <a:off x="6019800" y="1524000"/>
            <a:ext cx="3048000" cy="5016758"/>
          </a:xfrm>
          <a:prstGeom prst="rect">
            <a:avLst/>
          </a:prstGeom>
          <a:noFill/>
          <a:ln w="9525">
            <a:noFill/>
            <a:miter lim="800000"/>
            <a:headEnd/>
            <a:tailEnd/>
          </a:ln>
        </p:spPr>
        <p:txBody>
          <a:bodyPr>
            <a:spAutoFit/>
          </a:bodyPr>
          <a:lstStyle/>
          <a:p>
            <a:pPr>
              <a:spcAft>
                <a:spcPts val="1200"/>
              </a:spcAft>
              <a:buFont typeface="Arial" charset="0"/>
              <a:buChar char="•"/>
            </a:pPr>
            <a:r>
              <a:rPr lang="en-US" sz="2400" dirty="0"/>
              <a:t> NPV falls as discount rate increases </a:t>
            </a:r>
          </a:p>
          <a:p>
            <a:pPr>
              <a:spcAft>
                <a:spcPts val="1200"/>
              </a:spcAft>
              <a:buFont typeface="Arial" charset="0"/>
              <a:buChar char="•"/>
            </a:pPr>
            <a:r>
              <a:rPr lang="en-US" sz="2400" dirty="0"/>
              <a:t> Concavity shows earlier expenditures and revenues dominate </a:t>
            </a:r>
            <a:r>
              <a:rPr lang="en-US" sz="1600" dirty="0"/>
              <a:t>(because of time value of money</a:t>
            </a:r>
            <a:r>
              <a:rPr lang="en-US" sz="1600" dirty="0" smtClean="0"/>
              <a:t>)</a:t>
            </a:r>
          </a:p>
          <a:p>
            <a:pPr>
              <a:spcAft>
                <a:spcPts val="1200"/>
              </a:spcAft>
              <a:buFont typeface="Arial" charset="0"/>
              <a:buChar char="•"/>
            </a:pPr>
            <a:r>
              <a:rPr lang="en-US" sz="2400" dirty="0" smtClean="0"/>
              <a:t> There is NPV for Co and Government</a:t>
            </a:r>
          </a:p>
          <a:p>
            <a:pPr>
              <a:spcAft>
                <a:spcPts val="1200"/>
              </a:spcAft>
              <a:buFont typeface="Arial" charset="0"/>
              <a:buChar char="•"/>
            </a:pPr>
            <a:r>
              <a:rPr lang="en-US" sz="2400" dirty="0"/>
              <a:t> </a:t>
            </a:r>
            <a:r>
              <a:rPr lang="en-US" sz="2400" dirty="0" smtClean="0"/>
              <a:t>2/3</a:t>
            </a:r>
            <a:r>
              <a:rPr lang="en-US" sz="2400" baseline="30000" dirty="0" smtClean="0"/>
              <a:t>rd</a:t>
            </a:r>
            <a:r>
              <a:rPr lang="en-US" sz="2400" dirty="0" smtClean="0"/>
              <a:t>  to Government, 1/3</a:t>
            </a:r>
            <a:r>
              <a:rPr lang="en-US" sz="2400" baseline="30000" dirty="0" smtClean="0"/>
              <a:t>rd</a:t>
            </a:r>
            <a:r>
              <a:rPr lang="en-US" sz="2400" dirty="0" smtClean="0"/>
              <a:t> to Co </a:t>
            </a:r>
            <a:r>
              <a:rPr lang="en-US" dirty="0" smtClean="0"/>
              <a:t>(~60% tax)</a:t>
            </a:r>
            <a:endParaRPr lang="en-US" sz="2400" dirty="0" smtClean="0"/>
          </a:p>
          <a:p>
            <a:pPr>
              <a:buFont typeface="Arial" charset="0"/>
              <a:buChar char="•"/>
            </a:pPr>
            <a:r>
              <a:rPr lang="en-US" sz="2400" dirty="0"/>
              <a:t> </a:t>
            </a:r>
            <a:r>
              <a:rPr lang="en-US" sz="2400" dirty="0" smtClean="0"/>
              <a:t>More Co profits means more for </a:t>
            </a:r>
            <a:r>
              <a:rPr lang="en-US" sz="2400" dirty="0" err="1" smtClean="0"/>
              <a:t>Govmt</a:t>
            </a:r>
            <a:endParaRPr lang="en-US" sz="2000" dirty="0"/>
          </a:p>
        </p:txBody>
      </p:sp>
      <p:pic>
        <p:nvPicPr>
          <p:cNvPr id="1033" name="Picture 13" descr="J:\EAS 401 Eng and min resources\Lecture 4 Economics\Econ_10.BMP"/>
          <p:cNvPicPr>
            <a:picLocks noChangeAspect="1" noChangeArrowheads="1"/>
          </p:cNvPicPr>
          <p:nvPr/>
        </p:nvPicPr>
        <p:blipFill>
          <a:blip r:embed="rId3" cstate="print"/>
          <a:srcRect l="13725" r="11766" b="13695"/>
          <a:stretch>
            <a:fillRect/>
          </a:stretch>
        </p:blipFill>
        <p:spPr bwMode="auto">
          <a:xfrm>
            <a:off x="2819400" y="4777980"/>
            <a:ext cx="2971800" cy="1766887"/>
          </a:xfrm>
          <a:prstGeom prst="rect">
            <a:avLst/>
          </a:prstGeom>
          <a:noFill/>
          <a:ln w="9525">
            <a:noFill/>
            <a:miter lim="800000"/>
            <a:headEnd/>
            <a:tailEnd/>
          </a:ln>
        </p:spPr>
      </p:pic>
      <p:sp>
        <p:nvSpPr>
          <p:cNvPr id="1034" name="TextBox 14"/>
          <p:cNvSpPr txBox="1">
            <a:spLocks noChangeArrowheads="1"/>
          </p:cNvSpPr>
          <p:nvPr/>
        </p:nvSpPr>
        <p:spPr bwMode="auto">
          <a:xfrm>
            <a:off x="4560888" y="2547938"/>
            <a:ext cx="584200" cy="304800"/>
          </a:xfrm>
          <a:prstGeom prst="rect">
            <a:avLst/>
          </a:prstGeom>
          <a:noFill/>
          <a:ln w="9525">
            <a:noFill/>
            <a:miter lim="800000"/>
            <a:headEnd/>
            <a:tailEnd/>
          </a:ln>
        </p:spPr>
        <p:txBody>
          <a:bodyPr wrap="none">
            <a:spAutoFit/>
          </a:bodyPr>
          <a:lstStyle/>
          <a:p>
            <a:r>
              <a:rPr lang="en-US" sz="1400"/>
              <a:t>$13.8</a:t>
            </a:r>
          </a:p>
        </p:txBody>
      </p:sp>
      <p:sp>
        <p:nvSpPr>
          <p:cNvPr id="1035" name="TextBox 15"/>
          <p:cNvSpPr txBox="1">
            <a:spLocks noChangeArrowheads="1"/>
          </p:cNvSpPr>
          <p:nvPr/>
        </p:nvSpPr>
        <p:spPr bwMode="auto">
          <a:xfrm>
            <a:off x="4595813" y="3124200"/>
            <a:ext cx="495300" cy="304800"/>
          </a:xfrm>
          <a:prstGeom prst="rect">
            <a:avLst/>
          </a:prstGeom>
          <a:noFill/>
          <a:ln w="9525">
            <a:noFill/>
            <a:miter lim="800000"/>
            <a:headEnd/>
            <a:tailEnd/>
          </a:ln>
        </p:spPr>
        <p:txBody>
          <a:bodyPr wrap="none">
            <a:spAutoFit/>
          </a:bodyPr>
          <a:lstStyle/>
          <a:p>
            <a:r>
              <a:rPr lang="en-US" sz="1400"/>
              <a:t>$7.1</a:t>
            </a:r>
          </a:p>
        </p:txBody>
      </p:sp>
      <p:sp>
        <p:nvSpPr>
          <p:cNvPr id="1036" name="TextBox 16"/>
          <p:cNvSpPr txBox="1">
            <a:spLocks noChangeArrowheads="1"/>
          </p:cNvSpPr>
          <p:nvPr/>
        </p:nvSpPr>
        <p:spPr bwMode="auto">
          <a:xfrm>
            <a:off x="4605338" y="3462338"/>
            <a:ext cx="495300" cy="304800"/>
          </a:xfrm>
          <a:prstGeom prst="rect">
            <a:avLst/>
          </a:prstGeom>
          <a:noFill/>
          <a:ln w="9525">
            <a:noFill/>
            <a:miter lim="800000"/>
            <a:headEnd/>
            <a:tailEnd/>
          </a:ln>
        </p:spPr>
        <p:txBody>
          <a:bodyPr wrap="none">
            <a:spAutoFit/>
          </a:bodyPr>
          <a:lstStyle/>
          <a:p>
            <a:r>
              <a:rPr lang="en-US" sz="1400"/>
              <a:t>$2.8</a:t>
            </a:r>
          </a:p>
        </p:txBody>
      </p:sp>
      <p:sp>
        <p:nvSpPr>
          <p:cNvPr id="1037" name="TextBox 17"/>
          <p:cNvSpPr txBox="1">
            <a:spLocks noChangeArrowheads="1"/>
          </p:cNvSpPr>
          <p:nvPr/>
        </p:nvSpPr>
        <p:spPr bwMode="auto">
          <a:xfrm>
            <a:off x="4581525" y="2058067"/>
            <a:ext cx="543739" cy="523220"/>
          </a:xfrm>
          <a:prstGeom prst="rect">
            <a:avLst/>
          </a:prstGeom>
          <a:solidFill>
            <a:schemeClr val="bg1"/>
          </a:solidFill>
          <a:ln w="9525">
            <a:noFill/>
            <a:miter lim="800000"/>
            <a:headEnd/>
            <a:tailEnd/>
          </a:ln>
        </p:spPr>
        <p:txBody>
          <a:bodyPr wrap="none">
            <a:spAutoFit/>
          </a:bodyPr>
          <a:lstStyle/>
          <a:p>
            <a:pPr algn="ctr"/>
            <a:r>
              <a:rPr lang="en-US" sz="1400" dirty="0" smtClean="0"/>
              <a:t>Co.</a:t>
            </a:r>
          </a:p>
          <a:p>
            <a:pPr algn="ctr"/>
            <a:r>
              <a:rPr lang="en-US" sz="1400" dirty="0" smtClean="0"/>
              <a:t>NPV</a:t>
            </a:r>
            <a:endParaRPr lang="en-US" sz="1400" dirty="0"/>
          </a:p>
        </p:txBody>
      </p:sp>
      <p:sp>
        <p:nvSpPr>
          <p:cNvPr id="1246" name="Text Box 222"/>
          <p:cNvSpPr txBox="1">
            <a:spLocks noChangeArrowheads="1"/>
          </p:cNvSpPr>
          <p:nvPr/>
        </p:nvSpPr>
        <p:spPr bwMode="auto">
          <a:xfrm rot="-625734">
            <a:off x="2747963" y="2508250"/>
            <a:ext cx="1312862" cy="304800"/>
          </a:xfrm>
          <a:prstGeom prst="rect">
            <a:avLst/>
          </a:prstGeom>
          <a:noFill/>
          <a:ln w="9525">
            <a:noFill/>
            <a:miter lim="800000"/>
            <a:headEnd/>
            <a:tailEnd/>
          </a:ln>
          <a:effectLst/>
        </p:spPr>
        <p:txBody>
          <a:bodyPr wrap="none">
            <a:spAutoFit/>
          </a:bodyPr>
          <a:lstStyle/>
          <a:p>
            <a:r>
              <a:rPr lang="en-US" sz="1400" b="1">
                <a:solidFill>
                  <a:schemeClr val="accent2"/>
                </a:solidFill>
              </a:rPr>
              <a:t>Discount = 8%</a:t>
            </a:r>
          </a:p>
        </p:txBody>
      </p:sp>
      <p:sp>
        <p:nvSpPr>
          <p:cNvPr id="1248" name="Text Box 224"/>
          <p:cNvSpPr txBox="1">
            <a:spLocks noChangeArrowheads="1"/>
          </p:cNvSpPr>
          <p:nvPr/>
        </p:nvSpPr>
        <p:spPr bwMode="auto">
          <a:xfrm>
            <a:off x="3810000" y="3025775"/>
            <a:ext cx="539750" cy="304800"/>
          </a:xfrm>
          <a:prstGeom prst="rect">
            <a:avLst/>
          </a:prstGeom>
          <a:noFill/>
          <a:ln w="9525">
            <a:noFill/>
            <a:miter lim="800000"/>
            <a:headEnd/>
            <a:tailEnd/>
          </a:ln>
          <a:effectLst/>
        </p:spPr>
        <p:txBody>
          <a:bodyPr wrap="none">
            <a:spAutoFit/>
          </a:bodyPr>
          <a:lstStyle/>
          <a:p>
            <a:r>
              <a:rPr lang="en-US" sz="1400" b="1">
                <a:solidFill>
                  <a:srgbClr val="CC0099"/>
                </a:solidFill>
              </a:rPr>
              <a:t>10%</a:t>
            </a:r>
          </a:p>
        </p:txBody>
      </p:sp>
      <p:sp>
        <p:nvSpPr>
          <p:cNvPr id="1249" name="Text Box 225"/>
          <p:cNvSpPr txBox="1">
            <a:spLocks noChangeArrowheads="1"/>
          </p:cNvSpPr>
          <p:nvPr/>
        </p:nvSpPr>
        <p:spPr bwMode="auto">
          <a:xfrm>
            <a:off x="4040188" y="3373438"/>
            <a:ext cx="509587" cy="304800"/>
          </a:xfrm>
          <a:prstGeom prst="rect">
            <a:avLst/>
          </a:prstGeom>
          <a:noFill/>
          <a:ln w="9525">
            <a:noFill/>
            <a:miter lim="800000"/>
            <a:headEnd/>
            <a:tailEnd/>
          </a:ln>
          <a:effectLst/>
        </p:spPr>
        <p:txBody>
          <a:bodyPr wrap="none">
            <a:spAutoFit/>
          </a:bodyPr>
          <a:lstStyle/>
          <a:p>
            <a:r>
              <a:rPr lang="en-US" sz="1400" dirty="0">
                <a:solidFill>
                  <a:srgbClr val="FF9900"/>
                </a:solidFill>
              </a:rPr>
              <a:t>12%</a:t>
            </a:r>
          </a:p>
        </p:txBody>
      </p:sp>
      <p:sp>
        <p:nvSpPr>
          <p:cNvPr id="1250" name="Text Box 226"/>
          <p:cNvSpPr txBox="1">
            <a:spLocks noChangeArrowheads="1"/>
          </p:cNvSpPr>
          <p:nvPr/>
        </p:nvSpPr>
        <p:spPr bwMode="auto">
          <a:xfrm>
            <a:off x="937584" y="2267892"/>
            <a:ext cx="1588897" cy="461665"/>
          </a:xfrm>
          <a:prstGeom prst="rect">
            <a:avLst/>
          </a:prstGeom>
          <a:noFill/>
          <a:ln w="9525">
            <a:noFill/>
            <a:miter lim="800000"/>
            <a:headEnd/>
            <a:tailEnd/>
          </a:ln>
          <a:effectLst/>
        </p:spPr>
        <p:txBody>
          <a:bodyPr wrap="none">
            <a:spAutoFit/>
          </a:bodyPr>
          <a:lstStyle/>
          <a:p>
            <a:r>
              <a:rPr lang="en-US" sz="2400" dirty="0"/>
              <a:t>IRR = </a:t>
            </a:r>
            <a:r>
              <a:rPr lang="en-US" sz="2400" dirty="0" smtClean="0"/>
              <a:t>14%</a:t>
            </a:r>
            <a:endParaRPr lang="en-US" sz="2400" dirty="0"/>
          </a:p>
        </p:txBody>
      </p:sp>
      <p:sp>
        <p:nvSpPr>
          <p:cNvPr id="130" name="TextBox 129"/>
          <p:cNvSpPr txBox="1"/>
          <p:nvPr/>
        </p:nvSpPr>
        <p:spPr>
          <a:xfrm>
            <a:off x="74077" y="1572694"/>
            <a:ext cx="3414838" cy="461665"/>
          </a:xfrm>
          <a:prstGeom prst="rect">
            <a:avLst/>
          </a:prstGeom>
          <a:noFill/>
        </p:spPr>
        <p:txBody>
          <a:bodyPr wrap="square" rtlCol="0">
            <a:spAutoFit/>
          </a:bodyPr>
          <a:lstStyle/>
          <a:p>
            <a:r>
              <a:rPr lang="en-US" sz="1200" dirty="0" smtClean="0">
                <a:solidFill>
                  <a:srgbClr val="008000"/>
                </a:solidFill>
              </a:rPr>
              <a:t>See Parametric Variations Base Case tab on NPV-simple and mine examples spreadsheet on BB</a:t>
            </a:r>
            <a:endParaRPr lang="en-US" sz="1200" dirty="0">
              <a:solidFill>
                <a:srgbClr val="008000"/>
              </a:solidFill>
            </a:endParaRPr>
          </a:p>
        </p:txBody>
      </p:sp>
      <p:sp>
        <p:nvSpPr>
          <p:cNvPr id="2" name="TextBox 1"/>
          <p:cNvSpPr txBox="1"/>
          <p:nvPr/>
        </p:nvSpPr>
        <p:spPr>
          <a:xfrm>
            <a:off x="5100638" y="2065017"/>
            <a:ext cx="588623" cy="1744067"/>
          </a:xfrm>
          <a:prstGeom prst="rect">
            <a:avLst/>
          </a:prstGeom>
          <a:solidFill>
            <a:schemeClr val="bg1"/>
          </a:solidFill>
        </p:spPr>
        <p:txBody>
          <a:bodyPr wrap="none" rtlCol="0">
            <a:spAutoFit/>
          </a:bodyPr>
          <a:lstStyle/>
          <a:p>
            <a:pPr algn="ctr"/>
            <a:r>
              <a:rPr lang="en-US" sz="1400" dirty="0" smtClean="0"/>
              <a:t>Tax</a:t>
            </a:r>
          </a:p>
          <a:p>
            <a:pPr algn="ctr">
              <a:spcAft>
                <a:spcPts val="400"/>
              </a:spcAft>
            </a:pPr>
            <a:r>
              <a:rPr lang="en-US" sz="1400" dirty="0" smtClean="0"/>
              <a:t>NPV</a:t>
            </a:r>
          </a:p>
          <a:p>
            <a:pPr algn="ctr"/>
            <a:r>
              <a:rPr lang="en-US" sz="1400" dirty="0" smtClean="0"/>
              <a:t>$22.0</a:t>
            </a:r>
          </a:p>
          <a:p>
            <a:pPr algn="ctr">
              <a:spcAft>
                <a:spcPts val="1200"/>
              </a:spcAft>
            </a:pPr>
            <a:endParaRPr lang="en-US" sz="1400" dirty="0"/>
          </a:p>
          <a:p>
            <a:pPr algn="ctr">
              <a:spcAft>
                <a:spcPts val="900"/>
              </a:spcAft>
            </a:pPr>
            <a:r>
              <a:rPr lang="en-US" sz="1400" dirty="0" smtClean="0"/>
              <a:t>$14.1</a:t>
            </a:r>
            <a:endParaRPr lang="en-US" sz="1400" dirty="0"/>
          </a:p>
          <a:p>
            <a:pPr algn="ctr"/>
            <a:r>
              <a:rPr lang="en-US" sz="1400" dirty="0" smtClean="0"/>
              <a:t>$8.9</a:t>
            </a:r>
            <a:endParaRPr lang="en-US" sz="1400" dirty="0"/>
          </a:p>
        </p:txBody>
      </p:sp>
      <p:sp>
        <p:nvSpPr>
          <p:cNvPr id="3" name="Rectangle 2"/>
          <p:cNvSpPr/>
          <p:nvPr/>
        </p:nvSpPr>
        <p:spPr>
          <a:xfrm>
            <a:off x="4621213" y="2065017"/>
            <a:ext cx="1068048" cy="17021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013726" y="304800"/>
            <a:ext cx="7591425" cy="1066800"/>
          </a:xfrm>
        </p:spPr>
        <p:txBody>
          <a:bodyPr/>
          <a:lstStyle/>
          <a:p>
            <a:pPr algn="l"/>
            <a:r>
              <a:rPr lang="en-US" sz="3600" dirty="0" smtClean="0"/>
              <a:t>Tax Policy Important:</a:t>
            </a:r>
            <a:br>
              <a:rPr lang="en-US" sz="3600" dirty="0" smtClean="0"/>
            </a:br>
            <a:r>
              <a:rPr lang="en-US" sz="3600" dirty="0" smtClean="0"/>
              <a:t>	vary exploration tax credit…</a:t>
            </a:r>
          </a:p>
        </p:txBody>
      </p:sp>
      <p:pic>
        <p:nvPicPr>
          <p:cNvPr id="2052" name="Picture 5" descr="J:\EAS 401 Eng and min resources\Lecture 4 Economics\Econ_10.BMP"/>
          <p:cNvPicPr>
            <a:picLocks noGrp="1" noChangeAspect="1" noChangeArrowheads="1"/>
          </p:cNvPicPr>
          <p:nvPr>
            <p:ph idx="4294967295"/>
          </p:nvPr>
        </p:nvPicPr>
        <p:blipFill>
          <a:blip r:embed="rId3" cstate="print"/>
          <a:srcRect l="13725" r="11766" b="13695"/>
          <a:stretch>
            <a:fillRect/>
          </a:stretch>
        </p:blipFill>
        <p:spPr>
          <a:xfrm>
            <a:off x="228600" y="1944687"/>
            <a:ext cx="2947988" cy="1752600"/>
          </a:xfrm>
        </p:spPr>
      </p:pic>
      <p:sp>
        <p:nvSpPr>
          <p:cNvPr id="2053" name="TextBox 6"/>
          <p:cNvSpPr txBox="1">
            <a:spLocks noChangeArrowheads="1"/>
          </p:cNvSpPr>
          <p:nvPr/>
        </p:nvSpPr>
        <p:spPr bwMode="auto">
          <a:xfrm>
            <a:off x="533400" y="2384425"/>
            <a:ext cx="628650" cy="304800"/>
          </a:xfrm>
          <a:prstGeom prst="rect">
            <a:avLst/>
          </a:prstGeom>
          <a:noFill/>
          <a:ln w="9525">
            <a:noFill/>
            <a:miter lim="800000"/>
            <a:headEnd/>
            <a:tailEnd/>
          </a:ln>
        </p:spPr>
        <p:txBody>
          <a:bodyPr wrap="none">
            <a:spAutoFit/>
          </a:bodyPr>
          <a:lstStyle/>
          <a:p>
            <a:r>
              <a:rPr lang="en-US" sz="700">
                <a:solidFill>
                  <a:srgbClr val="008000"/>
                </a:solidFill>
              </a:rPr>
              <a:t>Exploration </a:t>
            </a:r>
          </a:p>
          <a:p>
            <a:r>
              <a:rPr lang="en-US" sz="700">
                <a:solidFill>
                  <a:srgbClr val="008000"/>
                </a:solidFill>
              </a:rPr>
              <a:t>tax credit</a:t>
            </a:r>
          </a:p>
        </p:txBody>
      </p:sp>
      <p:sp>
        <p:nvSpPr>
          <p:cNvPr id="2054" name="TextBox 7"/>
          <p:cNvSpPr txBox="1">
            <a:spLocks noChangeArrowheads="1"/>
          </p:cNvSpPr>
          <p:nvPr/>
        </p:nvSpPr>
        <p:spPr bwMode="auto">
          <a:xfrm>
            <a:off x="1371600" y="2255837"/>
            <a:ext cx="361950" cy="228600"/>
          </a:xfrm>
          <a:prstGeom prst="rect">
            <a:avLst/>
          </a:prstGeom>
          <a:noFill/>
          <a:ln w="9525">
            <a:noFill/>
            <a:miter lim="800000"/>
            <a:headEnd/>
            <a:tailEnd/>
          </a:ln>
        </p:spPr>
        <p:txBody>
          <a:bodyPr wrap="none">
            <a:spAutoFit/>
          </a:bodyPr>
          <a:lstStyle/>
          <a:p>
            <a:r>
              <a:rPr lang="en-US" sz="900">
                <a:solidFill>
                  <a:srgbClr val="FF0000"/>
                </a:solidFill>
              </a:rPr>
              <a:t>Tax</a:t>
            </a:r>
          </a:p>
        </p:txBody>
      </p:sp>
      <p:sp>
        <p:nvSpPr>
          <p:cNvPr id="2055" name="TextBox 8"/>
          <p:cNvSpPr txBox="1">
            <a:spLocks noChangeArrowheads="1"/>
          </p:cNvSpPr>
          <p:nvPr/>
        </p:nvSpPr>
        <p:spPr bwMode="auto">
          <a:xfrm>
            <a:off x="4114800" y="1944687"/>
            <a:ext cx="1847850" cy="366713"/>
          </a:xfrm>
          <a:prstGeom prst="rect">
            <a:avLst/>
          </a:prstGeom>
          <a:noFill/>
          <a:ln w="9525">
            <a:noFill/>
            <a:miter lim="800000"/>
            <a:headEnd/>
            <a:tailEnd/>
          </a:ln>
        </p:spPr>
        <p:txBody>
          <a:bodyPr wrap="none">
            <a:spAutoFit/>
          </a:bodyPr>
          <a:lstStyle/>
          <a:p>
            <a:r>
              <a:rPr lang="en-US"/>
              <a:t>8% Discount Rate</a:t>
            </a:r>
          </a:p>
        </p:txBody>
      </p:sp>
      <p:sp>
        <p:nvSpPr>
          <p:cNvPr id="2056" name="TextBox 10"/>
          <p:cNvSpPr txBox="1">
            <a:spLocks noChangeArrowheads="1"/>
          </p:cNvSpPr>
          <p:nvPr/>
        </p:nvSpPr>
        <p:spPr bwMode="auto">
          <a:xfrm>
            <a:off x="152400" y="4002087"/>
            <a:ext cx="3200400" cy="1917700"/>
          </a:xfrm>
          <a:prstGeom prst="rect">
            <a:avLst/>
          </a:prstGeom>
          <a:noFill/>
          <a:ln w="9525">
            <a:noFill/>
            <a:miter lim="800000"/>
            <a:headEnd/>
            <a:tailEnd/>
          </a:ln>
        </p:spPr>
        <p:txBody>
          <a:bodyPr>
            <a:spAutoFit/>
          </a:bodyPr>
          <a:lstStyle/>
          <a:p>
            <a:pPr>
              <a:buFont typeface="Arial" charset="0"/>
              <a:buChar char="•"/>
            </a:pPr>
            <a:r>
              <a:rPr lang="en-US" sz="2400"/>
              <a:t> Exploration tax credit encourages mining</a:t>
            </a:r>
          </a:p>
          <a:p>
            <a:pPr>
              <a:buFont typeface="Arial" charset="0"/>
              <a:buNone/>
            </a:pPr>
            <a:endParaRPr lang="en-US" sz="2400"/>
          </a:p>
          <a:p>
            <a:pPr>
              <a:buFont typeface="Arial" charset="0"/>
              <a:buChar char="•"/>
            </a:pPr>
            <a:r>
              <a:rPr lang="en-US" sz="2400"/>
              <a:t> Taxation has strong influence</a:t>
            </a:r>
          </a:p>
        </p:txBody>
      </p:sp>
      <p:grpSp>
        <p:nvGrpSpPr>
          <p:cNvPr id="2296" name="Group 248"/>
          <p:cNvGrpSpPr>
            <a:grpSpLocks/>
          </p:cNvGrpSpPr>
          <p:nvPr/>
        </p:nvGrpSpPr>
        <p:grpSpPr bwMode="auto">
          <a:xfrm>
            <a:off x="3429000" y="1792287"/>
            <a:ext cx="5256213" cy="4456113"/>
            <a:chOff x="2566" y="999"/>
            <a:chExt cx="2791" cy="2399"/>
          </a:xfrm>
        </p:grpSpPr>
        <p:sp>
          <p:nvSpPr>
            <p:cNvPr id="2230" name="Line 182"/>
            <p:cNvSpPr>
              <a:spLocks noChangeShapeType="1"/>
            </p:cNvSpPr>
            <p:nvPr/>
          </p:nvSpPr>
          <p:spPr bwMode="auto">
            <a:xfrm>
              <a:off x="2926" y="3341"/>
              <a:ext cx="2246" cy="0"/>
            </a:xfrm>
            <a:prstGeom prst="line">
              <a:avLst/>
            </a:prstGeom>
            <a:noFill/>
            <a:ln w="0">
              <a:solidFill>
                <a:srgbClr val="FFFFFF"/>
              </a:solidFill>
              <a:round/>
              <a:headEnd/>
              <a:tailEnd/>
            </a:ln>
          </p:spPr>
          <p:txBody>
            <a:bodyPr/>
            <a:lstStyle/>
            <a:p>
              <a:endParaRPr lang="en-US"/>
            </a:p>
          </p:txBody>
        </p:sp>
        <p:sp>
          <p:nvSpPr>
            <p:cNvPr id="2231" name="Line 183"/>
            <p:cNvSpPr>
              <a:spLocks noChangeShapeType="1"/>
            </p:cNvSpPr>
            <p:nvPr/>
          </p:nvSpPr>
          <p:spPr bwMode="auto">
            <a:xfrm>
              <a:off x="2926" y="3132"/>
              <a:ext cx="2246" cy="0"/>
            </a:xfrm>
            <a:prstGeom prst="line">
              <a:avLst/>
            </a:prstGeom>
            <a:noFill/>
            <a:ln w="0">
              <a:solidFill>
                <a:srgbClr val="FFFFFF"/>
              </a:solidFill>
              <a:round/>
              <a:headEnd/>
              <a:tailEnd/>
            </a:ln>
          </p:spPr>
          <p:txBody>
            <a:bodyPr/>
            <a:lstStyle/>
            <a:p>
              <a:endParaRPr lang="en-US"/>
            </a:p>
          </p:txBody>
        </p:sp>
        <p:sp>
          <p:nvSpPr>
            <p:cNvPr id="2232" name="Line 184"/>
            <p:cNvSpPr>
              <a:spLocks noChangeShapeType="1"/>
            </p:cNvSpPr>
            <p:nvPr/>
          </p:nvSpPr>
          <p:spPr bwMode="auto">
            <a:xfrm>
              <a:off x="2926" y="2928"/>
              <a:ext cx="2246" cy="0"/>
            </a:xfrm>
            <a:prstGeom prst="line">
              <a:avLst/>
            </a:prstGeom>
            <a:noFill/>
            <a:ln w="0">
              <a:solidFill>
                <a:srgbClr val="FFFFFF"/>
              </a:solidFill>
              <a:round/>
              <a:headEnd/>
              <a:tailEnd/>
            </a:ln>
          </p:spPr>
          <p:txBody>
            <a:bodyPr/>
            <a:lstStyle/>
            <a:p>
              <a:endParaRPr lang="en-US"/>
            </a:p>
          </p:txBody>
        </p:sp>
        <p:sp>
          <p:nvSpPr>
            <p:cNvPr id="2233" name="Line 185"/>
            <p:cNvSpPr>
              <a:spLocks noChangeShapeType="1"/>
            </p:cNvSpPr>
            <p:nvPr/>
          </p:nvSpPr>
          <p:spPr bwMode="auto">
            <a:xfrm>
              <a:off x="2926" y="2719"/>
              <a:ext cx="2246" cy="0"/>
            </a:xfrm>
            <a:prstGeom prst="line">
              <a:avLst/>
            </a:prstGeom>
            <a:noFill/>
            <a:ln w="0">
              <a:solidFill>
                <a:srgbClr val="FFFFFF"/>
              </a:solidFill>
              <a:round/>
              <a:headEnd/>
              <a:tailEnd/>
            </a:ln>
          </p:spPr>
          <p:txBody>
            <a:bodyPr/>
            <a:lstStyle/>
            <a:p>
              <a:endParaRPr lang="en-US"/>
            </a:p>
          </p:txBody>
        </p:sp>
        <p:sp>
          <p:nvSpPr>
            <p:cNvPr id="2234" name="Line 186"/>
            <p:cNvSpPr>
              <a:spLocks noChangeShapeType="1"/>
            </p:cNvSpPr>
            <p:nvPr/>
          </p:nvSpPr>
          <p:spPr bwMode="auto">
            <a:xfrm>
              <a:off x="2926" y="2515"/>
              <a:ext cx="2246" cy="0"/>
            </a:xfrm>
            <a:prstGeom prst="line">
              <a:avLst/>
            </a:prstGeom>
            <a:noFill/>
            <a:ln w="0">
              <a:solidFill>
                <a:srgbClr val="FFFFFF"/>
              </a:solidFill>
              <a:round/>
              <a:headEnd/>
              <a:tailEnd/>
            </a:ln>
          </p:spPr>
          <p:txBody>
            <a:bodyPr/>
            <a:lstStyle/>
            <a:p>
              <a:endParaRPr lang="en-US"/>
            </a:p>
          </p:txBody>
        </p:sp>
        <p:sp>
          <p:nvSpPr>
            <p:cNvPr id="2235" name="Line 187"/>
            <p:cNvSpPr>
              <a:spLocks noChangeShapeType="1"/>
            </p:cNvSpPr>
            <p:nvPr/>
          </p:nvSpPr>
          <p:spPr bwMode="auto">
            <a:xfrm>
              <a:off x="2926" y="2307"/>
              <a:ext cx="2246" cy="0"/>
            </a:xfrm>
            <a:prstGeom prst="line">
              <a:avLst/>
            </a:prstGeom>
            <a:noFill/>
            <a:ln w="0">
              <a:solidFill>
                <a:srgbClr val="FFFFFF"/>
              </a:solidFill>
              <a:round/>
              <a:headEnd/>
              <a:tailEnd/>
            </a:ln>
          </p:spPr>
          <p:txBody>
            <a:bodyPr/>
            <a:lstStyle/>
            <a:p>
              <a:endParaRPr lang="en-US"/>
            </a:p>
          </p:txBody>
        </p:sp>
        <p:sp>
          <p:nvSpPr>
            <p:cNvPr id="2236" name="Line 188"/>
            <p:cNvSpPr>
              <a:spLocks noChangeShapeType="1"/>
            </p:cNvSpPr>
            <p:nvPr/>
          </p:nvSpPr>
          <p:spPr bwMode="auto">
            <a:xfrm>
              <a:off x="2926" y="2103"/>
              <a:ext cx="2246" cy="0"/>
            </a:xfrm>
            <a:prstGeom prst="line">
              <a:avLst/>
            </a:prstGeom>
            <a:noFill/>
            <a:ln w="0">
              <a:solidFill>
                <a:srgbClr val="FFFFFF"/>
              </a:solidFill>
              <a:round/>
              <a:headEnd/>
              <a:tailEnd/>
            </a:ln>
          </p:spPr>
          <p:txBody>
            <a:bodyPr/>
            <a:lstStyle/>
            <a:p>
              <a:endParaRPr lang="en-US"/>
            </a:p>
          </p:txBody>
        </p:sp>
        <p:sp>
          <p:nvSpPr>
            <p:cNvPr id="2237" name="Line 189"/>
            <p:cNvSpPr>
              <a:spLocks noChangeShapeType="1"/>
            </p:cNvSpPr>
            <p:nvPr/>
          </p:nvSpPr>
          <p:spPr bwMode="auto">
            <a:xfrm>
              <a:off x="2926" y="1690"/>
              <a:ext cx="2246" cy="0"/>
            </a:xfrm>
            <a:prstGeom prst="line">
              <a:avLst/>
            </a:prstGeom>
            <a:noFill/>
            <a:ln w="0">
              <a:solidFill>
                <a:srgbClr val="FFFFFF"/>
              </a:solidFill>
              <a:round/>
              <a:headEnd/>
              <a:tailEnd/>
            </a:ln>
          </p:spPr>
          <p:txBody>
            <a:bodyPr/>
            <a:lstStyle/>
            <a:p>
              <a:endParaRPr lang="en-US"/>
            </a:p>
          </p:txBody>
        </p:sp>
        <p:sp>
          <p:nvSpPr>
            <p:cNvPr id="2238" name="Line 190"/>
            <p:cNvSpPr>
              <a:spLocks noChangeShapeType="1"/>
            </p:cNvSpPr>
            <p:nvPr/>
          </p:nvSpPr>
          <p:spPr bwMode="auto">
            <a:xfrm>
              <a:off x="2926" y="1481"/>
              <a:ext cx="2246" cy="0"/>
            </a:xfrm>
            <a:prstGeom prst="line">
              <a:avLst/>
            </a:prstGeom>
            <a:noFill/>
            <a:ln w="0">
              <a:solidFill>
                <a:srgbClr val="FFFFFF"/>
              </a:solidFill>
              <a:round/>
              <a:headEnd/>
              <a:tailEnd/>
            </a:ln>
          </p:spPr>
          <p:txBody>
            <a:bodyPr/>
            <a:lstStyle/>
            <a:p>
              <a:endParaRPr lang="en-US"/>
            </a:p>
          </p:txBody>
        </p:sp>
        <p:sp>
          <p:nvSpPr>
            <p:cNvPr id="2239" name="Line 191"/>
            <p:cNvSpPr>
              <a:spLocks noChangeShapeType="1"/>
            </p:cNvSpPr>
            <p:nvPr/>
          </p:nvSpPr>
          <p:spPr bwMode="auto">
            <a:xfrm>
              <a:off x="2926" y="1277"/>
              <a:ext cx="2246" cy="0"/>
            </a:xfrm>
            <a:prstGeom prst="line">
              <a:avLst/>
            </a:prstGeom>
            <a:noFill/>
            <a:ln w="0">
              <a:solidFill>
                <a:srgbClr val="FFFFFF"/>
              </a:solidFill>
              <a:round/>
              <a:headEnd/>
              <a:tailEnd/>
            </a:ln>
          </p:spPr>
          <p:txBody>
            <a:bodyPr/>
            <a:lstStyle/>
            <a:p>
              <a:endParaRPr lang="en-US"/>
            </a:p>
          </p:txBody>
        </p:sp>
        <p:sp>
          <p:nvSpPr>
            <p:cNvPr id="2240" name="Line 192"/>
            <p:cNvSpPr>
              <a:spLocks noChangeShapeType="1"/>
            </p:cNvSpPr>
            <p:nvPr/>
          </p:nvSpPr>
          <p:spPr bwMode="auto">
            <a:xfrm>
              <a:off x="2926" y="1069"/>
              <a:ext cx="2246" cy="0"/>
            </a:xfrm>
            <a:prstGeom prst="line">
              <a:avLst/>
            </a:prstGeom>
            <a:noFill/>
            <a:ln w="0">
              <a:solidFill>
                <a:srgbClr val="FFFFFF"/>
              </a:solidFill>
              <a:round/>
              <a:headEnd/>
              <a:tailEnd/>
            </a:ln>
          </p:spPr>
          <p:txBody>
            <a:bodyPr/>
            <a:lstStyle/>
            <a:p>
              <a:endParaRPr lang="en-US"/>
            </a:p>
          </p:txBody>
        </p:sp>
        <p:sp>
          <p:nvSpPr>
            <p:cNvPr id="2241" name="Rectangle 193"/>
            <p:cNvSpPr>
              <a:spLocks noChangeArrowheads="1"/>
            </p:cNvSpPr>
            <p:nvPr/>
          </p:nvSpPr>
          <p:spPr bwMode="auto">
            <a:xfrm>
              <a:off x="2926" y="1069"/>
              <a:ext cx="2246" cy="2272"/>
            </a:xfrm>
            <a:prstGeom prst="rect">
              <a:avLst/>
            </a:prstGeom>
            <a:noFill/>
            <a:ln w="4763">
              <a:solidFill>
                <a:srgbClr val="000000"/>
              </a:solidFill>
              <a:miter lim="800000"/>
              <a:headEnd/>
              <a:tailEnd/>
            </a:ln>
          </p:spPr>
          <p:txBody>
            <a:bodyPr/>
            <a:lstStyle/>
            <a:p>
              <a:endParaRPr lang="en-US"/>
            </a:p>
          </p:txBody>
        </p:sp>
        <p:sp>
          <p:nvSpPr>
            <p:cNvPr id="2242" name="Line 194"/>
            <p:cNvSpPr>
              <a:spLocks noChangeShapeType="1"/>
            </p:cNvSpPr>
            <p:nvPr/>
          </p:nvSpPr>
          <p:spPr bwMode="auto">
            <a:xfrm>
              <a:off x="2926" y="1069"/>
              <a:ext cx="0" cy="2272"/>
            </a:xfrm>
            <a:prstGeom prst="line">
              <a:avLst/>
            </a:prstGeom>
            <a:noFill/>
            <a:ln w="14288">
              <a:solidFill>
                <a:srgbClr val="000000"/>
              </a:solidFill>
              <a:round/>
              <a:headEnd/>
              <a:tailEnd/>
            </a:ln>
          </p:spPr>
          <p:txBody>
            <a:bodyPr/>
            <a:lstStyle/>
            <a:p>
              <a:endParaRPr lang="en-US"/>
            </a:p>
          </p:txBody>
        </p:sp>
        <p:sp>
          <p:nvSpPr>
            <p:cNvPr id="2243" name="Line 195"/>
            <p:cNvSpPr>
              <a:spLocks noChangeShapeType="1"/>
            </p:cNvSpPr>
            <p:nvPr/>
          </p:nvSpPr>
          <p:spPr bwMode="auto">
            <a:xfrm>
              <a:off x="2899" y="3341"/>
              <a:ext cx="27" cy="0"/>
            </a:xfrm>
            <a:prstGeom prst="line">
              <a:avLst/>
            </a:prstGeom>
            <a:noFill/>
            <a:ln w="14288">
              <a:solidFill>
                <a:srgbClr val="000000"/>
              </a:solidFill>
              <a:round/>
              <a:headEnd/>
              <a:tailEnd/>
            </a:ln>
          </p:spPr>
          <p:txBody>
            <a:bodyPr/>
            <a:lstStyle/>
            <a:p>
              <a:endParaRPr lang="en-US"/>
            </a:p>
          </p:txBody>
        </p:sp>
        <p:sp>
          <p:nvSpPr>
            <p:cNvPr id="2244" name="Line 196"/>
            <p:cNvSpPr>
              <a:spLocks noChangeShapeType="1"/>
            </p:cNvSpPr>
            <p:nvPr/>
          </p:nvSpPr>
          <p:spPr bwMode="auto">
            <a:xfrm>
              <a:off x="2899" y="3132"/>
              <a:ext cx="27" cy="0"/>
            </a:xfrm>
            <a:prstGeom prst="line">
              <a:avLst/>
            </a:prstGeom>
            <a:noFill/>
            <a:ln w="14288">
              <a:solidFill>
                <a:srgbClr val="000000"/>
              </a:solidFill>
              <a:round/>
              <a:headEnd/>
              <a:tailEnd/>
            </a:ln>
          </p:spPr>
          <p:txBody>
            <a:bodyPr/>
            <a:lstStyle/>
            <a:p>
              <a:endParaRPr lang="en-US"/>
            </a:p>
          </p:txBody>
        </p:sp>
        <p:sp>
          <p:nvSpPr>
            <p:cNvPr id="2245" name="Line 197"/>
            <p:cNvSpPr>
              <a:spLocks noChangeShapeType="1"/>
            </p:cNvSpPr>
            <p:nvPr/>
          </p:nvSpPr>
          <p:spPr bwMode="auto">
            <a:xfrm>
              <a:off x="2899" y="2928"/>
              <a:ext cx="27" cy="0"/>
            </a:xfrm>
            <a:prstGeom prst="line">
              <a:avLst/>
            </a:prstGeom>
            <a:noFill/>
            <a:ln w="14288">
              <a:solidFill>
                <a:srgbClr val="000000"/>
              </a:solidFill>
              <a:round/>
              <a:headEnd/>
              <a:tailEnd/>
            </a:ln>
          </p:spPr>
          <p:txBody>
            <a:bodyPr/>
            <a:lstStyle/>
            <a:p>
              <a:endParaRPr lang="en-US"/>
            </a:p>
          </p:txBody>
        </p:sp>
        <p:sp>
          <p:nvSpPr>
            <p:cNvPr id="2246" name="Line 198"/>
            <p:cNvSpPr>
              <a:spLocks noChangeShapeType="1"/>
            </p:cNvSpPr>
            <p:nvPr/>
          </p:nvSpPr>
          <p:spPr bwMode="auto">
            <a:xfrm>
              <a:off x="2899" y="2719"/>
              <a:ext cx="27" cy="0"/>
            </a:xfrm>
            <a:prstGeom prst="line">
              <a:avLst/>
            </a:prstGeom>
            <a:noFill/>
            <a:ln w="14288">
              <a:solidFill>
                <a:srgbClr val="000000"/>
              </a:solidFill>
              <a:round/>
              <a:headEnd/>
              <a:tailEnd/>
            </a:ln>
          </p:spPr>
          <p:txBody>
            <a:bodyPr/>
            <a:lstStyle/>
            <a:p>
              <a:endParaRPr lang="en-US"/>
            </a:p>
          </p:txBody>
        </p:sp>
        <p:sp>
          <p:nvSpPr>
            <p:cNvPr id="2247" name="Line 199"/>
            <p:cNvSpPr>
              <a:spLocks noChangeShapeType="1"/>
            </p:cNvSpPr>
            <p:nvPr/>
          </p:nvSpPr>
          <p:spPr bwMode="auto">
            <a:xfrm>
              <a:off x="2899" y="2515"/>
              <a:ext cx="27" cy="0"/>
            </a:xfrm>
            <a:prstGeom prst="line">
              <a:avLst/>
            </a:prstGeom>
            <a:noFill/>
            <a:ln w="14288">
              <a:solidFill>
                <a:srgbClr val="000000"/>
              </a:solidFill>
              <a:round/>
              <a:headEnd/>
              <a:tailEnd/>
            </a:ln>
          </p:spPr>
          <p:txBody>
            <a:bodyPr/>
            <a:lstStyle/>
            <a:p>
              <a:endParaRPr lang="en-US"/>
            </a:p>
          </p:txBody>
        </p:sp>
        <p:sp>
          <p:nvSpPr>
            <p:cNvPr id="2248" name="Line 200"/>
            <p:cNvSpPr>
              <a:spLocks noChangeShapeType="1"/>
            </p:cNvSpPr>
            <p:nvPr/>
          </p:nvSpPr>
          <p:spPr bwMode="auto">
            <a:xfrm>
              <a:off x="2899" y="2307"/>
              <a:ext cx="27" cy="0"/>
            </a:xfrm>
            <a:prstGeom prst="line">
              <a:avLst/>
            </a:prstGeom>
            <a:noFill/>
            <a:ln w="14288">
              <a:solidFill>
                <a:srgbClr val="000000"/>
              </a:solidFill>
              <a:round/>
              <a:headEnd/>
              <a:tailEnd/>
            </a:ln>
          </p:spPr>
          <p:txBody>
            <a:bodyPr/>
            <a:lstStyle/>
            <a:p>
              <a:endParaRPr lang="en-US"/>
            </a:p>
          </p:txBody>
        </p:sp>
        <p:sp>
          <p:nvSpPr>
            <p:cNvPr id="2249" name="Line 201"/>
            <p:cNvSpPr>
              <a:spLocks noChangeShapeType="1"/>
            </p:cNvSpPr>
            <p:nvPr/>
          </p:nvSpPr>
          <p:spPr bwMode="auto">
            <a:xfrm>
              <a:off x="2899" y="2103"/>
              <a:ext cx="27" cy="0"/>
            </a:xfrm>
            <a:prstGeom prst="line">
              <a:avLst/>
            </a:prstGeom>
            <a:noFill/>
            <a:ln w="14288">
              <a:solidFill>
                <a:srgbClr val="000000"/>
              </a:solidFill>
              <a:round/>
              <a:headEnd/>
              <a:tailEnd/>
            </a:ln>
          </p:spPr>
          <p:txBody>
            <a:bodyPr/>
            <a:lstStyle/>
            <a:p>
              <a:endParaRPr lang="en-US"/>
            </a:p>
          </p:txBody>
        </p:sp>
        <p:sp>
          <p:nvSpPr>
            <p:cNvPr id="2250" name="Line 202"/>
            <p:cNvSpPr>
              <a:spLocks noChangeShapeType="1"/>
            </p:cNvSpPr>
            <p:nvPr/>
          </p:nvSpPr>
          <p:spPr bwMode="auto">
            <a:xfrm>
              <a:off x="2899" y="1894"/>
              <a:ext cx="27" cy="0"/>
            </a:xfrm>
            <a:prstGeom prst="line">
              <a:avLst/>
            </a:prstGeom>
            <a:noFill/>
            <a:ln w="14288">
              <a:solidFill>
                <a:srgbClr val="000000"/>
              </a:solidFill>
              <a:round/>
              <a:headEnd/>
              <a:tailEnd/>
            </a:ln>
          </p:spPr>
          <p:txBody>
            <a:bodyPr/>
            <a:lstStyle/>
            <a:p>
              <a:endParaRPr lang="en-US"/>
            </a:p>
          </p:txBody>
        </p:sp>
        <p:sp>
          <p:nvSpPr>
            <p:cNvPr id="2251" name="Line 203"/>
            <p:cNvSpPr>
              <a:spLocks noChangeShapeType="1"/>
            </p:cNvSpPr>
            <p:nvPr/>
          </p:nvSpPr>
          <p:spPr bwMode="auto">
            <a:xfrm>
              <a:off x="2899" y="1690"/>
              <a:ext cx="27" cy="0"/>
            </a:xfrm>
            <a:prstGeom prst="line">
              <a:avLst/>
            </a:prstGeom>
            <a:noFill/>
            <a:ln w="14288">
              <a:solidFill>
                <a:srgbClr val="000000"/>
              </a:solidFill>
              <a:round/>
              <a:headEnd/>
              <a:tailEnd/>
            </a:ln>
          </p:spPr>
          <p:txBody>
            <a:bodyPr/>
            <a:lstStyle/>
            <a:p>
              <a:endParaRPr lang="en-US"/>
            </a:p>
          </p:txBody>
        </p:sp>
        <p:sp>
          <p:nvSpPr>
            <p:cNvPr id="2252" name="Line 204"/>
            <p:cNvSpPr>
              <a:spLocks noChangeShapeType="1"/>
            </p:cNvSpPr>
            <p:nvPr/>
          </p:nvSpPr>
          <p:spPr bwMode="auto">
            <a:xfrm>
              <a:off x="2899" y="1481"/>
              <a:ext cx="27" cy="0"/>
            </a:xfrm>
            <a:prstGeom prst="line">
              <a:avLst/>
            </a:prstGeom>
            <a:noFill/>
            <a:ln w="14288">
              <a:solidFill>
                <a:srgbClr val="000000"/>
              </a:solidFill>
              <a:round/>
              <a:headEnd/>
              <a:tailEnd/>
            </a:ln>
          </p:spPr>
          <p:txBody>
            <a:bodyPr/>
            <a:lstStyle/>
            <a:p>
              <a:endParaRPr lang="en-US"/>
            </a:p>
          </p:txBody>
        </p:sp>
        <p:sp>
          <p:nvSpPr>
            <p:cNvPr id="2253" name="Line 205"/>
            <p:cNvSpPr>
              <a:spLocks noChangeShapeType="1"/>
            </p:cNvSpPr>
            <p:nvPr/>
          </p:nvSpPr>
          <p:spPr bwMode="auto">
            <a:xfrm>
              <a:off x="2899" y="1277"/>
              <a:ext cx="27" cy="0"/>
            </a:xfrm>
            <a:prstGeom prst="line">
              <a:avLst/>
            </a:prstGeom>
            <a:noFill/>
            <a:ln w="14288">
              <a:solidFill>
                <a:srgbClr val="000000"/>
              </a:solidFill>
              <a:round/>
              <a:headEnd/>
              <a:tailEnd/>
            </a:ln>
          </p:spPr>
          <p:txBody>
            <a:bodyPr/>
            <a:lstStyle/>
            <a:p>
              <a:endParaRPr lang="en-US"/>
            </a:p>
          </p:txBody>
        </p:sp>
        <p:sp>
          <p:nvSpPr>
            <p:cNvPr id="2254" name="Line 206"/>
            <p:cNvSpPr>
              <a:spLocks noChangeShapeType="1"/>
            </p:cNvSpPr>
            <p:nvPr/>
          </p:nvSpPr>
          <p:spPr bwMode="auto">
            <a:xfrm>
              <a:off x="2899" y="1069"/>
              <a:ext cx="27" cy="0"/>
            </a:xfrm>
            <a:prstGeom prst="line">
              <a:avLst/>
            </a:prstGeom>
            <a:noFill/>
            <a:ln w="14288">
              <a:solidFill>
                <a:srgbClr val="000000"/>
              </a:solidFill>
              <a:round/>
              <a:headEnd/>
              <a:tailEnd/>
            </a:ln>
          </p:spPr>
          <p:txBody>
            <a:bodyPr/>
            <a:lstStyle/>
            <a:p>
              <a:endParaRPr lang="en-US"/>
            </a:p>
          </p:txBody>
        </p:sp>
        <p:sp>
          <p:nvSpPr>
            <p:cNvPr id="2255" name="Line 207"/>
            <p:cNvSpPr>
              <a:spLocks noChangeShapeType="1"/>
            </p:cNvSpPr>
            <p:nvPr/>
          </p:nvSpPr>
          <p:spPr bwMode="auto">
            <a:xfrm>
              <a:off x="2926" y="1894"/>
              <a:ext cx="2246" cy="0"/>
            </a:xfrm>
            <a:prstGeom prst="line">
              <a:avLst/>
            </a:prstGeom>
            <a:noFill/>
            <a:ln w="14288">
              <a:solidFill>
                <a:srgbClr val="000000"/>
              </a:solidFill>
              <a:round/>
              <a:headEnd/>
              <a:tailEnd/>
            </a:ln>
          </p:spPr>
          <p:txBody>
            <a:bodyPr/>
            <a:lstStyle/>
            <a:p>
              <a:endParaRPr lang="en-US"/>
            </a:p>
          </p:txBody>
        </p:sp>
        <p:sp>
          <p:nvSpPr>
            <p:cNvPr id="2256" name="Line 208"/>
            <p:cNvSpPr>
              <a:spLocks noChangeShapeType="1"/>
            </p:cNvSpPr>
            <p:nvPr/>
          </p:nvSpPr>
          <p:spPr bwMode="auto">
            <a:xfrm flipV="1">
              <a:off x="2926" y="1894"/>
              <a:ext cx="0" cy="42"/>
            </a:xfrm>
            <a:prstGeom prst="line">
              <a:avLst/>
            </a:prstGeom>
            <a:noFill/>
            <a:ln w="14288">
              <a:solidFill>
                <a:srgbClr val="000000"/>
              </a:solidFill>
              <a:round/>
              <a:headEnd/>
              <a:tailEnd/>
            </a:ln>
          </p:spPr>
          <p:txBody>
            <a:bodyPr/>
            <a:lstStyle/>
            <a:p>
              <a:endParaRPr lang="en-US"/>
            </a:p>
          </p:txBody>
        </p:sp>
        <p:sp>
          <p:nvSpPr>
            <p:cNvPr id="2257" name="Line 209"/>
            <p:cNvSpPr>
              <a:spLocks noChangeShapeType="1"/>
            </p:cNvSpPr>
            <p:nvPr/>
          </p:nvSpPr>
          <p:spPr bwMode="auto">
            <a:xfrm flipV="1">
              <a:off x="3299" y="1894"/>
              <a:ext cx="0" cy="42"/>
            </a:xfrm>
            <a:prstGeom prst="line">
              <a:avLst/>
            </a:prstGeom>
            <a:noFill/>
            <a:ln w="14288">
              <a:solidFill>
                <a:srgbClr val="000000"/>
              </a:solidFill>
              <a:round/>
              <a:headEnd/>
              <a:tailEnd/>
            </a:ln>
          </p:spPr>
          <p:txBody>
            <a:bodyPr/>
            <a:lstStyle/>
            <a:p>
              <a:endParaRPr lang="en-US"/>
            </a:p>
          </p:txBody>
        </p:sp>
        <p:sp>
          <p:nvSpPr>
            <p:cNvPr id="2258" name="Line 210"/>
            <p:cNvSpPr>
              <a:spLocks noChangeShapeType="1"/>
            </p:cNvSpPr>
            <p:nvPr/>
          </p:nvSpPr>
          <p:spPr bwMode="auto">
            <a:xfrm flipV="1">
              <a:off x="3674" y="1894"/>
              <a:ext cx="0" cy="42"/>
            </a:xfrm>
            <a:prstGeom prst="line">
              <a:avLst/>
            </a:prstGeom>
            <a:noFill/>
            <a:ln w="14288">
              <a:solidFill>
                <a:srgbClr val="000000"/>
              </a:solidFill>
              <a:round/>
              <a:headEnd/>
              <a:tailEnd/>
            </a:ln>
          </p:spPr>
          <p:txBody>
            <a:bodyPr/>
            <a:lstStyle/>
            <a:p>
              <a:endParaRPr lang="en-US"/>
            </a:p>
          </p:txBody>
        </p:sp>
        <p:sp>
          <p:nvSpPr>
            <p:cNvPr id="2259" name="Line 211"/>
            <p:cNvSpPr>
              <a:spLocks noChangeShapeType="1"/>
            </p:cNvSpPr>
            <p:nvPr/>
          </p:nvSpPr>
          <p:spPr bwMode="auto">
            <a:xfrm flipV="1">
              <a:off x="4047" y="1894"/>
              <a:ext cx="0" cy="42"/>
            </a:xfrm>
            <a:prstGeom prst="line">
              <a:avLst/>
            </a:prstGeom>
            <a:noFill/>
            <a:ln w="14288">
              <a:solidFill>
                <a:srgbClr val="000000"/>
              </a:solidFill>
              <a:round/>
              <a:headEnd/>
              <a:tailEnd/>
            </a:ln>
          </p:spPr>
          <p:txBody>
            <a:bodyPr/>
            <a:lstStyle/>
            <a:p>
              <a:endParaRPr lang="en-US"/>
            </a:p>
          </p:txBody>
        </p:sp>
        <p:sp>
          <p:nvSpPr>
            <p:cNvPr id="2260" name="Line 212"/>
            <p:cNvSpPr>
              <a:spLocks noChangeShapeType="1"/>
            </p:cNvSpPr>
            <p:nvPr/>
          </p:nvSpPr>
          <p:spPr bwMode="auto">
            <a:xfrm flipV="1">
              <a:off x="4423" y="1894"/>
              <a:ext cx="0" cy="42"/>
            </a:xfrm>
            <a:prstGeom prst="line">
              <a:avLst/>
            </a:prstGeom>
            <a:noFill/>
            <a:ln w="14288">
              <a:solidFill>
                <a:srgbClr val="000000"/>
              </a:solidFill>
              <a:round/>
              <a:headEnd/>
              <a:tailEnd/>
            </a:ln>
          </p:spPr>
          <p:txBody>
            <a:bodyPr/>
            <a:lstStyle/>
            <a:p>
              <a:endParaRPr lang="en-US"/>
            </a:p>
          </p:txBody>
        </p:sp>
        <p:sp>
          <p:nvSpPr>
            <p:cNvPr id="2261" name="Line 213"/>
            <p:cNvSpPr>
              <a:spLocks noChangeShapeType="1"/>
            </p:cNvSpPr>
            <p:nvPr/>
          </p:nvSpPr>
          <p:spPr bwMode="auto">
            <a:xfrm flipV="1">
              <a:off x="4796" y="1894"/>
              <a:ext cx="0" cy="42"/>
            </a:xfrm>
            <a:prstGeom prst="line">
              <a:avLst/>
            </a:prstGeom>
            <a:noFill/>
            <a:ln w="14288">
              <a:solidFill>
                <a:srgbClr val="000000"/>
              </a:solidFill>
              <a:round/>
              <a:headEnd/>
              <a:tailEnd/>
            </a:ln>
          </p:spPr>
          <p:txBody>
            <a:bodyPr/>
            <a:lstStyle/>
            <a:p>
              <a:endParaRPr lang="en-US"/>
            </a:p>
          </p:txBody>
        </p:sp>
        <p:sp>
          <p:nvSpPr>
            <p:cNvPr id="2262" name="Line 214"/>
            <p:cNvSpPr>
              <a:spLocks noChangeShapeType="1"/>
            </p:cNvSpPr>
            <p:nvPr/>
          </p:nvSpPr>
          <p:spPr bwMode="auto">
            <a:xfrm flipV="1">
              <a:off x="5172" y="1894"/>
              <a:ext cx="0" cy="42"/>
            </a:xfrm>
            <a:prstGeom prst="line">
              <a:avLst/>
            </a:prstGeom>
            <a:noFill/>
            <a:ln w="14288">
              <a:solidFill>
                <a:srgbClr val="000000"/>
              </a:solidFill>
              <a:round/>
              <a:headEnd/>
              <a:tailEnd/>
            </a:ln>
          </p:spPr>
          <p:txBody>
            <a:bodyPr/>
            <a:lstStyle/>
            <a:p>
              <a:endParaRPr lang="en-US"/>
            </a:p>
          </p:txBody>
        </p:sp>
        <p:sp>
          <p:nvSpPr>
            <p:cNvPr id="2263" name="Freeform 215"/>
            <p:cNvSpPr>
              <a:spLocks/>
            </p:cNvSpPr>
            <p:nvPr/>
          </p:nvSpPr>
          <p:spPr bwMode="auto">
            <a:xfrm>
              <a:off x="2961" y="1324"/>
              <a:ext cx="1797" cy="1581"/>
            </a:xfrm>
            <a:custGeom>
              <a:avLst/>
              <a:gdLst/>
              <a:ahLst/>
              <a:cxnLst>
                <a:cxn ang="0">
                  <a:pos x="0" y="132"/>
                </a:cxn>
                <a:cxn ang="0">
                  <a:pos x="13" y="139"/>
                </a:cxn>
                <a:cxn ang="0">
                  <a:pos x="26" y="146"/>
                </a:cxn>
                <a:cxn ang="0">
                  <a:pos x="39" y="153"/>
                </a:cxn>
                <a:cxn ang="0">
                  <a:pos x="51" y="159"/>
                </a:cxn>
                <a:cxn ang="0">
                  <a:pos x="64" y="164"/>
                </a:cxn>
                <a:cxn ang="0">
                  <a:pos x="77" y="170"/>
                </a:cxn>
                <a:cxn ang="0">
                  <a:pos x="90" y="174"/>
                </a:cxn>
                <a:cxn ang="0">
                  <a:pos x="102" y="255"/>
                </a:cxn>
                <a:cxn ang="0">
                  <a:pos x="115" y="341"/>
                </a:cxn>
                <a:cxn ang="0">
                  <a:pos x="128" y="307"/>
                </a:cxn>
                <a:cxn ang="0">
                  <a:pos x="141" y="258"/>
                </a:cxn>
                <a:cxn ang="0">
                  <a:pos x="153" y="218"/>
                </a:cxn>
                <a:cxn ang="0">
                  <a:pos x="166" y="187"/>
                </a:cxn>
                <a:cxn ang="0">
                  <a:pos x="179" y="163"/>
                </a:cxn>
                <a:cxn ang="0">
                  <a:pos x="192" y="141"/>
                </a:cxn>
                <a:cxn ang="0">
                  <a:pos x="204" y="121"/>
                </a:cxn>
                <a:cxn ang="0">
                  <a:pos x="217" y="104"/>
                </a:cxn>
                <a:cxn ang="0">
                  <a:pos x="230" y="91"/>
                </a:cxn>
                <a:cxn ang="0">
                  <a:pos x="243" y="79"/>
                </a:cxn>
                <a:cxn ang="0">
                  <a:pos x="255" y="68"/>
                </a:cxn>
                <a:cxn ang="0">
                  <a:pos x="268" y="58"/>
                </a:cxn>
                <a:cxn ang="0">
                  <a:pos x="281" y="49"/>
                </a:cxn>
                <a:cxn ang="0">
                  <a:pos x="294" y="42"/>
                </a:cxn>
                <a:cxn ang="0">
                  <a:pos x="306" y="36"/>
                </a:cxn>
                <a:cxn ang="0">
                  <a:pos x="319" y="29"/>
                </a:cxn>
                <a:cxn ang="0">
                  <a:pos x="332" y="25"/>
                </a:cxn>
                <a:cxn ang="0">
                  <a:pos x="345" y="21"/>
                </a:cxn>
                <a:cxn ang="0">
                  <a:pos x="357" y="18"/>
                </a:cxn>
                <a:cxn ang="0">
                  <a:pos x="370" y="16"/>
                </a:cxn>
                <a:cxn ang="0">
                  <a:pos x="383" y="14"/>
                </a:cxn>
                <a:cxn ang="0">
                  <a:pos x="396" y="11"/>
                </a:cxn>
                <a:cxn ang="0">
                  <a:pos x="408" y="10"/>
                </a:cxn>
                <a:cxn ang="0">
                  <a:pos x="421" y="8"/>
                </a:cxn>
                <a:cxn ang="0">
                  <a:pos x="434" y="7"/>
                </a:cxn>
                <a:cxn ang="0">
                  <a:pos x="447" y="6"/>
                </a:cxn>
                <a:cxn ang="0">
                  <a:pos x="459" y="5"/>
                </a:cxn>
                <a:cxn ang="0">
                  <a:pos x="472" y="5"/>
                </a:cxn>
                <a:cxn ang="0">
                  <a:pos x="485" y="4"/>
                </a:cxn>
                <a:cxn ang="0">
                  <a:pos x="498" y="3"/>
                </a:cxn>
                <a:cxn ang="0">
                  <a:pos x="510" y="2"/>
                </a:cxn>
                <a:cxn ang="0">
                  <a:pos x="523" y="2"/>
                </a:cxn>
                <a:cxn ang="0">
                  <a:pos x="536" y="1"/>
                </a:cxn>
                <a:cxn ang="0">
                  <a:pos x="549" y="1"/>
                </a:cxn>
                <a:cxn ang="0">
                  <a:pos x="561" y="1"/>
                </a:cxn>
                <a:cxn ang="0">
                  <a:pos x="574" y="1"/>
                </a:cxn>
                <a:cxn ang="0">
                  <a:pos x="587" y="1"/>
                </a:cxn>
                <a:cxn ang="0">
                  <a:pos x="600" y="0"/>
                </a:cxn>
                <a:cxn ang="0">
                  <a:pos x="612" y="0"/>
                </a:cxn>
              </a:cxnLst>
              <a:rect l="0" t="0" r="r" b="b"/>
              <a:pathLst>
                <a:path w="612" h="341">
                  <a:moveTo>
                    <a:pt x="0" y="132"/>
                  </a:moveTo>
                  <a:lnTo>
                    <a:pt x="13" y="139"/>
                  </a:lnTo>
                  <a:lnTo>
                    <a:pt x="26" y="146"/>
                  </a:lnTo>
                  <a:lnTo>
                    <a:pt x="39" y="153"/>
                  </a:lnTo>
                  <a:lnTo>
                    <a:pt x="51" y="159"/>
                  </a:lnTo>
                  <a:lnTo>
                    <a:pt x="64" y="164"/>
                  </a:lnTo>
                  <a:lnTo>
                    <a:pt x="77" y="170"/>
                  </a:lnTo>
                  <a:lnTo>
                    <a:pt x="90" y="174"/>
                  </a:lnTo>
                  <a:lnTo>
                    <a:pt x="102" y="255"/>
                  </a:lnTo>
                  <a:lnTo>
                    <a:pt x="115" y="341"/>
                  </a:lnTo>
                  <a:lnTo>
                    <a:pt x="128" y="307"/>
                  </a:lnTo>
                  <a:lnTo>
                    <a:pt x="141" y="258"/>
                  </a:lnTo>
                  <a:lnTo>
                    <a:pt x="153" y="218"/>
                  </a:lnTo>
                  <a:lnTo>
                    <a:pt x="166" y="187"/>
                  </a:lnTo>
                  <a:lnTo>
                    <a:pt x="179" y="163"/>
                  </a:lnTo>
                  <a:lnTo>
                    <a:pt x="192" y="141"/>
                  </a:lnTo>
                  <a:lnTo>
                    <a:pt x="204" y="121"/>
                  </a:lnTo>
                  <a:lnTo>
                    <a:pt x="217" y="104"/>
                  </a:lnTo>
                  <a:lnTo>
                    <a:pt x="230" y="91"/>
                  </a:lnTo>
                  <a:lnTo>
                    <a:pt x="243" y="79"/>
                  </a:lnTo>
                  <a:lnTo>
                    <a:pt x="255" y="68"/>
                  </a:lnTo>
                  <a:lnTo>
                    <a:pt x="268" y="58"/>
                  </a:lnTo>
                  <a:lnTo>
                    <a:pt x="281" y="49"/>
                  </a:lnTo>
                  <a:lnTo>
                    <a:pt x="294" y="42"/>
                  </a:lnTo>
                  <a:lnTo>
                    <a:pt x="306" y="36"/>
                  </a:lnTo>
                  <a:lnTo>
                    <a:pt x="319" y="29"/>
                  </a:lnTo>
                  <a:lnTo>
                    <a:pt x="332" y="25"/>
                  </a:lnTo>
                  <a:lnTo>
                    <a:pt x="345" y="21"/>
                  </a:lnTo>
                  <a:lnTo>
                    <a:pt x="357" y="18"/>
                  </a:lnTo>
                  <a:lnTo>
                    <a:pt x="370" y="16"/>
                  </a:lnTo>
                  <a:lnTo>
                    <a:pt x="383" y="14"/>
                  </a:lnTo>
                  <a:lnTo>
                    <a:pt x="396" y="11"/>
                  </a:lnTo>
                  <a:lnTo>
                    <a:pt x="408" y="10"/>
                  </a:lnTo>
                  <a:lnTo>
                    <a:pt x="421" y="8"/>
                  </a:lnTo>
                  <a:lnTo>
                    <a:pt x="434" y="7"/>
                  </a:lnTo>
                  <a:lnTo>
                    <a:pt x="447" y="6"/>
                  </a:lnTo>
                  <a:lnTo>
                    <a:pt x="459" y="5"/>
                  </a:lnTo>
                  <a:lnTo>
                    <a:pt x="472" y="5"/>
                  </a:lnTo>
                  <a:lnTo>
                    <a:pt x="485" y="4"/>
                  </a:lnTo>
                  <a:lnTo>
                    <a:pt x="498" y="3"/>
                  </a:lnTo>
                  <a:lnTo>
                    <a:pt x="510" y="2"/>
                  </a:lnTo>
                  <a:lnTo>
                    <a:pt x="523" y="2"/>
                  </a:lnTo>
                  <a:lnTo>
                    <a:pt x="536" y="1"/>
                  </a:lnTo>
                  <a:lnTo>
                    <a:pt x="549" y="1"/>
                  </a:lnTo>
                  <a:lnTo>
                    <a:pt x="561" y="1"/>
                  </a:lnTo>
                  <a:lnTo>
                    <a:pt x="574" y="1"/>
                  </a:lnTo>
                  <a:lnTo>
                    <a:pt x="587" y="1"/>
                  </a:lnTo>
                  <a:lnTo>
                    <a:pt x="600" y="0"/>
                  </a:lnTo>
                  <a:lnTo>
                    <a:pt x="612" y="0"/>
                  </a:lnTo>
                </a:path>
              </a:pathLst>
            </a:custGeom>
            <a:noFill/>
            <a:ln w="19050">
              <a:solidFill>
                <a:srgbClr val="000080"/>
              </a:solidFill>
              <a:prstDash val="solid"/>
              <a:round/>
              <a:headEnd/>
              <a:tailEnd/>
            </a:ln>
          </p:spPr>
          <p:txBody>
            <a:bodyPr/>
            <a:lstStyle/>
            <a:p>
              <a:endParaRPr lang="en-US"/>
            </a:p>
          </p:txBody>
        </p:sp>
        <p:sp>
          <p:nvSpPr>
            <p:cNvPr id="2264" name="Freeform 216"/>
            <p:cNvSpPr>
              <a:spLocks/>
            </p:cNvSpPr>
            <p:nvPr/>
          </p:nvSpPr>
          <p:spPr bwMode="auto">
            <a:xfrm>
              <a:off x="2961" y="1370"/>
              <a:ext cx="1797" cy="1581"/>
            </a:xfrm>
            <a:custGeom>
              <a:avLst/>
              <a:gdLst/>
              <a:ahLst/>
              <a:cxnLst>
                <a:cxn ang="0">
                  <a:pos x="0" y="123"/>
                </a:cxn>
                <a:cxn ang="0">
                  <a:pos x="13" y="132"/>
                </a:cxn>
                <a:cxn ang="0">
                  <a:pos x="26" y="141"/>
                </a:cxn>
                <a:cxn ang="0">
                  <a:pos x="39" y="149"/>
                </a:cxn>
                <a:cxn ang="0">
                  <a:pos x="51" y="156"/>
                </a:cxn>
                <a:cxn ang="0">
                  <a:pos x="64" y="162"/>
                </a:cxn>
                <a:cxn ang="0">
                  <a:pos x="77" y="169"/>
                </a:cxn>
                <a:cxn ang="0">
                  <a:pos x="90" y="175"/>
                </a:cxn>
                <a:cxn ang="0">
                  <a:pos x="102" y="255"/>
                </a:cxn>
                <a:cxn ang="0">
                  <a:pos x="115" y="341"/>
                </a:cxn>
                <a:cxn ang="0">
                  <a:pos x="128" y="308"/>
                </a:cxn>
                <a:cxn ang="0">
                  <a:pos x="141" y="258"/>
                </a:cxn>
                <a:cxn ang="0">
                  <a:pos x="153" y="218"/>
                </a:cxn>
                <a:cxn ang="0">
                  <a:pos x="166" y="187"/>
                </a:cxn>
                <a:cxn ang="0">
                  <a:pos x="179" y="163"/>
                </a:cxn>
                <a:cxn ang="0">
                  <a:pos x="192" y="141"/>
                </a:cxn>
                <a:cxn ang="0">
                  <a:pos x="204" y="122"/>
                </a:cxn>
                <a:cxn ang="0">
                  <a:pos x="217" y="105"/>
                </a:cxn>
                <a:cxn ang="0">
                  <a:pos x="230" y="91"/>
                </a:cxn>
                <a:cxn ang="0">
                  <a:pos x="243" y="79"/>
                </a:cxn>
                <a:cxn ang="0">
                  <a:pos x="255" y="68"/>
                </a:cxn>
                <a:cxn ang="0">
                  <a:pos x="268" y="58"/>
                </a:cxn>
                <a:cxn ang="0">
                  <a:pos x="281" y="50"/>
                </a:cxn>
                <a:cxn ang="0">
                  <a:pos x="294" y="43"/>
                </a:cxn>
                <a:cxn ang="0">
                  <a:pos x="306" y="36"/>
                </a:cxn>
                <a:cxn ang="0">
                  <a:pos x="319" y="30"/>
                </a:cxn>
                <a:cxn ang="0">
                  <a:pos x="332" y="25"/>
                </a:cxn>
                <a:cxn ang="0">
                  <a:pos x="345" y="22"/>
                </a:cxn>
                <a:cxn ang="0">
                  <a:pos x="357" y="18"/>
                </a:cxn>
                <a:cxn ang="0">
                  <a:pos x="370" y="16"/>
                </a:cxn>
                <a:cxn ang="0">
                  <a:pos x="383" y="14"/>
                </a:cxn>
                <a:cxn ang="0">
                  <a:pos x="396" y="12"/>
                </a:cxn>
                <a:cxn ang="0">
                  <a:pos x="408" y="10"/>
                </a:cxn>
                <a:cxn ang="0">
                  <a:pos x="421" y="9"/>
                </a:cxn>
                <a:cxn ang="0">
                  <a:pos x="434" y="7"/>
                </a:cxn>
                <a:cxn ang="0">
                  <a:pos x="447" y="7"/>
                </a:cxn>
                <a:cxn ang="0">
                  <a:pos x="459" y="5"/>
                </a:cxn>
                <a:cxn ang="0">
                  <a:pos x="472" y="5"/>
                </a:cxn>
                <a:cxn ang="0">
                  <a:pos x="485" y="4"/>
                </a:cxn>
                <a:cxn ang="0">
                  <a:pos x="498" y="3"/>
                </a:cxn>
                <a:cxn ang="0">
                  <a:pos x="510" y="3"/>
                </a:cxn>
                <a:cxn ang="0">
                  <a:pos x="523" y="2"/>
                </a:cxn>
                <a:cxn ang="0">
                  <a:pos x="536" y="2"/>
                </a:cxn>
                <a:cxn ang="0">
                  <a:pos x="549" y="1"/>
                </a:cxn>
                <a:cxn ang="0">
                  <a:pos x="561" y="1"/>
                </a:cxn>
                <a:cxn ang="0">
                  <a:pos x="574" y="1"/>
                </a:cxn>
                <a:cxn ang="0">
                  <a:pos x="587" y="1"/>
                </a:cxn>
                <a:cxn ang="0">
                  <a:pos x="600" y="1"/>
                </a:cxn>
                <a:cxn ang="0">
                  <a:pos x="612" y="0"/>
                </a:cxn>
              </a:cxnLst>
              <a:rect l="0" t="0" r="r" b="b"/>
              <a:pathLst>
                <a:path w="612" h="341">
                  <a:moveTo>
                    <a:pt x="0" y="123"/>
                  </a:moveTo>
                  <a:lnTo>
                    <a:pt x="13" y="132"/>
                  </a:lnTo>
                  <a:lnTo>
                    <a:pt x="26" y="141"/>
                  </a:lnTo>
                  <a:lnTo>
                    <a:pt x="39" y="149"/>
                  </a:lnTo>
                  <a:lnTo>
                    <a:pt x="51" y="156"/>
                  </a:lnTo>
                  <a:lnTo>
                    <a:pt x="64" y="162"/>
                  </a:lnTo>
                  <a:lnTo>
                    <a:pt x="77" y="169"/>
                  </a:lnTo>
                  <a:lnTo>
                    <a:pt x="90" y="175"/>
                  </a:lnTo>
                  <a:lnTo>
                    <a:pt x="102" y="255"/>
                  </a:lnTo>
                  <a:lnTo>
                    <a:pt x="115" y="341"/>
                  </a:lnTo>
                  <a:lnTo>
                    <a:pt x="128" y="308"/>
                  </a:lnTo>
                  <a:lnTo>
                    <a:pt x="141" y="258"/>
                  </a:lnTo>
                  <a:lnTo>
                    <a:pt x="153" y="218"/>
                  </a:lnTo>
                  <a:lnTo>
                    <a:pt x="166" y="187"/>
                  </a:lnTo>
                  <a:lnTo>
                    <a:pt x="179" y="163"/>
                  </a:lnTo>
                  <a:lnTo>
                    <a:pt x="192" y="141"/>
                  </a:lnTo>
                  <a:lnTo>
                    <a:pt x="204" y="122"/>
                  </a:lnTo>
                  <a:lnTo>
                    <a:pt x="217" y="105"/>
                  </a:lnTo>
                  <a:lnTo>
                    <a:pt x="230" y="91"/>
                  </a:lnTo>
                  <a:lnTo>
                    <a:pt x="243" y="79"/>
                  </a:lnTo>
                  <a:lnTo>
                    <a:pt x="255" y="68"/>
                  </a:lnTo>
                  <a:lnTo>
                    <a:pt x="268" y="58"/>
                  </a:lnTo>
                  <a:lnTo>
                    <a:pt x="281" y="50"/>
                  </a:lnTo>
                  <a:lnTo>
                    <a:pt x="294" y="43"/>
                  </a:lnTo>
                  <a:lnTo>
                    <a:pt x="306" y="36"/>
                  </a:lnTo>
                  <a:lnTo>
                    <a:pt x="319" y="30"/>
                  </a:lnTo>
                  <a:lnTo>
                    <a:pt x="332" y="25"/>
                  </a:lnTo>
                  <a:lnTo>
                    <a:pt x="345" y="22"/>
                  </a:lnTo>
                  <a:lnTo>
                    <a:pt x="357" y="18"/>
                  </a:lnTo>
                  <a:lnTo>
                    <a:pt x="370" y="16"/>
                  </a:lnTo>
                  <a:lnTo>
                    <a:pt x="383" y="14"/>
                  </a:lnTo>
                  <a:lnTo>
                    <a:pt x="396" y="12"/>
                  </a:lnTo>
                  <a:lnTo>
                    <a:pt x="408" y="10"/>
                  </a:lnTo>
                  <a:lnTo>
                    <a:pt x="421" y="9"/>
                  </a:lnTo>
                  <a:lnTo>
                    <a:pt x="434" y="7"/>
                  </a:lnTo>
                  <a:lnTo>
                    <a:pt x="447" y="7"/>
                  </a:lnTo>
                  <a:lnTo>
                    <a:pt x="459" y="5"/>
                  </a:lnTo>
                  <a:lnTo>
                    <a:pt x="472" y="5"/>
                  </a:lnTo>
                  <a:lnTo>
                    <a:pt x="485" y="4"/>
                  </a:lnTo>
                  <a:lnTo>
                    <a:pt x="498" y="3"/>
                  </a:lnTo>
                  <a:lnTo>
                    <a:pt x="510" y="3"/>
                  </a:lnTo>
                  <a:lnTo>
                    <a:pt x="523" y="2"/>
                  </a:lnTo>
                  <a:lnTo>
                    <a:pt x="536" y="2"/>
                  </a:lnTo>
                  <a:lnTo>
                    <a:pt x="549" y="1"/>
                  </a:lnTo>
                  <a:lnTo>
                    <a:pt x="561" y="1"/>
                  </a:lnTo>
                  <a:lnTo>
                    <a:pt x="574" y="1"/>
                  </a:lnTo>
                  <a:lnTo>
                    <a:pt x="587" y="1"/>
                  </a:lnTo>
                  <a:lnTo>
                    <a:pt x="600" y="1"/>
                  </a:lnTo>
                  <a:lnTo>
                    <a:pt x="612" y="0"/>
                  </a:lnTo>
                </a:path>
              </a:pathLst>
            </a:custGeom>
            <a:noFill/>
            <a:ln w="19050">
              <a:solidFill>
                <a:srgbClr val="FF00FF"/>
              </a:solidFill>
              <a:prstDash val="solid"/>
              <a:round/>
              <a:headEnd/>
              <a:tailEnd/>
            </a:ln>
          </p:spPr>
          <p:txBody>
            <a:bodyPr/>
            <a:lstStyle/>
            <a:p>
              <a:endParaRPr lang="en-US"/>
            </a:p>
          </p:txBody>
        </p:sp>
        <p:sp>
          <p:nvSpPr>
            <p:cNvPr id="2265" name="Freeform 217"/>
            <p:cNvSpPr>
              <a:spLocks/>
            </p:cNvSpPr>
            <p:nvPr/>
          </p:nvSpPr>
          <p:spPr bwMode="auto">
            <a:xfrm>
              <a:off x="2961" y="1560"/>
              <a:ext cx="1797" cy="1581"/>
            </a:xfrm>
            <a:custGeom>
              <a:avLst/>
              <a:gdLst/>
              <a:ahLst/>
              <a:cxnLst>
                <a:cxn ang="0">
                  <a:pos x="0" y="89"/>
                </a:cxn>
                <a:cxn ang="0">
                  <a:pos x="13" y="104"/>
                </a:cxn>
                <a:cxn ang="0">
                  <a:pos x="26" y="118"/>
                </a:cxn>
                <a:cxn ang="0">
                  <a:pos x="39" y="131"/>
                </a:cxn>
                <a:cxn ang="0">
                  <a:pos x="51" y="143"/>
                </a:cxn>
                <a:cxn ang="0">
                  <a:pos x="64" y="154"/>
                </a:cxn>
                <a:cxn ang="0">
                  <a:pos x="77" y="165"/>
                </a:cxn>
                <a:cxn ang="0">
                  <a:pos x="90" y="175"/>
                </a:cxn>
                <a:cxn ang="0">
                  <a:pos x="102" y="255"/>
                </a:cxn>
                <a:cxn ang="0">
                  <a:pos x="115" y="341"/>
                </a:cxn>
                <a:cxn ang="0">
                  <a:pos x="128" y="308"/>
                </a:cxn>
                <a:cxn ang="0">
                  <a:pos x="141" y="258"/>
                </a:cxn>
                <a:cxn ang="0">
                  <a:pos x="153" y="218"/>
                </a:cxn>
                <a:cxn ang="0">
                  <a:pos x="166" y="187"/>
                </a:cxn>
                <a:cxn ang="0">
                  <a:pos x="179" y="163"/>
                </a:cxn>
                <a:cxn ang="0">
                  <a:pos x="192" y="141"/>
                </a:cxn>
                <a:cxn ang="0">
                  <a:pos x="204" y="121"/>
                </a:cxn>
                <a:cxn ang="0">
                  <a:pos x="217" y="105"/>
                </a:cxn>
                <a:cxn ang="0">
                  <a:pos x="230" y="91"/>
                </a:cxn>
                <a:cxn ang="0">
                  <a:pos x="243" y="79"/>
                </a:cxn>
                <a:cxn ang="0">
                  <a:pos x="255" y="68"/>
                </a:cxn>
                <a:cxn ang="0">
                  <a:pos x="268" y="58"/>
                </a:cxn>
                <a:cxn ang="0">
                  <a:pos x="281" y="49"/>
                </a:cxn>
                <a:cxn ang="0">
                  <a:pos x="294" y="43"/>
                </a:cxn>
                <a:cxn ang="0">
                  <a:pos x="306" y="36"/>
                </a:cxn>
                <a:cxn ang="0">
                  <a:pos x="319" y="30"/>
                </a:cxn>
                <a:cxn ang="0">
                  <a:pos x="332" y="25"/>
                </a:cxn>
                <a:cxn ang="0">
                  <a:pos x="345" y="22"/>
                </a:cxn>
                <a:cxn ang="0">
                  <a:pos x="357" y="18"/>
                </a:cxn>
                <a:cxn ang="0">
                  <a:pos x="370" y="16"/>
                </a:cxn>
                <a:cxn ang="0">
                  <a:pos x="383" y="14"/>
                </a:cxn>
                <a:cxn ang="0">
                  <a:pos x="396" y="12"/>
                </a:cxn>
                <a:cxn ang="0">
                  <a:pos x="408" y="10"/>
                </a:cxn>
                <a:cxn ang="0">
                  <a:pos x="421" y="9"/>
                </a:cxn>
                <a:cxn ang="0">
                  <a:pos x="434" y="7"/>
                </a:cxn>
                <a:cxn ang="0">
                  <a:pos x="447" y="6"/>
                </a:cxn>
                <a:cxn ang="0">
                  <a:pos x="459" y="5"/>
                </a:cxn>
                <a:cxn ang="0">
                  <a:pos x="472" y="5"/>
                </a:cxn>
                <a:cxn ang="0">
                  <a:pos x="485" y="4"/>
                </a:cxn>
                <a:cxn ang="0">
                  <a:pos x="498" y="3"/>
                </a:cxn>
                <a:cxn ang="0">
                  <a:pos x="510" y="2"/>
                </a:cxn>
                <a:cxn ang="0">
                  <a:pos x="523" y="2"/>
                </a:cxn>
                <a:cxn ang="0">
                  <a:pos x="536" y="2"/>
                </a:cxn>
                <a:cxn ang="0">
                  <a:pos x="549" y="1"/>
                </a:cxn>
                <a:cxn ang="0">
                  <a:pos x="561" y="1"/>
                </a:cxn>
                <a:cxn ang="0">
                  <a:pos x="574" y="1"/>
                </a:cxn>
                <a:cxn ang="0">
                  <a:pos x="587" y="1"/>
                </a:cxn>
                <a:cxn ang="0">
                  <a:pos x="600" y="1"/>
                </a:cxn>
                <a:cxn ang="0">
                  <a:pos x="612" y="0"/>
                </a:cxn>
              </a:cxnLst>
              <a:rect l="0" t="0" r="r" b="b"/>
              <a:pathLst>
                <a:path w="612" h="341">
                  <a:moveTo>
                    <a:pt x="0" y="89"/>
                  </a:moveTo>
                  <a:lnTo>
                    <a:pt x="13" y="104"/>
                  </a:lnTo>
                  <a:lnTo>
                    <a:pt x="26" y="118"/>
                  </a:lnTo>
                  <a:lnTo>
                    <a:pt x="39" y="131"/>
                  </a:lnTo>
                  <a:lnTo>
                    <a:pt x="51" y="143"/>
                  </a:lnTo>
                  <a:lnTo>
                    <a:pt x="64" y="154"/>
                  </a:lnTo>
                  <a:lnTo>
                    <a:pt x="77" y="165"/>
                  </a:lnTo>
                  <a:lnTo>
                    <a:pt x="90" y="175"/>
                  </a:lnTo>
                  <a:lnTo>
                    <a:pt x="102" y="255"/>
                  </a:lnTo>
                  <a:lnTo>
                    <a:pt x="115" y="341"/>
                  </a:lnTo>
                  <a:lnTo>
                    <a:pt x="128" y="308"/>
                  </a:lnTo>
                  <a:lnTo>
                    <a:pt x="141" y="258"/>
                  </a:lnTo>
                  <a:lnTo>
                    <a:pt x="153" y="218"/>
                  </a:lnTo>
                  <a:lnTo>
                    <a:pt x="166" y="187"/>
                  </a:lnTo>
                  <a:lnTo>
                    <a:pt x="179" y="163"/>
                  </a:lnTo>
                  <a:lnTo>
                    <a:pt x="192" y="141"/>
                  </a:lnTo>
                  <a:lnTo>
                    <a:pt x="204" y="121"/>
                  </a:lnTo>
                  <a:lnTo>
                    <a:pt x="217" y="105"/>
                  </a:lnTo>
                  <a:lnTo>
                    <a:pt x="230" y="91"/>
                  </a:lnTo>
                  <a:lnTo>
                    <a:pt x="243" y="79"/>
                  </a:lnTo>
                  <a:lnTo>
                    <a:pt x="255" y="68"/>
                  </a:lnTo>
                  <a:lnTo>
                    <a:pt x="268" y="58"/>
                  </a:lnTo>
                  <a:lnTo>
                    <a:pt x="281" y="49"/>
                  </a:lnTo>
                  <a:lnTo>
                    <a:pt x="294" y="43"/>
                  </a:lnTo>
                  <a:lnTo>
                    <a:pt x="306" y="36"/>
                  </a:lnTo>
                  <a:lnTo>
                    <a:pt x="319" y="30"/>
                  </a:lnTo>
                  <a:lnTo>
                    <a:pt x="332" y="25"/>
                  </a:lnTo>
                  <a:lnTo>
                    <a:pt x="345" y="22"/>
                  </a:lnTo>
                  <a:lnTo>
                    <a:pt x="357" y="18"/>
                  </a:lnTo>
                  <a:lnTo>
                    <a:pt x="370" y="16"/>
                  </a:lnTo>
                  <a:lnTo>
                    <a:pt x="383" y="14"/>
                  </a:lnTo>
                  <a:lnTo>
                    <a:pt x="396" y="12"/>
                  </a:lnTo>
                  <a:lnTo>
                    <a:pt x="408" y="10"/>
                  </a:lnTo>
                  <a:lnTo>
                    <a:pt x="421" y="9"/>
                  </a:lnTo>
                  <a:lnTo>
                    <a:pt x="434" y="7"/>
                  </a:lnTo>
                  <a:lnTo>
                    <a:pt x="447" y="6"/>
                  </a:lnTo>
                  <a:lnTo>
                    <a:pt x="459" y="5"/>
                  </a:lnTo>
                  <a:lnTo>
                    <a:pt x="472" y="5"/>
                  </a:lnTo>
                  <a:lnTo>
                    <a:pt x="485" y="4"/>
                  </a:lnTo>
                  <a:lnTo>
                    <a:pt x="498" y="3"/>
                  </a:lnTo>
                  <a:lnTo>
                    <a:pt x="510" y="2"/>
                  </a:lnTo>
                  <a:lnTo>
                    <a:pt x="523" y="2"/>
                  </a:lnTo>
                  <a:lnTo>
                    <a:pt x="536" y="2"/>
                  </a:lnTo>
                  <a:lnTo>
                    <a:pt x="549" y="1"/>
                  </a:lnTo>
                  <a:lnTo>
                    <a:pt x="561" y="1"/>
                  </a:lnTo>
                  <a:lnTo>
                    <a:pt x="574" y="1"/>
                  </a:lnTo>
                  <a:lnTo>
                    <a:pt x="587" y="1"/>
                  </a:lnTo>
                  <a:lnTo>
                    <a:pt x="600" y="1"/>
                  </a:lnTo>
                  <a:lnTo>
                    <a:pt x="612" y="0"/>
                  </a:lnTo>
                </a:path>
              </a:pathLst>
            </a:custGeom>
            <a:noFill/>
            <a:ln w="19050">
              <a:solidFill>
                <a:srgbClr val="FFC000"/>
              </a:solidFill>
              <a:prstDash val="solid"/>
              <a:round/>
              <a:headEnd/>
              <a:tailEnd/>
            </a:ln>
          </p:spPr>
          <p:txBody>
            <a:bodyPr/>
            <a:lstStyle/>
            <a:p>
              <a:endParaRPr lang="en-US"/>
            </a:p>
          </p:txBody>
        </p:sp>
        <p:sp>
          <p:nvSpPr>
            <p:cNvPr id="2266" name="Rectangle 218"/>
            <p:cNvSpPr>
              <a:spLocks noChangeArrowheads="1"/>
            </p:cNvSpPr>
            <p:nvPr/>
          </p:nvSpPr>
          <p:spPr bwMode="auto">
            <a:xfrm>
              <a:off x="3744" y="2208"/>
              <a:ext cx="676" cy="173"/>
            </a:xfrm>
            <a:prstGeom prst="rect">
              <a:avLst/>
            </a:prstGeom>
            <a:noFill/>
            <a:ln w="9525">
              <a:noFill/>
              <a:miter lim="800000"/>
              <a:headEnd/>
              <a:tailEnd/>
            </a:ln>
          </p:spPr>
          <p:txBody>
            <a:bodyPr wrap="none" lIns="0" tIns="0" rIns="0" bIns="0">
              <a:spAutoFit/>
            </a:bodyPr>
            <a:lstStyle/>
            <a:p>
              <a:r>
                <a:rPr lang="en-US" sz="2100" b="1">
                  <a:solidFill>
                    <a:srgbClr val="000000"/>
                  </a:solidFill>
                  <a:latin typeface="Arial" charset="0"/>
                </a:rPr>
                <a:t>Time [yrs]</a:t>
              </a:r>
              <a:endParaRPr lang="en-US"/>
            </a:p>
          </p:txBody>
        </p:sp>
        <p:sp>
          <p:nvSpPr>
            <p:cNvPr id="2267" name="Rectangle 219"/>
            <p:cNvSpPr>
              <a:spLocks noChangeArrowheads="1"/>
            </p:cNvSpPr>
            <p:nvPr/>
          </p:nvSpPr>
          <p:spPr bwMode="auto">
            <a:xfrm>
              <a:off x="2688" y="3266"/>
              <a:ext cx="156"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-35</a:t>
              </a:r>
              <a:endParaRPr lang="en-US"/>
            </a:p>
          </p:txBody>
        </p:sp>
        <p:sp>
          <p:nvSpPr>
            <p:cNvPr id="2268" name="Rectangle 220"/>
            <p:cNvSpPr>
              <a:spLocks noChangeArrowheads="1"/>
            </p:cNvSpPr>
            <p:nvPr/>
          </p:nvSpPr>
          <p:spPr bwMode="auto">
            <a:xfrm>
              <a:off x="2694" y="3062"/>
              <a:ext cx="156" cy="131"/>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-30</a:t>
              </a:r>
              <a:endParaRPr lang="en-US"/>
            </a:p>
          </p:txBody>
        </p:sp>
        <p:sp>
          <p:nvSpPr>
            <p:cNvPr id="2269" name="Rectangle 221"/>
            <p:cNvSpPr>
              <a:spLocks noChangeArrowheads="1"/>
            </p:cNvSpPr>
            <p:nvPr/>
          </p:nvSpPr>
          <p:spPr bwMode="auto">
            <a:xfrm>
              <a:off x="2694" y="2854"/>
              <a:ext cx="156"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-25</a:t>
              </a:r>
              <a:endParaRPr lang="en-US"/>
            </a:p>
          </p:txBody>
        </p:sp>
        <p:sp>
          <p:nvSpPr>
            <p:cNvPr id="2270" name="Rectangle 222"/>
            <p:cNvSpPr>
              <a:spLocks noChangeArrowheads="1"/>
            </p:cNvSpPr>
            <p:nvPr/>
          </p:nvSpPr>
          <p:spPr bwMode="auto">
            <a:xfrm>
              <a:off x="2694" y="2650"/>
              <a:ext cx="156"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-20</a:t>
              </a:r>
              <a:endParaRPr lang="en-US"/>
            </a:p>
          </p:txBody>
        </p:sp>
        <p:sp>
          <p:nvSpPr>
            <p:cNvPr id="2271" name="Rectangle 223"/>
            <p:cNvSpPr>
              <a:spLocks noChangeArrowheads="1"/>
            </p:cNvSpPr>
            <p:nvPr/>
          </p:nvSpPr>
          <p:spPr bwMode="auto">
            <a:xfrm>
              <a:off x="2694" y="2441"/>
              <a:ext cx="156"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-15</a:t>
              </a:r>
              <a:endParaRPr lang="en-US"/>
            </a:p>
          </p:txBody>
        </p:sp>
        <p:sp>
          <p:nvSpPr>
            <p:cNvPr id="2272" name="Rectangle 224"/>
            <p:cNvSpPr>
              <a:spLocks noChangeArrowheads="1"/>
            </p:cNvSpPr>
            <p:nvPr/>
          </p:nvSpPr>
          <p:spPr bwMode="auto">
            <a:xfrm>
              <a:off x="2694" y="2237"/>
              <a:ext cx="156"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-10</a:t>
              </a:r>
              <a:endParaRPr lang="en-US"/>
            </a:p>
          </p:txBody>
        </p:sp>
        <p:sp>
          <p:nvSpPr>
            <p:cNvPr id="2273" name="Rectangle 225"/>
            <p:cNvSpPr>
              <a:spLocks noChangeArrowheads="1"/>
            </p:cNvSpPr>
            <p:nvPr/>
          </p:nvSpPr>
          <p:spPr bwMode="auto">
            <a:xfrm>
              <a:off x="2741" y="2033"/>
              <a:ext cx="96"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-5</a:t>
              </a:r>
              <a:endParaRPr lang="en-US"/>
            </a:p>
          </p:txBody>
        </p:sp>
        <p:sp>
          <p:nvSpPr>
            <p:cNvPr id="2274" name="Rectangle 226"/>
            <p:cNvSpPr>
              <a:spLocks noChangeArrowheads="1"/>
            </p:cNvSpPr>
            <p:nvPr/>
          </p:nvSpPr>
          <p:spPr bwMode="auto">
            <a:xfrm>
              <a:off x="2767" y="1825"/>
              <a:ext cx="59"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a:p>
          </p:txBody>
        </p:sp>
        <p:sp>
          <p:nvSpPr>
            <p:cNvPr id="2275" name="Rectangle 227"/>
            <p:cNvSpPr>
              <a:spLocks noChangeArrowheads="1"/>
            </p:cNvSpPr>
            <p:nvPr/>
          </p:nvSpPr>
          <p:spPr bwMode="auto">
            <a:xfrm>
              <a:off x="2767" y="1621"/>
              <a:ext cx="59"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5</a:t>
              </a:r>
              <a:endParaRPr lang="en-US"/>
            </a:p>
          </p:txBody>
        </p:sp>
        <p:sp>
          <p:nvSpPr>
            <p:cNvPr id="2276" name="Rectangle 228"/>
            <p:cNvSpPr>
              <a:spLocks noChangeArrowheads="1"/>
            </p:cNvSpPr>
            <p:nvPr/>
          </p:nvSpPr>
          <p:spPr bwMode="auto">
            <a:xfrm>
              <a:off x="2723" y="1412"/>
              <a:ext cx="119" cy="131"/>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10</a:t>
              </a:r>
              <a:endParaRPr lang="en-US"/>
            </a:p>
          </p:txBody>
        </p:sp>
        <p:sp>
          <p:nvSpPr>
            <p:cNvPr id="2277" name="Rectangle 229"/>
            <p:cNvSpPr>
              <a:spLocks noChangeArrowheads="1"/>
            </p:cNvSpPr>
            <p:nvPr/>
          </p:nvSpPr>
          <p:spPr bwMode="auto">
            <a:xfrm>
              <a:off x="2723" y="1208"/>
              <a:ext cx="119"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15</a:t>
              </a:r>
              <a:endParaRPr lang="en-US"/>
            </a:p>
          </p:txBody>
        </p:sp>
        <p:sp>
          <p:nvSpPr>
            <p:cNvPr id="2278" name="Rectangle 230"/>
            <p:cNvSpPr>
              <a:spLocks noChangeArrowheads="1"/>
            </p:cNvSpPr>
            <p:nvPr/>
          </p:nvSpPr>
          <p:spPr bwMode="auto">
            <a:xfrm>
              <a:off x="2723" y="999"/>
              <a:ext cx="119"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20</a:t>
              </a:r>
              <a:endParaRPr lang="en-US"/>
            </a:p>
          </p:txBody>
        </p:sp>
        <p:sp>
          <p:nvSpPr>
            <p:cNvPr id="2279" name="Rectangle 231"/>
            <p:cNvSpPr>
              <a:spLocks noChangeArrowheads="1"/>
            </p:cNvSpPr>
            <p:nvPr/>
          </p:nvSpPr>
          <p:spPr bwMode="auto">
            <a:xfrm>
              <a:off x="2902" y="2001"/>
              <a:ext cx="60"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a:p>
          </p:txBody>
        </p:sp>
        <p:sp>
          <p:nvSpPr>
            <p:cNvPr id="2280" name="Rectangle 232"/>
            <p:cNvSpPr>
              <a:spLocks noChangeArrowheads="1"/>
            </p:cNvSpPr>
            <p:nvPr/>
          </p:nvSpPr>
          <p:spPr bwMode="auto">
            <a:xfrm>
              <a:off x="3254" y="2001"/>
              <a:ext cx="120"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10</a:t>
              </a:r>
              <a:endParaRPr lang="en-US"/>
            </a:p>
          </p:txBody>
        </p:sp>
        <p:sp>
          <p:nvSpPr>
            <p:cNvPr id="2281" name="Rectangle 233"/>
            <p:cNvSpPr>
              <a:spLocks noChangeArrowheads="1"/>
            </p:cNvSpPr>
            <p:nvPr/>
          </p:nvSpPr>
          <p:spPr bwMode="auto">
            <a:xfrm>
              <a:off x="3627" y="2001"/>
              <a:ext cx="120"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20</a:t>
              </a:r>
              <a:endParaRPr lang="en-US"/>
            </a:p>
          </p:txBody>
        </p:sp>
        <p:sp>
          <p:nvSpPr>
            <p:cNvPr id="2282" name="Rectangle 234"/>
            <p:cNvSpPr>
              <a:spLocks noChangeArrowheads="1"/>
            </p:cNvSpPr>
            <p:nvPr/>
          </p:nvSpPr>
          <p:spPr bwMode="auto">
            <a:xfrm>
              <a:off x="4003" y="2001"/>
              <a:ext cx="120"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30</a:t>
              </a:r>
              <a:endParaRPr lang="en-US"/>
            </a:p>
          </p:txBody>
        </p:sp>
        <p:sp>
          <p:nvSpPr>
            <p:cNvPr id="2283" name="Rectangle 235"/>
            <p:cNvSpPr>
              <a:spLocks noChangeArrowheads="1"/>
            </p:cNvSpPr>
            <p:nvPr/>
          </p:nvSpPr>
          <p:spPr bwMode="auto">
            <a:xfrm>
              <a:off x="4376" y="2001"/>
              <a:ext cx="120"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40</a:t>
              </a:r>
              <a:endParaRPr lang="en-US"/>
            </a:p>
          </p:txBody>
        </p:sp>
        <p:sp>
          <p:nvSpPr>
            <p:cNvPr id="2284" name="Rectangle 236"/>
            <p:cNvSpPr>
              <a:spLocks noChangeArrowheads="1"/>
            </p:cNvSpPr>
            <p:nvPr/>
          </p:nvSpPr>
          <p:spPr bwMode="auto">
            <a:xfrm>
              <a:off x="4752" y="2001"/>
              <a:ext cx="119"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50</a:t>
              </a:r>
              <a:endParaRPr lang="en-US"/>
            </a:p>
          </p:txBody>
        </p:sp>
        <p:sp>
          <p:nvSpPr>
            <p:cNvPr id="2285" name="Rectangle 237"/>
            <p:cNvSpPr>
              <a:spLocks noChangeArrowheads="1"/>
            </p:cNvSpPr>
            <p:nvPr/>
          </p:nvSpPr>
          <p:spPr bwMode="auto">
            <a:xfrm>
              <a:off x="5128" y="2001"/>
              <a:ext cx="119" cy="13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60</a:t>
              </a:r>
              <a:endParaRPr lang="en-US"/>
            </a:p>
          </p:txBody>
        </p:sp>
        <p:sp>
          <p:nvSpPr>
            <p:cNvPr id="2287" name="Rectangle 239"/>
            <p:cNvSpPr>
              <a:spLocks noChangeArrowheads="1"/>
            </p:cNvSpPr>
            <p:nvPr/>
          </p:nvSpPr>
          <p:spPr bwMode="auto">
            <a:xfrm rot="16200000">
              <a:off x="2214" y="2200"/>
              <a:ext cx="834" cy="130"/>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NPV ($ millions)</a:t>
              </a:r>
              <a:endParaRPr lang="en-US"/>
            </a:p>
          </p:txBody>
        </p:sp>
        <p:sp>
          <p:nvSpPr>
            <p:cNvPr id="2293" name="Line 245"/>
            <p:cNvSpPr>
              <a:spLocks noChangeShapeType="1"/>
            </p:cNvSpPr>
            <p:nvPr/>
          </p:nvSpPr>
          <p:spPr bwMode="auto">
            <a:xfrm>
              <a:off x="5277" y="2302"/>
              <a:ext cx="80" cy="0"/>
            </a:xfrm>
            <a:prstGeom prst="line">
              <a:avLst/>
            </a:prstGeom>
            <a:noFill/>
            <a:ln w="19050">
              <a:solidFill>
                <a:srgbClr val="FFFF00"/>
              </a:solidFill>
              <a:round/>
              <a:headEnd/>
              <a:tailEnd/>
            </a:ln>
          </p:spPr>
          <p:txBody>
            <a:bodyPr/>
            <a:lstStyle/>
            <a:p>
              <a:endParaRPr lang="en-US"/>
            </a:p>
          </p:txBody>
        </p:sp>
      </p:grpSp>
      <p:sp>
        <p:nvSpPr>
          <p:cNvPr id="2297" name="Text Box 249"/>
          <p:cNvSpPr txBox="1">
            <a:spLocks noChangeArrowheads="1"/>
          </p:cNvSpPr>
          <p:nvPr/>
        </p:nvSpPr>
        <p:spPr bwMode="auto">
          <a:xfrm rot="-295627">
            <a:off x="6551613" y="2103437"/>
            <a:ext cx="1079500" cy="366713"/>
          </a:xfrm>
          <a:prstGeom prst="rect">
            <a:avLst/>
          </a:prstGeom>
          <a:noFill/>
          <a:ln w="9525">
            <a:noFill/>
            <a:miter lim="800000"/>
            <a:headEnd/>
            <a:tailEnd/>
          </a:ln>
          <a:effectLst/>
        </p:spPr>
        <p:txBody>
          <a:bodyPr wrap="none">
            <a:spAutoFit/>
          </a:bodyPr>
          <a:lstStyle/>
          <a:p>
            <a:r>
              <a:rPr lang="en-US" dirty="0">
                <a:solidFill>
                  <a:schemeClr val="accent2"/>
                </a:solidFill>
              </a:rPr>
              <a:t>Base case</a:t>
            </a:r>
          </a:p>
        </p:txBody>
      </p:sp>
      <p:sp>
        <p:nvSpPr>
          <p:cNvPr id="2298" name="Text Box 250"/>
          <p:cNvSpPr txBox="1">
            <a:spLocks noChangeArrowheads="1"/>
          </p:cNvSpPr>
          <p:nvPr/>
        </p:nvSpPr>
        <p:spPr bwMode="auto">
          <a:xfrm rot="-207199">
            <a:off x="6551613" y="2451100"/>
            <a:ext cx="1066800" cy="366712"/>
          </a:xfrm>
          <a:prstGeom prst="rect">
            <a:avLst/>
          </a:prstGeom>
          <a:noFill/>
          <a:ln w="9525">
            <a:noFill/>
            <a:miter lim="800000"/>
            <a:headEnd/>
            <a:tailEnd/>
          </a:ln>
          <a:effectLst/>
        </p:spPr>
        <p:txBody>
          <a:bodyPr wrap="none">
            <a:spAutoFit/>
          </a:bodyPr>
          <a:lstStyle/>
          <a:p>
            <a:r>
              <a:rPr lang="en-US">
                <a:solidFill>
                  <a:srgbClr val="CC0099"/>
                </a:solidFill>
              </a:rPr>
              <a:t>80% base</a:t>
            </a:r>
          </a:p>
        </p:txBody>
      </p:sp>
      <p:sp>
        <p:nvSpPr>
          <p:cNvPr id="2299" name="Text Box 251"/>
          <p:cNvSpPr txBox="1">
            <a:spLocks noChangeArrowheads="1"/>
          </p:cNvSpPr>
          <p:nvPr/>
        </p:nvSpPr>
        <p:spPr bwMode="auto">
          <a:xfrm>
            <a:off x="6688138" y="2797175"/>
            <a:ext cx="990600" cy="366712"/>
          </a:xfrm>
          <a:prstGeom prst="rect">
            <a:avLst/>
          </a:prstGeom>
          <a:noFill/>
          <a:ln w="9525">
            <a:noFill/>
            <a:miter lim="800000"/>
            <a:headEnd/>
            <a:tailEnd/>
          </a:ln>
          <a:effectLst/>
        </p:spPr>
        <p:txBody>
          <a:bodyPr wrap="none">
            <a:spAutoFit/>
          </a:bodyPr>
          <a:lstStyle/>
          <a:p>
            <a:r>
              <a:rPr lang="en-US">
                <a:solidFill>
                  <a:srgbClr val="FFCC00"/>
                </a:solidFill>
              </a:rPr>
              <a:t>no credit</a:t>
            </a:r>
          </a:p>
        </p:txBody>
      </p:sp>
      <p:sp>
        <p:nvSpPr>
          <p:cNvPr id="2300" name="Text Box 252"/>
          <p:cNvSpPr txBox="1">
            <a:spLocks noChangeArrowheads="1"/>
          </p:cNvSpPr>
          <p:nvPr/>
        </p:nvSpPr>
        <p:spPr bwMode="auto">
          <a:xfrm>
            <a:off x="7813675" y="2233612"/>
            <a:ext cx="1101725" cy="304800"/>
          </a:xfrm>
          <a:prstGeom prst="rect">
            <a:avLst/>
          </a:prstGeom>
          <a:solidFill>
            <a:schemeClr val="bg1"/>
          </a:solidFill>
          <a:ln w="9525">
            <a:noFill/>
            <a:miter lim="800000"/>
            <a:headEnd/>
            <a:tailEnd/>
          </a:ln>
          <a:effectLst/>
        </p:spPr>
        <p:txBody>
          <a:bodyPr wrap="none">
            <a:spAutoFit/>
          </a:bodyPr>
          <a:lstStyle/>
          <a:p>
            <a:r>
              <a:rPr lang="en-US" sz="1400" b="1" dirty="0"/>
              <a:t>$13.8 (14%)</a:t>
            </a:r>
          </a:p>
        </p:txBody>
      </p:sp>
      <p:sp>
        <p:nvSpPr>
          <p:cNvPr id="2301" name="Text Box 253"/>
          <p:cNvSpPr txBox="1">
            <a:spLocks noChangeArrowheads="1"/>
          </p:cNvSpPr>
          <p:nvPr/>
        </p:nvSpPr>
        <p:spPr bwMode="auto">
          <a:xfrm>
            <a:off x="7786688" y="2506662"/>
            <a:ext cx="1235075" cy="304800"/>
          </a:xfrm>
          <a:prstGeom prst="rect">
            <a:avLst/>
          </a:prstGeom>
          <a:solidFill>
            <a:schemeClr val="bg1"/>
          </a:solidFill>
          <a:ln w="9525">
            <a:noFill/>
            <a:miter lim="800000"/>
            <a:headEnd/>
            <a:tailEnd/>
          </a:ln>
          <a:effectLst/>
        </p:spPr>
        <p:txBody>
          <a:bodyPr wrap="none">
            <a:spAutoFit/>
          </a:bodyPr>
          <a:lstStyle/>
          <a:p>
            <a:r>
              <a:rPr lang="en-US" sz="1400" b="1"/>
              <a:t>$12.6 (13.2%)</a:t>
            </a:r>
          </a:p>
        </p:txBody>
      </p:sp>
      <p:sp>
        <p:nvSpPr>
          <p:cNvPr id="2302" name="Text Box 254"/>
          <p:cNvSpPr txBox="1">
            <a:spLocks noChangeArrowheads="1"/>
          </p:cNvSpPr>
          <p:nvPr/>
        </p:nvSpPr>
        <p:spPr bwMode="auto">
          <a:xfrm>
            <a:off x="7812088" y="2770187"/>
            <a:ext cx="1146175" cy="304800"/>
          </a:xfrm>
          <a:prstGeom prst="rect">
            <a:avLst/>
          </a:prstGeom>
          <a:solidFill>
            <a:schemeClr val="bg1"/>
          </a:solidFill>
          <a:ln w="9525">
            <a:noFill/>
            <a:miter lim="800000"/>
            <a:headEnd/>
            <a:tailEnd/>
          </a:ln>
          <a:effectLst/>
        </p:spPr>
        <p:txBody>
          <a:bodyPr wrap="none">
            <a:spAutoFit/>
          </a:bodyPr>
          <a:lstStyle/>
          <a:p>
            <a:r>
              <a:rPr lang="en-US" sz="1400" b="1"/>
              <a:t>$8.1 (10.8%)</a:t>
            </a:r>
          </a:p>
        </p:txBody>
      </p:sp>
      <p:sp>
        <p:nvSpPr>
          <p:cNvPr id="2303" name="Text Box 255"/>
          <p:cNvSpPr txBox="1">
            <a:spLocks noChangeArrowheads="1"/>
          </p:cNvSpPr>
          <p:nvPr/>
        </p:nvSpPr>
        <p:spPr bwMode="auto">
          <a:xfrm>
            <a:off x="7756525" y="1949450"/>
            <a:ext cx="1282700" cy="366712"/>
          </a:xfrm>
          <a:prstGeom prst="rect">
            <a:avLst/>
          </a:prstGeom>
          <a:solidFill>
            <a:schemeClr val="bg1"/>
          </a:solidFill>
          <a:ln w="9525">
            <a:noFill/>
            <a:miter lim="800000"/>
            <a:headEnd/>
            <a:tailEnd/>
          </a:ln>
          <a:effectLst/>
        </p:spPr>
        <p:txBody>
          <a:bodyPr wrap="none">
            <a:spAutoFit/>
          </a:bodyPr>
          <a:lstStyle/>
          <a:p>
            <a:r>
              <a:rPr lang="en-US" b="1" dirty="0"/>
              <a:t>NPV (IRR)</a:t>
            </a:r>
          </a:p>
        </p:txBody>
      </p:sp>
      <p:sp>
        <p:nvSpPr>
          <p:cNvPr id="2304" name="Text Box 256"/>
          <p:cNvSpPr txBox="1">
            <a:spLocks noChangeArrowheads="1"/>
          </p:cNvSpPr>
          <p:nvPr/>
        </p:nvSpPr>
        <p:spPr bwMode="auto">
          <a:xfrm>
            <a:off x="6019800" y="5068887"/>
            <a:ext cx="2120900" cy="915988"/>
          </a:xfrm>
          <a:prstGeom prst="rect">
            <a:avLst/>
          </a:prstGeom>
          <a:noFill/>
          <a:ln w="9525">
            <a:noFill/>
            <a:miter lim="800000"/>
            <a:headEnd/>
            <a:tailEnd/>
          </a:ln>
          <a:effectLst/>
        </p:spPr>
        <p:txBody>
          <a:bodyPr wrap="none">
            <a:spAutoFit/>
          </a:bodyPr>
          <a:lstStyle/>
          <a:p>
            <a:r>
              <a:rPr lang="en-US" dirty="0"/>
              <a:t>Base Case</a:t>
            </a:r>
          </a:p>
          <a:p>
            <a:r>
              <a:rPr lang="en-US" dirty="0"/>
              <a:t>NPV company $13.8</a:t>
            </a:r>
          </a:p>
          <a:p>
            <a:r>
              <a:rPr lang="en-US" dirty="0"/>
              <a:t>NPV tax           $22.0</a:t>
            </a:r>
          </a:p>
        </p:txBody>
      </p:sp>
      <p:sp>
        <p:nvSpPr>
          <p:cNvPr id="2" name="Down Arrow 1"/>
          <p:cNvSpPr/>
          <p:nvPr/>
        </p:nvSpPr>
        <p:spPr>
          <a:xfrm>
            <a:off x="703929" y="1806417"/>
            <a:ext cx="228600" cy="388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13575" y="19665"/>
            <a:ext cx="2512733" cy="646331"/>
          </a:xfrm>
          <a:prstGeom prst="rect">
            <a:avLst/>
          </a:prstGeom>
          <a:noFill/>
        </p:spPr>
        <p:txBody>
          <a:bodyPr wrap="square" rtlCol="0">
            <a:spAutoFit/>
          </a:bodyPr>
          <a:lstStyle/>
          <a:p>
            <a:r>
              <a:rPr lang="en-US" sz="1200" dirty="0" smtClean="0">
                <a:solidFill>
                  <a:srgbClr val="008000"/>
                </a:solidFill>
              </a:rPr>
              <a:t>See Parametric variations of base case tab in excel NPV- simple and mine examples spreadsheet</a:t>
            </a:r>
            <a:endParaRPr lang="en-US" sz="1200" dirty="0">
              <a:solidFill>
                <a:srgbClr val="008000"/>
              </a:solidFill>
            </a:endParaRPr>
          </a:p>
        </p:txBody>
      </p:sp>
      <p:graphicFrame>
        <p:nvGraphicFramePr>
          <p:cNvPr id="4" name="Table 3"/>
          <p:cNvGraphicFramePr>
            <a:graphicFrameLocks noGrp="1" noChangeAspect="1"/>
          </p:cNvGraphicFramePr>
          <p:nvPr>
            <p:extLst>
              <p:ext uri="{D42A27DB-BD31-4B8C-83A1-F6EECF244321}">
                <p14:modId xmlns:p14="http://schemas.microsoft.com/office/powerpoint/2010/main" val="539393449"/>
              </p:ext>
            </p:extLst>
          </p:nvPr>
        </p:nvGraphicFramePr>
        <p:xfrm>
          <a:off x="5562600" y="4699467"/>
          <a:ext cx="3048000" cy="1906502"/>
        </p:xfrm>
        <a:graphic>
          <a:graphicData uri="http://schemas.openxmlformats.org/drawingml/2006/table">
            <a:tbl>
              <a:tblPr firstRow="1" bandRow="1">
                <a:tableStyleId>{5C22544A-7EE6-4342-B048-85BDC9FD1C3A}</a:tableStyleId>
              </a:tblPr>
              <a:tblGrid>
                <a:gridCol w="1216132">
                  <a:extLst>
                    <a:ext uri="{9D8B030D-6E8A-4147-A177-3AD203B41FA5}">
                      <a16:colId xmlns:a16="http://schemas.microsoft.com/office/drawing/2014/main" val="20000"/>
                    </a:ext>
                  </a:extLst>
                </a:gridCol>
                <a:gridCol w="610545">
                  <a:extLst>
                    <a:ext uri="{9D8B030D-6E8A-4147-A177-3AD203B41FA5}">
                      <a16:colId xmlns:a16="http://schemas.microsoft.com/office/drawing/2014/main" val="20001"/>
                    </a:ext>
                  </a:extLst>
                </a:gridCol>
                <a:gridCol w="610545">
                  <a:extLst>
                    <a:ext uri="{9D8B030D-6E8A-4147-A177-3AD203B41FA5}">
                      <a16:colId xmlns:a16="http://schemas.microsoft.com/office/drawing/2014/main" val="20002"/>
                    </a:ext>
                  </a:extLst>
                </a:gridCol>
                <a:gridCol w="610778">
                  <a:extLst>
                    <a:ext uri="{9D8B030D-6E8A-4147-A177-3AD203B41FA5}">
                      <a16:colId xmlns:a16="http://schemas.microsoft.com/office/drawing/2014/main" val="20003"/>
                    </a:ext>
                  </a:extLst>
                </a:gridCol>
              </a:tblGrid>
              <a:tr h="332241">
                <a:tc>
                  <a:txBody>
                    <a:bodyPr/>
                    <a:lstStyle/>
                    <a:p>
                      <a:endParaRPr lang="en-US" sz="1400" dirty="0"/>
                    </a:p>
                  </a:txBody>
                  <a:tcPr marL="73266" marR="73266" marT="36633" marB="36633"/>
                </a:tc>
                <a:tc>
                  <a:txBody>
                    <a:bodyPr/>
                    <a:lstStyle/>
                    <a:p>
                      <a:r>
                        <a:rPr lang="en-US" sz="1400" dirty="0" smtClean="0"/>
                        <a:t>Base</a:t>
                      </a:r>
                      <a:endParaRPr lang="en-US" sz="1400" dirty="0"/>
                    </a:p>
                  </a:txBody>
                  <a:tcPr marL="73266" marR="73266" marT="36633" marB="36633"/>
                </a:tc>
                <a:tc>
                  <a:txBody>
                    <a:bodyPr/>
                    <a:lstStyle/>
                    <a:p>
                      <a:r>
                        <a:rPr lang="en-US" sz="1400" dirty="0" smtClean="0"/>
                        <a:t>80%</a:t>
                      </a:r>
                      <a:endParaRPr lang="en-US" sz="1400" dirty="0"/>
                    </a:p>
                  </a:txBody>
                  <a:tcPr marL="73266" marR="73266" marT="36633" marB="36633"/>
                </a:tc>
                <a:tc>
                  <a:txBody>
                    <a:bodyPr/>
                    <a:lstStyle/>
                    <a:p>
                      <a:r>
                        <a:rPr lang="en-US" sz="1400" dirty="0" smtClean="0"/>
                        <a:t>0%</a:t>
                      </a:r>
                      <a:endParaRPr lang="en-US" sz="1400" dirty="0"/>
                    </a:p>
                  </a:txBody>
                  <a:tcPr marL="73266" marR="73266" marT="36633" marB="36633"/>
                </a:tc>
                <a:extLst>
                  <a:ext uri="{0D108BD9-81ED-4DB2-BD59-A6C34878D82A}">
                    <a16:rowId xmlns:a16="http://schemas.microsoft.com/office/drawing/2014/main" val="10000"/>
                  </a:ext>
                </a:extLst>
              </a:tr>
              <a:tr h="332241">
                <a:tc>
                  <a:txBody>
                    <a:bodyPr/>
                    <a:lstStyle/>
                    <a:p>
                      <a:r>
                        <a:rPr lang="en-US" sz="1400" dirty="0" smtClean="0"/>
                        <a:t>NPV Co</a:t>
                      </a:r>
                      <a:endParaRPr lang="en-US" sz="1400" dirty="0"/>
                    </a:p>
                  </a:txBody>
                  <a:tcPr marL="73266" marR="73266" marT="36633" marB="36633"/>
                </a:tc>
                <a:tc>
                  <a:txBody>
                    <a:bodyPr/>
                    <a:lstStyle/>
                    <a:p>
                      <a:r>
                        <a:rPr lang="en-US" sz="1400" dirty="0" smtClean="0"/>
                        <a:t>$13.8</a:t>
                      </a:r>
                      <a:endParaRPr lang="en-US" sz="1400" dirty="0"/>
                    </a:p>
                  </a:txBody>
                  <a:tcPr marL="73266" marR="73266" marT="36633" marB="36633"/>
                </a:tc>
                <a:tc>
                  <a:txBody>
                    <a:bodyPr/>
                    <a:lstStyle/>
                    <a:p>
                      <a:r>
                        <a:rPr lang="en-US" sz="1400" dirty="0" smtClean="0"/>
                        <a:t>$12.7</a:t>
                      </a:r>
                      <a:endParaRPr lang="en-US" sz="1400" dirty="0"/>
                    </a:p>
                  </a:txBody>
                  <a:tcPr marL="73266" marR="73266" marT="36633" marB="36633"/>
                </a:tc>
                <a:tc>
                  <a:txBody>
                    <a:bodyPr/>
                    <a:lstStyle/>
                    <a:p>
                      <a:r>
                        <a:rPr lang="en-US" sz="1400" dirty="0" smtClean="0"/>
                        <a:t>$8.1</a:t>
                      </a:r>
                      <a:endParaRPr lang="en-US" sz="1400" dirty="0"/>
                    </a:p>
                  </a:txBody>
                  <a:tcPr marL="73266" marR="73266" marT="36633" marB="36633"/>
                </a:tc>
                <a:extLst>
                  <a:ext uri="{0D108BD9-81ED-4DB2-BD59-A6C34878D82A}">
                    <a16:rowId xmlns:a16="http://schemas.microsoft.com/office/drawing/2014/main" val="10001"/>
                  </a:ext>
                </a:extLst>
              </a:tr>
              <a:tr h="371017">
                <a:tc>
                  <a:txBody>
                    <a:bodyPr/>
                    <a:lstStyle/>
                    <a:p>
                      <a:r>
                        <a:rPr lang="en-US" sz="1400" dirty="0" smtClean="0"/>
                        <a:t>NPV </a:t>
                      </a:r>
                      <a:r>
                        <a:rPr lang="en-US" sz="1400" dirty="0" err="1" smtClean="0"/>
                        <a:t>Gvmt</a:t>
                      </a:r>
                      <a:endParaRPr lang="en-US" sz="1400" dirty="0"/>
                    </a:p>
                  </a:txBody>
                  <a:tcPr marL="73266" marR="73266" marT="36633" marB="36633"/>
                </a:tc>
                <a:tc>
                  <a:txBody>
                    <a:bodyPr/>
                    <a:lstStyle/>
                    <a:p>
                      <a:r>
                        <a:rPr lang="en-US" sz="1400" dirty="0" smtClean="0"/>
                        <a:t>$22.0</a:t>
                      </a:r>
                      <a:endParaRPr lang="en-US" sz="1400" dirty="0"/>
                    </a:p>
                  </a:txBody>
                  <a:tcPr marL="73266" marR="73266" marT="36633" marB="36633"/>
                </a:tc>
                <a:tc>
                  <a:txBody>
                    <a:bodyPr/>
                    <a:lstStyle/>
                    <a:p>
                      <a:r>
                        <a:rPr lang="en-US" sz="1400" dirty="0" smtClean="0"/>
                        <a:t>$23.2</a:t>
                      </a:r>
                      <a:endParaRPr lang="en-US" sz="1400" dirty="0"/>
                    </a:p>
                  </a:txBody>
                  <a:tcPr marL="73266" marR="73266" marT="36633" marB="36633"/>
                </a:tc>
                <a:tc>
                  <a:txBody>
                    <a:bodyPr/>
                    <a:lstStyle/>
                    <a:p>
                      <a:r>
                        <a:rPr lang="en-US" sz="1400" dirty="0" smtClean="0"/>
                        <a:t>$27.8</a:t>
                      </a:r>
                      <a:endParaRPr lang="en-US" sz="1400" dirty="0"/>
                    </a:p>
                  </a:txBody>
                  <a:tcPr marL="73266" marR="73266" marT="36633" marB="36633"/>
                </a:tc>
                <a:extLst>
                  <a:ext uri="{0D108BD9-81ED-4DB2-BD59-A6C34878D82A}">
                    <a16:rowId xmlns:a16="http://schemas.microsoft.com/office/drawing/2014/main" val="10002"/>
                  </a:ext>
                </a:extLst>
              </a:tr>
              <a:tr h="371017">
                <a:tc>
                  <a:txBody>
                    <a:bodyPr/>
                    <a:lstStyle/>
                    <a:p>
                      <a:r>
                        <a:rPr lang="en-US" sz="1400" dirty="0" smtClean="0"/>
                        <a:t>IRR Co</a:t>
                      </a:r>
                      <a:endParaRPr lang="en-US" sz="1400" dirty="0"/>
                    </a:p>
                  </a:txBody>
                  <a:tcPr marL="73266" marR="73266" marT="36633" marB="36633"/>
                </a:tc>
                <a:tc>
                  <a:txBody>
                    <a:bodyPr/>
                    <a:lstStyle/>
                    <a:p>
                      <a:r>
                        <a:rPr lang="en-US" sz="1400" dirty="0" smtClean="0"/>
                        <a:t>14%</a:t>
                      </a:r>
                      <a:endParaRPr lang="en-US" sz="1400" dirty="0"/>
                    </a:p>
                  </a:txBody>
                  <a:tcPr marL="73266" marR="73266" marT="36633" marB="36633"/>
                </a:tc>
                <a:tc>
                  <a:txBody>
                    <a:bodyPr/>
                    <a:lstStyle/>
                    <a:p>
                      <a:r>
                        <a:rPr lang="en-US" sz="1400" dirty="0" smtClean="0"/>
                        <a:t>13.2%</a:t>
                      </a:r>
                      <a:endParaRPr lang="en-US" sz="1400" dirty="0"/>
                    </a:p>
                  </a:txBody>
                  <a:tcPr marL="73266" marR="73266" marT="36633" marB="36633"/>
                </a:tc>
                <a:tc>
                  <a:txBody>
                    <a:bodyPr/>
                    <a:lstStyle/>
                    <a:p>
                      <a:r>
                        <a:rPr lang="en-US" sz="1400" dirty="0" smtClean="0"/>
                        <a:t>10.8%</a:t>
                      </a:r>
                      <a:endParaRPr lang="en-US" sz="1400" dirty="0"/>
                    </a:p>
                  </a:txBody>
                  <a:tcPr marL="73266" marR="73266" marT="36633" marB="36633"/>
                </a:tc>
                <a:extLst>
                  <a:ext uri="{0D108BD9-81ED-4DB2-BD59-A6C34878D82A}">
                    <a16:rowId xmlns:a16="http://schemas.microsoft.com/office/drawing/2014/main" val="10003"/>
                  </a:ext>
                </a:extLst>
              </a:tr>
              <a:tr h="371017">
                <a:tc>
                  <a:txBody>
                    <a:bodyPr/>
                    <a:lstStyle/>
                    <a:p>
                      <a:r>
                        <a:rPr lang="en-US" sz="1400" dirty="0" err="1" smtClean="0"/>
                        <a:t>Gvmt</a:t>
                      </a:r>
                      <a:r>
                        <a:rPr lang="en-US" sz="1400" baseline="0" dirty="0" smtClean="0"/>
                        <a:t> NPV @ </a:t>
                      </a:r>
                      <a:r>
                        <a:rPr lang="en-US" sz="1400" baseline="0" dirty="0" err="1" smtClean="0"/>
                        <a:t>NPV</a:t>
                      </a:r>
                      <a:r>
                        <a:rPr lang="en-US" sz="1400" baseline="-25000" dirty="0" err="1" smtClean="0"/>
                        <a:t>co</a:t>
                      </a:r>
                      <a:r>
                        <a:rPr lang="en-US" sz="1400" baseline="-25000" dirty="0" smtClean="0"/>
                        <a:t> </a:t>
                      </a:r>
                      <a:r>
                        <a:rPr lang="en-US" sz="1400" baseline="0" dirty="0" smtClean="0"/>
                        <a:t>= 0</a:t>
                      </a:r>
                      <a:endParaRPr lang="en-US" sz="1400" dirty="0"/>
                    </a:p>
                  </a:txBody>
                  <a:tcPr marL="73266" marR="73266" marT="36633" marB="36633"/>
                </a:tc>
                <a:tc>
                  <a:txBody>
                    <a:bodyPr/>
                    <a:lstStyle/>
                    <a:p>
                      <a:r>
                        <a:rPr lang="en-US" sz="1400" dirty="0" smtClean="0"/>
                        <a:t>$5.2</a:t>
                      </a:r>
                      <a:endParaRPr lang="en-US" sz="1400" dirty="0"/>
                    </a:p>
                  </a:txBody>
                  <a:tcPr marL="73266" marR="73266" marT="36633" marB="36633"/>
                </a:tc>
                <a:tc>
                  <a:txBody>
                    <a:bodyPr/>
                    <a:lstStyle/>
                    <a:p>
                      <a:r>
                        <a:rPr lang="en-US" sz="1400" dirty="0" smtClean="0"/>
                        <a:t>$7.6</a:t>
                      </a:r>
                      <a:endParaRPr lang="en-US" sz="1400" dirty="0"/>
                    </a:p>
                  </a:txBody>
                  <a:tcPr marL="73266" marR="73266" marT="36633" marB="36633"/>
                </a:tc>
                <a:tc>
                  <a:txBody>
                    <a:bodyPr/>
                    <a:lstStyle/>
                    <a:p>
                      <a:r>
                        <a:rPr lang="en-US" sz="1400" dirty="0" smtClean="0"/>
                        <a:t>$16.9</a:t>
                      </a:r>
                      <a:endParaRPr lang="en-US" sz="1400" dirty="0"/>
                    </a:p>
                  </a:txBody>
                  <a:tcPr marL="73266" marR="73266" marT="36633" marB="36633"/>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95400"/>
            <a:ext cx="4767263"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53516" y="152400"/>
            <a:ext cx="7772400" cy="914400"/>
          </a:xfrm>
        </p:spPr>
        <p:txBody>
          <a:bodyPr/>
          <a:lstStyle/>
          <a:p>
            <a:r>
              <a:rPr lang="en-US" dirty="0" smtClean="0"/>
              <a:t>Taxes have big impact…</a:t>
            </a:r>
            <a:endParaRPr lang="en-US" dirty="0"/>
          </a:p>
        </p:txBody>
      </p:sp>
      <p:pic>
        <p:nvPicPr>
          <p:cNvPr id="3" name="Picture 5" descr="J:\EAS 401 Eng and min resources\Lecture 4 Economics\Econ_10.BMP"/>
          <p:cNvPicPr>
            <a:picLocks noChangeAspect="1" noChangeArrowheads="1"/>
          </p:cNvPicPr>
          <p:nvPr/>
        </p:nvPicPr>
        <p:blipFill>
          <a:blip r:embed="rId3" cstate="print"/>
          <a:srcRect l="13725" r="11766" b="13695"/>
          <a:stretch>
            <a:fillRect/>
          </a:stretch>
        </p:blipFill>
        <p:spPr bwMode="auto">
          <a:xfrm>
            <a:off x="228600" y="1676400"/>
            <a:ext cx="2947988" cy="1752600"/>
          </a:xfrm>
          <a:prstGeom prst="rect">
            <a:avLst/>
          </a:prstGeom>
          <a:noFill/>
          <a:ln w="9525">
            <a:noFill/>
            <a:miter lim="800000"/>
            <a:headEnd/>
            <a:tailEnd/>
          </a:ln>
        </p:spPr>
      </p:pic>
      <p:sp>
        <p:nvSpPr>
          <p:cNvPr id="4" name="TextBox 6"/>
          <p:cNvSpPr txBox="1">
            <a:spLocks noChangeArrowheads="1"/>
          </p:cNvSpPr>
          <p:nvPr/>
        </p:nvSpPr>
        <p:spPr bwMode="auto">
          <a:xfrm>
            <a:off x="533400" y="2116138"/>
            <a:ext cx="628650" cy="304800"/>
          </a:xfrm>
          <a:prstGeom prst="rect">
            <a:avLst/>
          </a:prstGeom>
          <a:noFill/>
          <a:ln w="9525">
            <a:noFill/>
            <a:miter lim="800000"/>
            <a:headEnd/>
            <a:tailEnd/>
          </a:ln>
        </p:spPr>
        <p:txBody>
          <a:bodyPr wrap="none">
            <a:spAutoFit/>
          </a:bodyPr>
          <a:lstStyle/>
          <a:p>
            <a:r>
              <a:rPr lang="en-US" sz="700">
                <a:solidFill>
                  <a:srgbClr val="008000"/>
                </a:solidFill>
              </a:rPr>
              <a:t>Exploration </a:t>
            </a:r>
          </a:p>
          <a:p>
            <a:r>
              <a:rPr lang="en-US" sz="700">
                <a:solidFill>
                  <a:srgbClr val="008000"/>
                </a:solidFill>
              </a:rPr>
              <a:t>tax credit</a:t>
            </a:r>
          </a:p>
        </p:txBody>
      </p:sp>
      <p:sp>
        <p:nvSpPr>
          <p:cNvPr id="5" name="TextBox 7"/>
          <p:cNvSpPr txBox="1">
            <a:spLocks noChangeArrowheads="1"/>
          </p:cNvSpPr>
          <p:nvPr/>
        </p:nvSpPr>
        <p:spPr bwMode="auto">
          <a:xfrm>
            <a:off x="1371600" y="1987550"/>
            <a:ext cx="361950" cy="228600"/>
          </a:xfrm>
          <a:prstGeom prst="rect">
            <a:avLst/>
          </a:prstGeom>
          <a:noFill/>
          <a:ln w="9525">
            <a:noFill/>
            <a:miter lim="800000"/>
            <a:headEnd/>
            <a:tailEnd/>
          </a:ln>
        </p:spPr>
        <p:txBody>
          <a:bodyPr wrap="none">
            <a:spAutoFit/>
          </a:bodyPr>
          <a:lstStyle/>
          <a:p>
            <a:r>
              <a:rPr lang="en-US" sz="900">
                <a:solidFill>
                  <a:srgbClr val="FF0000"/>
                </a:solidFill>
              </a:rPr>
              <a:t>Tax</a:t>
            </a:r>
          </a:p>
        </p:txBody>
      </p:sp>
      <p:sp>
        <p:nvSpPr>
          <p:cNvPr id="6" name="Down Arrow 5"/>
          <p:cNvSpPr/>
          <p:nvPr/>
        </p:nvSpPr>
        <p:spPr>
          <a:xfrm>
            <a:off x="1371600" y="1288185"/>
            <a:ext cx="228600" cy="388215"/>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49"/>
          <p:cNvSpPr txBox="1">
            <a:spLocks noChangeArrowheads="1"/>
          </p:cNvSpPr>
          <p:nvPr/>
        </p:nvSpPr>
        <p:spPr bwMode="auto">
          <a:xfrm>
            <a:off x="6795554" y="3136622"/>
            <a:ext cx="1079500" cy="366713"/>
          </a:xfrm>
          <a:prstGeom prst="rect">
            <a:avLst/>
          </a:prstGeom>
          <a:noFill/>
          <a:ln w="9525">
            <a:noFill/>
            <a:miter lim="800000"/>
            <a:headEnd/>
            <a:tailEnd/>
          </a:ln>
          <a:effectLst/>
        </p:spPr>
        <p:txBody>
          <a:bodyPr wrap="none">
            <a:spAutoFit/>
          </a:bodyPr>
          <a:lstStyle/>
          <a:p>
            <a:r>
              <a:rPr lang="en-US" dirty="0">
                <a:solidFill>
                  <a:schemeClr val="accent2"/>
                </a:solidFill>
              </a:rPr>
              <a:t>Base case</a:t>
            </a:r>
          </a:p>
        </p:txBody>
      </p:sp>
      <p:sp>
        <p:nvSpPr>
          <p:cNvPr id="9" name="Text Box 250"/>
          <p:cNvSpPr txBox="1">
            <a:spLocks noChangeArrowheads="1"/>
          </p:cNvSpPr>
          <p:nvPr/>
        </p:nvSpPr>
        <p:spPr bwMode="auto">
          <a:xfrm rot="21447864">
            <a:off x="6834213" y="2500186"/>
            <a:ext cx="1066800" cy="366712"/>
          </a:xfrm>
          <a:prstGeom prst="rect">
            <a:avLst/>
          </a:prstGeom>
          <a:noFill/>
          <a:ln w="9525">
            <a:noFill/>
            <a:miter lim="800000"/>
            <a:headEnd/>
            <a:tailEnd/>
          </a:ln>
          <a:effectLst/>
        </p:spPr>
        <p:txBody>
          <a:bodyPr wrap="none">
            <a:spAutoFit/>
          </a:bodyPr>
          <a:lstStyle/>
          <a:p>
            <a:r>
              <a:rPr lang="en-US" dirty="0">
                <a:solidFill>
                  <a:srgbClr val="CC0099"/>
                </a:solidFill>
              </a:rPr>
              <a:t>80% base</a:t>
            </a:r>
          </a:p>
        </p:txBody>
      </p:sp>
      <p:sp>
        <p:nvSpPr>
          <p:cNvPr id="10" name="Text Box 251"/>
          <p:cNvSpPr txBox="1">
            <a:spLocks noChangeArrowheads="1"/>
          </p:cNvSpPr>
          <p:nvPr/>
        </p:nvSpPr>
        <p:spPr bwMode="auto">
          <a:xfrm rot="21357911">
            <a:off x="6496340" y="2016049"/>
            <a:ext cx="1415772" cy="369332"/>
          </a:xfrm>
          <a:prstGeom prst="rect">
            <a:avLst/>
          </a:prstGeom>
          <a:noFill/>
          <a:ln w="9525">
            <a:noFill/>
            <a:miter lim="800000"/>
            <a:headEnd/>
            <a:tailEnd/>
          </a:ln>
          <a:effectLst/>
        </p:spPr>
        <p:txBody>
          <a:bodyPr wrap="none">
            <a:spAutoFit/>
          </a:bodyPr>
          <a:lstStyle/>
          <a:p>
            <a:r>
              <a:rPr lang="en-US" dirty="0" smtClean="0">
                <a:solidFill>
                  <a:srgbClr val="FF9900"/>
                </a:solidFill>
              </a:rPr>
              <a:t>50% base tax</a:t>
            </a:r>
            <a:endParaRPr lang="en-US" dirty="0">
              <a:solidFill>
                <a:srgbClr val="FF9900"/>
              </a:solidFill>
            </a:endParaRPr>
          </a:p>
        </p:txBody>
      </p:sp>
      <p:sp>
        <p:nvSpPr>
          <p:cNvPr id="11" name="Text Box 252"/>
          <p:cNvSpPr txBox="1">
            <a:spLocks noChangeArrowheads="1"/>
          </p:cNvSpPr>
          <p:nvPr/>
        </p:nvSpPr>
        <p:spPr bwMode="auto">
          <a:xfrm>
            <a:off x="7802989" y="2994054"/>
            <a:ext cx="1101725" cy="304800"/>
          </a:xfrm>
          <a:prstGeom prst="rect">
            <a:avLst/>
          </a:prstGeom>
          <a:solidFill>
            <a:schemeClr val="bg1"/>
          </a:solidFill>
          <a:ln w="9525">
            <a:noFill/>
            <a:miter lim="800000"/>
            <a:headEnd/>
            <a:tailEnd/>
          </a:ln>
          <a:effectLst/>
        </p:spPr>
        <p:txBody>
          <a:bodyPr wrap="none">
            <a:spAutoFit/>
          </a:bodyPr>
          <a:lstStyle/>
          <a:p>
            <a:r>
              <a:rPr lang="en-US" sz="1400" b="1" dirty="0"/>
              <a:t>$13.8 (14%)</a:t>
            </a:r>
          </a:p>
        </p:txBody>
      </p:sp>
      <p:sp>
        <p:nvSpPr>
          <p:cNvPr id="12" name="Text Box 253"/>
          <p:cNvSpPr txBox="1">
            <a:spLocks noChangeArrowheads="1"/>
          </p:cNvSpPr>
          <p:nvPr/>
        </p:nvSpPr>
        <p:spPr bwMode="auto">
          <a:xfrm>
            <a:off x="7802989" y="2663878"/>
            <a:ext cx="1245854" cy="307777"/>
          </a:xfrm>
          <a:prstGeom prst="rect">
            <a:avLst/>
          </a:prstGeom>
          <a:solidFill>
            <a:schemeClr val="bg1"/>
          </a:solidFill>
          <a:ln w="9525">
            <a:noFill/>
            <a:miter lim="800000"/>
            <a:headEnd/>
            <a:tailEnd/>
          </a:ln>
          <a:effectLst/>
        </p:spPr>
        <p:txBody>
          <a:bodyPr wrap="none">
            <a:spAutoFit/>
          </a:bodyPr>
          <a:lstStyle/>
          <a:p>
            <a:r>
              <a:rPr lang="en-US" sz="1400" b="1" dirty="0" smtClean="0"/>
              <a:t>$19.4 </a:t>
            </a:r>
            <a:r>
              <a:rPr lang="en-US" sz="1400" b="1" dirty="0"/>
              <a:t>(</a:t>
            </a:r>
            <a:r>
              <a:rPr lang="en-US" sz="1400" b="1" dirty="0" smtClean="0"/>
              <a:t>15.8%)</a:t>
            </a:r>
            <a:endParaRPr lang="en-US" sz="1400" b="1" dirty="0"/>
          </a:p>
        </p:txBody>
      </p:sp>
      <p:sp>
        <p:nvSpPr>
          <p:cNvPr id="13" name="Text Box 254"/>
          <p:cNvSpPr txBox="1">
            <a:spLocks noChangeArrowheads="1"/>
          </p:cNvSpPr>
          <p:nvPr/>
        </p:nvSpPr>
        <p:spPr bwMode="auto">
          <a:xfrm>
            <a:off x="7802989" y="2161387"/>
            <a:ext cx="1111202" cy="307777"/>
          </a:xfrm>
          <a:prstGeom prst="rect">
            <a:avLst/>
          </a:prstGeom>
          <a:solidFill>
            <a:schemeClr val="bg1"/>
          </a:solidFill>
          <a:ln w="9525">
            <a:noFill/>
            <a:miter lim="800000"/>
            <a:headEnd/>
            <a:tailEnd/>
          </a:ln>
          <a:effectLst/>
        </p:spPr>
        <p:txBody>
          <a:bodyPr wrap="none">
            <a:spAutoFit/>
          </a:bodyPr>
          <a:lstStyle/>
          <a:p>
            <a:r>
              <a:rPr lang="en-US" sz="1400" b="1" dirty="0" smtClean="0"/>
              <a:t>$27.7 (18</a:t>
            </a:r>
            <a:r>
              <a:rPr lang="en-US" sz="1400" b="1" dirty="0"/>
              <a:t>%)</a:t>
            </a:r>
          </a:p>
        </p:txBody>
      </p:sp>
      <p:sp>
        <p:nvSpPr>
          <p:cNvPr id="14" name="Text Box 255"/>
          <p:cNvSpPr txBox="1">
            <a:spLocks noChangeArrowheads="1"/>
          </p:cNvSpPr>
          <p:nvPr/>
        </p:nvSpPr>
        <p:spPr bwMode="auto">
          <a:xfrm>
            <a:off x="7746478" y="1719061"/>
            <a:ext cx="1282700" cy="366712"/>
          </a:xfrm>
          <a:prstGeom prst="rect">
            <a:avLst/>
          </a:prstGeom>
          <a:solidFill>
            <a:schemeClr val="bg1"/>
          </a:solidFill>
          <a:ln w="9525">
            <a:noFill/>
            <a:miter lim="800000"/>
            <a:headEnd/>
            <a:tailEnd/>
          </a:ln>
          <a:effectLst/>
        </p:spPr>
        <p:txBody>
          <a:bodyPr wrap="none">
            <a:spAutoFit/>
          </a:bodyPr>
          <a:lstStyle/>
          <a:p>
            <a:r>
              <a:rPr lang="en-US" b="1" dirty="0"/>
              <a:t>NPV (IRR)</a:t>
            </a:r>
          </a:p>
        </p:txBody>
      </p:sp>
      <p:graphicFrame>
        <p:nvGraphicFramePr>
          <p:cNvPr id="15" name="Table 14"/>
          <p:cNvGraphicFramePr>
            <a:graphicFrameLocks noGrp="1" noChangeAspect="1"/>
          </p:cNvGraphicFramePr>
          <p:nvPr>
            <p:extLst>
              <p:ext uri="{D42A27DB-BD31-4B8C-83A1-F6EECF244321}">
                <p14:modId xmlns:p14="http://schemas.microsoft.com/office/powerpoint/2010/main" val="3823359244"/>
              </p:ext>
            </p:extLst>
          </p:nvPr>
        </p:nvGraphicFramePr>
        <p:xfrm>
          <a:off x="304800" y="3505200"/>
          <a:ext cx="3048000" cy="1906502"/>
        </p:xfrm>
        <a:graphic>
          <a:graphicData uri="http://schemas.openxmlformats.org/drawingml/2006/table">
            <a:tbl>
              <a:tblPr firstRow="1" bandRow="1">
                <a:tableStyleId>{5C22544A-7EE6-4342-B048-85BDC9FD1C3A}</a:tableStyleId>
              </a:tblPr>
              <a:tblGrid>
                <a:gridCol w="1216132">
                  <a:extLst>
                    <a:ext uri="{9D8B030D-6E8A-4147-A177-3AD203B41FA5}">
                      <a16:colId xmlns:a16="http://schemas.microsoft.com/office/drawing/2014/main" val="20000"/>
                    </a:ext>
                  </a:extLst>
                </a:gridCol>
                <a:gridCol w="610545">
                  <a:extLst>
                    <a:ext uri="{9D8B030D-6E8A-4147-A177-3AD203B41FA5}">
                      <a16:colId xmlns:a16="http://schemas.microsoft.com/office/drawing/2014/main" val="20001"/>
                    </a:ext>
                  </a:extLst>
                </a:gridCol>
                <a:gridCol w="610545">
                  <a:extLst>
                    <a:ext uri="{9D8B030D-6E8A-4147-A177-3AD203B41FA5}">
                      <a16:colId xmlns:a16="http://schemas.microsoft.com/office/drawing/2014/main" val="20002"/>
                    </a:ext>
                  </a:extLst>
                </a:gridCol>
                <a:gridCol w="610778">
                  <a:extLst>
                    <a:ext uri="{9D8B030D-6E8A-4147-A177-3AD203B41FA5}">
                      <a16:colId xmlns:a16="http://schemas.microsoft.com/office/drawing/2014/main" val="20003"/>
                    </a:ext>
                  </a:extLst>
                </a:gridCol>
              </a:tblGrid>
              <a:tr h="332241">
                <a:tc>
                  <a:txBody>
                    <a:bodyPr/>
                    <a:lstStyle/>
                    <a:p>
                      <a:endParaRPr lang="en-US" sz="1400" dirty="0"/>
                    </a:p>
                  </a:txBody>
                  <a:tcPr marL="73266" marR="73266" marT="36633" marB="36633"/>
                </a:tc>
                <a:tc>
                  <a:txBody>
                    <a:bodyPr/>
                    <a:lstStyle/>
                    <a:p>
                      <a:r>
                        <a:rPr lang="en-US" sz="1400" dirty="0" smtClean="0"/>
                        <a:t>Base</a:t>
                      </a:r>
                      <a:endParaRPr lang="en-US" sz="1400" dirty="0"/>
                    </a:p>
                  </a:txBody>
                  <a:tcPr marL="73266" marR="73266" marT="36633" marB="36633"/>
                </a:tc>
                <a:tc>
                  <a:txBody>
                    <a:bodyPr/>
                    <a:lstStyle/>
                    <a:p>
                      <a:r>
                        <a:rPr lang="en-US" sz="1400" dirty="0" smtClean="0"/>
                        <a:t>80%</a:t>
                      </a:r>
                      <a:endParaRPr lang="en-US" sz="1400" dirty="0"/>
                    </a:p>
                  </a:txBody>
                  <a:tcPr marL="73266" marR="73266" marT="36633" marB="36633"/>
                </a:tc>
                <a:tc>
                  <a:txBody>
                    <a:bodyPr/>
                    <a:lstStyle/>
                    <a:p>
                      <a:r>
                        <a:rPr lang="en-US" sz="1400" dirty="0" smtClean="0"/>
                        <a:t>50%</a:t>
                      </a:r>
                      <a:endParaRPr lang="en-US" sz="1400" dirty="0"/>
                    </a:p>
                  </a:txBody>
                  <a:tcPr marL="73266" marR="73266" marT="36633" marB="36633"/>
                </a:tc>
                <a:extLst>
                  <a:ext uri="{0D108BD9-81ED-4DB2-BD59-A6C34878D82A}">
                    <a16:rowId xmlns:a16="http://schemas.microsoft.com/office/drawing/2014/main" val="10000"/>
                  </a:ext>
                </a:extLst>
              </a:tr>
              <a:tr h="332241">
                <a:tc>
                  <a:txBody>
                    <a:bodyPr/>
                    <a:lstStyle/>
                    <a:p>
                      <a:r>
                        <a:rPr lang="en-US" sz="1400" dirty="0" smtClean="0"/>
                        <a:t>NPV Co</a:t>
                      </a:r>
                      <a:endParaRPr lang="en-US" sz="1400" dirty="0"/>
                    </a:p>
                  </a:txBody>
                  <a:tcPr marL="73266" marR="73266" marT="36633" marB="36633"/>
                </a:tc>
                <a:tc>
                  <a:txBody>
                    <a:bodyPr/>
                    <a:lstStyle/>
                    <a:p>
                      <a:r>
                        <a:rPr lang="en-US" sz="1400" dirty="0" smtClean="0"/>
                        <a:t>$13.8</a:t>
                      </a:r>
                      <a:endParaRPr lang="en-US" sz="1400" dirty="0"/>
                    </a:p>
                  </a:txBody>
                  <a:tcPr marL="73266" marR="73266" marT="36633" marB="36633"/>
                </a:tc>
                <a:tc>
                  <a:txBody>
                    <a:bodyPr/>
                    <a:lstStyle/>
                    <a:p>
                      <a:r>
                        <a:rPr lang="en-US" sz="1400" dirty="0" smtClean="0"/>
                        <a:t>$19.4</a:t>
                      </a:r>
                      <a:endParaRPr lang="en-US" sz="1400" dirty="0"/>
                    </a:p>
                  </a:txBody>
                  <a:tcPr marL="73266" marR="73266" marT="36633" marB="36633"/>
                </a:tc>
                <a:tc>
                  <a:txBody>
                    <a:bodyPr/>
                    <a:lstStyle/>
                    <a:p>
                      <a:r>
                        <a:rPr lang="en-US" sz="1400" dirty="0" smtClean="0"/>
                        <a:t>$27.7</a:t>
                      </a:r>
                      <a:endParaRPr lang="en-US" sz="1400" dirty="0"/>
                    </a:p>
                  </a:txBody>
                  <a:tcPr marL="73266" marR="73266" marT="36633" marB="36633"/>
                </a:tc>
                <a:extLst>
                  <a:ext uri="{0D108BD9-81ED-4DB2-BD59-A6C34878D82A}">
                    <a16:rowId xmlns:a16="http://schemas.microsoft.com/office/drawing/2014/main" val="10001"/>
                  </a:ext>
                </a:extLst>
              </a:tr>
              <a:tr h="371017">
                <a:tc>
                  <a:txBody>
                    <a:bodyPr/>
                    <a:lstStyle/>
                    <a:p>
                      <a:r>
                        <a:rPr lang="en-US" sz="1400" dirty="0" smtClean="0"/>
                        <a:t>NPV </a:t>
                      </a:r>
                      <a:r>
                        <a:rPr lang="en-US" sz="1400" dirty="0" err="1" smtClean="0"/>
                        <a:t>Gvmt</a:t>
                      </a:r>
                      <a:endParaRPr lang="en-US" sz="1400" dirty="0"/>
                    </a:p>
                  </a:txBody>
                  <a:tcPr marL="73266" marR="73266" marT="36633" marB="36633"/>
                </a:tc>
                <a:tc>
                  <a:txBody>
                    <a:bodyPr/>
                    <a:lstStyle/>
                    <a:p>
                      <a:r>
                        <a:rPr lang="en-US" sz="1400" dirty="0" smtClean="0"/>
                        <a:t>$22.0</a:t>
                      </a:r>
                      <a:endParaRPr lang="en-US" sz="1400" dirty="0"/>
                    </a:p>
                  </a:txBody>
                  <a:tcPr marL="73266" marR="73266" marT="36633" marB="36633"/>
                </a:tc>
                <a:tc>
                  <a:txBody>
                    <a:bodyPr/>
                    <a:lstStyle/>
                    <a:p>
                      <a:r>
                        <a:rPr lang="en-US" sz="1400" dirty="0" smtClean="0"/>
                        <a:t>$16.4</a:t>
                      </a:r>
                      <a:endParaRPr lang="en-US" sz="1400" dirty="0"/>
                    </a:p>
                  </a:txBody>
                  <a:tcPr marL="73266" marR="73266" marT="36633" marB="36633"/>
                </a:tc>
                <a:tc>
                  <a:txBody>
                    <a:bodyPr/>
                    <a:lstStyle/>
                    <a:p>
                      <a:r>
                        <a:rPr lang="en-US" sz="1400" dirty="0" smtClean="0"/>
                        <a:t>$8.1</a:t>
                      </a:r>
                      <a:endParaRPr lang="en-US" sz="1400" dirty="0"/>
                    </a:p>
                  </a:txBody>
                  <a:tcPr marL="73266" marR="73266" marT="36633" marB="36633"/>
                </a:tc>
                <a:extLst>
                  <a:ext uri="{0D108BD9-81ED-4DB2-BD59-A6C34878D82A}">
                    <a16:rowId xmlns:a16="http://schemas.microsoft.com/office/drawing/2014/main" val="10002"/>
                  </a:ext>
                </a:extLst>
              </a:tr>
              <a:tr h="371017">
                <a:tc>
                  <a:txBody>
                    <a:bodyPr/>
                    <a:lstStyle/>
                    <a:p>
                      <a:r>
                        <a:rPr lang="en-US" sz="1400" dirty="0" smtClean="0"/>
                        <a:t>IRR Co</a:t>
                      </a:r>
                      <a:endParaRPr lang="en-US" sz="1400" dirty="0"/>
                    </a:p>
                  </a:txBody>
                  <a:tcPr marL="73266" marR="73266" marT="36633" marB="36633"/>
                </a:tc>
                <a:tc>
                  <a:txBody>
                    <a:bodyPr/>
                    <a:lstStyle/>
                    <a:p>
                      <a:r>
                        <a:rPr lang="en-US" sz="1400" dirty="0" smtClean="0"/>
                        <a:t>14%</a:t>
                      </a:r>
                      <a:endParaRPr lang="en-US" sz="1400" dirty="0"/>
                    </a:p>
                  </a:txBody>
                  <a:tcPr marL="73266" marR="73266" marT="36633" marB="36633"/>
                </a:tc>
                <a:tc>
                  <a:txBody>
                    <a:bodyPr/>
                    <a:lstStyle/>
                    <a:p>
                      <a:r>
                        <a:rPr lang="en-US" sz="1400" dirty="0" smtClean="0"/>
                        <a:t>15.8%</a:t>
                      </a:r>
                      <a:endParaRPr lang="en-US" sz="1400" dirty="0"/>
                    </a:p>
                  </a:txBody>
                  <a:tcPr marL="73266" marR="73266" marT="36633" marB="36633"/>
                </a:tc>
                <a:tc>
                  <a:txBody>
                    <a:bodyPr/>
                    <a:lstStyle/>
                    <a:p>
                      <a:r>
                        <a:rPr lang="en-US" sz="1400" dirty="0" smtClean="0"/>
                        <a:t>18%</a:t>
                      </a:r>
                      <a:endParaRPr lang="en-US" sz="1400" dirty="0"/>
                    </a:p>
                  </a:txBody>
                  <a:tcPr marL="73266" marR="73266" marT="36633" marB="36633"/>
                </a:tc>
                <a:extLst>
                  <a:ext uri="{0D108BD9-81ED-4DB2-BD59-A6C34878D82A}">
                    <a16:rowId xmlns:a16="http://schemas.microsoft.com/office/drawing/2014/main" val="10003"/>
                  </a:ext>
                </a:extLst>
              </a:tr>
              <a:tr h="371017">
                <a:tc>
                  <a:txBody>
                    <a:bodyPr/>
                    <a:lstStyle/>
                    <a:p>
                      <a:r>
                        <a:rPr lang="en-US" sz="1400" dirty="0" err="1" smtClean="0"/>
                        <a:t>Gvmt</a:t>
                      </a:r>
                      <a:r>
                        <a:rPr lang="en-US" sz="1400" baseline="0" dirty="0" smtClean="0"/>
                        <a:t> NPV @ </a:t>
                      </a:r>
                      <a:r>
                        <a:rPr lang="en-US" sz="1400" baseline="0" dirty="0" err="1" smtClean="0"/>
                        <a:t>NPV</a:t>
                      </a:r>
                      <a:r>
                        <a:rPr lang="en-US" sz="1400" baseline="-25000" dirty="0" err="1" smtClean="0"/>
                        <a:t>co</a:t>
                      </a:r>
                      <a:r>
                        <a:rPr lang="en-US" sz="1400" baseline="-25000" dirty="0" smtClean="0"/>
                        <a:t> </a:t>
                      </a:r>
                      <a:r>
                        <a:rPr lang="en-US" sz="1400" baseline="0" dirty="0" smtClean="0"/>
                        <a:t>= 0</a:t>
                      </a:r>
                      <a:endParaRPr lang="en-US" sz="1400" dirty="0"/>
                    </a:p>
                  </a:txBody>
                  <a:tcPr marL="73266" marR="73266" marT="36633" marB="36633"/>
                </a:tc>
                <a:tc>
                  <a:txBody>
                    <a:bodyPr/>
                    <a:lstStyle/>
                    <a:p>
                      <a:r>
                        <a:rPr lang="en-US" sz="1400" dirty="0" smtClean="0"/>
                        <a:t>$5.4</a:t>
                      </a:r>
                      <a:endParaRPr lang="en-US" sz="1400" dirty="0"/>
                    </a:p>
                  </a:txBody>
                  <a:tcPr marL="73266" marR="73266" marT="36633" marB="36633"/>
                </a:tc>
                <a:tc>
                  <a:txBody>
                    <a:bodyPr/>
                    <a:lstStyle/>
                    <a:p>
                      <a:r>
                        <a:rPr lang="en-US" sz="1400" dirty="0" smtClean="0"/>
                        <a:t>$1.7</a:t>
                      </a:r>
                      <a:endParaRPr lang="en-US" sz="1400" dirty="0"/>
                    </a:p>
                  </a:txBody>
                  <a:tcPr marL="73266" marR="73266" marT="36633" marB="36633"/>
                </a:tc>
                <a:tc>
                  <a:txBody>
                    <a:bodyPr/>
                    <a:lstStyle/>
                    <a:p>
                      <a:r>
                        <a:rPr lang="en-US" sz="1400" dirty="0" smtClean="0"/>
                        <a:t>($1.3)</a:t>
                      </a:r>
                      <a:endParaRPr lang="en-US" sz="1400" dirty="0"/>
                    </a:p>
                  </a:txBody>
                  <a:tcPr marL="73266" marR="73266" marT="36633" marB="36633"/>
                </a:tc>
                <a:extLst>
                  <a:ext uri="{0D108BD9-81ED-4DB2-BD59-A6C34878D82A}">
                    <a16:rowId xmlns:a16="http://schemas.microsoft.com/office/drawing/2014/main" val="10004"/>
                  </a:ext>
                </a:extLst>
              </a:tr>
            </a:tbl>
          </a:graphicData>
        </a:graphic>
      </p:graphicFrame>
      <p:sp>
        <p:nvSpPr>
          <p:cNvPr id="16" name="TextBox 15"/>
          <p:cNvSpPr txBox="1"/>
          <p:nvPr/>
        </p:nvSpPr>
        <p:spPr>
          <a:xfrm>
            <a:off x="228600" y="5696634"/>
            <a:ext cx="3810000" cy="923330"/>
          </a:xfrm>
          <a:prstGeom prst="rect">
            <a:avLst/>
          </a:prstGeom>
          <a:noFill/>
        </p:spPr>
        <p:txBody>
          <a:bodyPr wrap="square" rtlCol="0">
            <a:spAutoFit/>
          </a:bodyPr>
          <a:lstStyle/>
          <a:p>
            <a:r>
              <a:rPr lang="en-US" dirty="0" smtClean="0">
                <a:solidFill>
                  <a:srgbClr val="0000FF"/>
                </a:solidFill>
              </a:rPr>
              <a:t>There is a sweet spot where government gets most income:</a:t>
            </a:r>
          </a:p>
          <a:p>
            <a:r>
              <a:rPr lang="en-US" dirty="0"/>
              <a:t> </a:t>
            </a:r>
            <a:r>
              <a:rPr lang="en-US" dirty="0" smtClean="0"/>
              <a:t>     Greatest </a:t>
            </a:r>
            <a:r>
              <a:rPr lang="en-US" dirty="0" err="1" smtClean="0"/>
              <a:t>nbr</a:t>
            </a:r>
            <a:r>
              <a:rPr lang="en-US" dirty="0" smtClean="0"/>
              <a:t> companies doing well</a:t>
            </a:r>
            <a:endParaRPr lang="en-US" dirty="0"/>
          </a:p>
        </p:txBody>
      </p:sp>
    </p:spTree>
    <p:extLst>
      <p:ext uri="{BB962C8B-B14F-4D97-AF65-F5344CB8AC3E}">
        <p14:creationId xmlns:p14="http://schemas.microsoft.com/office/powerpoint/2010/main" val="196537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Power Plants</a:t>
            </a:r>
            <a:endParaRPr lang="en-US" dirty="0"/>
          </a:p>
        </p:txBody>
      </p:sp>
      <p:sp>
        <p:nvSpPr>
          <p:cNvPr id="3" name="Subtitle 2"/>
          <p:cNvSpPr>
            <a:spLocks noGrp="1"/>
          </p:cNvSpPr>
          <p:nvPr>
            <p:ph type="subTitle" idx="1"/>
          </p:nvPr>
        </p:nvSpPr>
        <p:spPr>
          <a:xfrm>
            <a:off x="609600" y="2365375"/>
            <a:ext cx="8077200" cy="1752600"/>
          </a:xfrm>
        </p:spPr>
        <p:txBody>
          <a:bodyPr/>
          <a:lstStyle/>
          <a:p>
            <a:r>
              <a:rPr lang="en-US" dirty="0" smtClean="0"/>
              <a:t>Concept of </a:t>
            </a:r>
            <a:r>
              <a:rPr lang="en-US" b="1" dirty="0" err="1" smtClean="0">
                <a:solidFill>
                  <a:srgbClr val="0000FF"/>
                </a:solidFill>
              </a:rPr>
              <a:t>levelized</a:t>
            </a:r>
            <a:r>
              <a:rPr lang="en-US" b="1" dirty="0" smtClean="0">
                <a:solidFill>
                  <a:srgbClr val="0000FF"/>
                </a:solidFill>
              </a:rPr>
              <a:t> cost </a:t>
            </a:r>
            <a:r>
              <a:rPr lang="en-US" dirty="0" smtClean="0"/>
              <a:t>useful</a:t>
            </a:r>
          </a:p>
          <a:p>
            <a:r>
              <a:rPr lang="en-US" sz="2400" dirty="0" err="1" smtClean="0"/>
              <a:t>Levelized</a:t>
            </a:r>
            <a:r>
              <a:rPr lang="en-US" sz="2400" dirty="0" smtClean="0"/>
              <a:t> cost = </a:t>
            </a:r>
            <a:r>
              <a:rPr lang="en-US" sz="2400" dirty="0" smtClean="0">
                <a:solidFill>
                  <a:srgbClr val="0000FF"/>
                </a:solidFill>
              </a:rPr>
              <a:t>product value with </a:t>
            </a:r>
            <a:r>
              <a:rPr lang="en-US" sz="2400" b="1" dirty="0" smtClean="0">
                <a:solidFill>
                  <a:srgbClr val="0000FF"/>
                </a:solidFill>
              </a:rPr>
              <a:t>no subsidies or taxes</a:t>
            </a:r>
          </a:p>
        </p:txBody>
      </p:sp>
      <p:sp>
        <p:nvSpPr>
          <p:cNvPr id="4" name="Rectangle 3"/>
          <p:cNvSpPr/>
          <p:nvPr/>
        </p:nvSpPr>
        <p:spPr>
          <a:xfrm>
            <a:off x="1854943" y="4599800"/>
            <a:ext cx="6172200" cy="2031325"/>
          </a:xfrm>
          <a:prstGeom prst="rect">
            <a:avLst/>
          </a:prstGeom>
          <a:ln>
            <a:solidFill>
              <a:srgbClr val="FF0000"/>
            </a:solidFill>
          </a:ln>
        </p:spPr>
        <p:txBody>
          <a:bodyPr wrap="square">
            <a:spAutoFit/>
          </a:bodyPr>
          <a:lstStyle/>
          <a:p>
            <a:r>
              <a:rPr lang="en-US" dirty="0" smtClean="0"/>
              <a:t>Set: 		discount </a:t>
            </a:r>
            <a:r>
              <a:rPr lang="en-US" dirty="0"/>
              <a:t>rate, life of plant, costs of </a:t>
            </a:r>
            <a:r>
              <a:rPr lang="en-US" dirty="0" smtClean="0"/>
              <a:t>			construction, cost of fuel, operating costs</a:t>
            </a:r>
          </a:p>
          <a:p>
            <a:endParaRPr lang="en-US" dirty="0" smtClean="0"/>
          </a:p>
          <a:p>
            <a:r>
              <a:rPr lang="en-US" dirty="0" smtClean="0"/>
              <a:t>Set:		taxes, subsidies, to zero</a:t>
            </a:r>
          </a:p>
          <a:p>
            <a:r>
              <a:rPr lang="en-US" dirty="0"/>
              <a:t>	</a:t>
            </a:r>
            <a:r>
              <a:rPr lang="en-US" dirty="0" smtClean="0"/>
              <a:t>	escalate real costs (fuel, O&amp;M)</a:t>
            </a:r>
          </a:p>
          <a:p>
            <a:endParaRPr lang="en-US" dirty="0" smtClean="0"/>
          </a:p>
          <a:p>
            <a:r>
              <a:rPr lang="en-US" dirty="0" err="1" smtClean="0">
                <a:solidFill>
                  <a:srgbClr val="FF0000"/>
                </a:solidFill>
              </a:rPr>
              <a:t>Levelized</a:t>
            </a:r>
            <a:r>
              <a:rPr lang="en-US" dirty="0" smtClean="0">
                <a:solidFill>
                  <a:srgbClr val="FF0000"/>
                </a:solidFill>
              </a:rPr>
              <a:t> cost:	sales price at which  NPV = 0</a:t>
            </a:r>
            <a:endParaRPr lang="en-US" dirty="0">
              <a:solidFill>
                <a:srgbClr val="FF0000"/>
              </a:solidFill>
            </a:endParaRPr>
          </a:p>
        </p:txBody>
      </p:sp>
      <p:sp>
        <p:nvSpPr>
          <p:cNvPr id="5" name="TextBox 4"/>
          <p:cNvSpPr txBox="1"/>
          <p:nvPr/>
        </p:nvSpPr>
        <p:spPr>
          <a:xfrm rot="19123785">
            <a:off x="857439" y="5331907"/>
            <a:ext cx="825867" cy="369332"/>
          </a:xfrm>
          <a:prstGeom prst="rect">
            <a:avLst/>
          </a:prstGeom>
          <a:noFill/>
        </p:spPr>
        <p:txBody>
          <a:bodyPr wrap="none" rtlCol="0">
            <a:spAutoFit/>
          </a:bodyPr>
          <a:lstStyle/>
          <a:p>
            <a:r>
              <a:rPr lang="en-US" dirty="0" smtClean="0">
                <a:solidFill>
                  <a:srgbClr val="339966"/>
                </a:solidFill>
              </a:rPr>
              <a:t>Recipe</a:t>
            </a:r>
            <a:endParaRPr lang="en-US" dirty="0">
              <a:solidFill>
                <a:srgbClr val="339966"/>
              </a:solidFill>
            </a:endParaRPr>
          </a:p>
        </p:txBody>
      </p:sp>
    </p:spTree>
    <p:extLst>
      <p:ext uri="{BB962C8B-B14F-4D97-AF65-F5344CB8AC3E}">
        <p14:creationId xmlns:p14="http://schemas.microsoft.com/office/powerpoint/2010/main" val="3832072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err="1" smtClean="0"/>
              <a:t>Levelized</a:t>
            </a:r>
            <a:r>
              <a:rPr lang="en-US" dirty="0" smtClean="0"/>
              <a:t> Costs</a:t>
            </a:r>
            <a:endParaRPr lang="en-US" dirty="0"/>
          </a:p>
        </p:txBody>
      </p:sp>
      <p:sp>
        <p:nvSpPr>
          <p:cNvPr id="3" name="TextBox 2"/>
          <p:cNvSpPr txBox="1"/>
          <p:nvPr/>
        </p:nvSpPr>
        <p:spPr>
          <a:xfrm>
            <a:off x="217712" y="1222023"/>
            <a:ext cx="8481681" cy="954107"/>
          </a:xfrm>
          <a:prstGeom prst="rect">
            <a:avLst/>
          </a:prstGeom>
          <a:noFill/>
        </p:spPr>
        <p:txBody>
          <a:bodyPr wrap="none" bIns="91440" rtlCol="0">
            <a:spAutoFit/>
          </a:bodyPr>
          <a:lstStyle/>
          <a:p>
            <a:pPr>
              <a:spcAft>
                <a:spcPts val="600"/>
              </a:spcAft>
              <a:buFont typeface="Arial" pitchFamily="34" charset="0"/>
              <a:buChar char="•"/>
            </a:pPr>
            <a:r>
              <a:rPr lang="en-US" sz="2400" dirty="0" smtClean="0"/>
              <a:t>A discount rate of 10% is suitable for “liberalized” energy markets</a:t>
            </a:r>
          </a:p>
          <a:p>
            <a:pPr>
              <a:spcAft>
                <a:spcPts val="600"/>
              </a:spcAft>
              <a:buFont typeface="Arial" pitchFamily="34" charset="0"/>
              <a:buChar char="•"/>
            </a:pPr>
            <a:r>
              <a:rPr lang="en-US" sz="2400" dirty="0"/>
              <a:t> </a:t>
            </a:r>
            <a:r>
              <a:rPr lang="en-US" sz="2400" dirty="0" smtClean="0"/>
              <a:t>Data is from 2005 OECD report:</a:t>
            </a:r>
            <a:endParaRPr lang="en-US" sz="2800" dirty="0"/>
          </a:p>
        </p:txBody>
      </p:sp>
      <p:pic>
        <p:nvPicPr>
          <p:cNvPr id="3074" name="Picture 2"/>
          <p:cNvPicPr>
            <a:picLocks noChangeAspect="1" noChangeArrowheads="1"/>
          </p:cNvPicPr>
          <p:nvPr/>
        </p:nvPicPr>
        <p:blipFill>
          <a:blip r:embed="rId3" cstate="print"/>
          <a:srcRect/>
          <a:stretch>
            <a:fillRect/>
          </a:stretch>
        </p:blipFill>
        <p:spPr bwMode="auto">
          <a:xfrm>
            <a:off x="1295400" y="2936912"/>
            <a:ext cx="2336778" cy="3124203"/>
          </a:xfrm>
          <a:prstGeom prst="rect">
            <a:avLst/>
          </a:prstGeom>
          <a:noFill/>
          <a:ln w="9525">
            <a:noFill/>
            <a:miter lim="800000"/>
            <a:headEnd/>
            <a:tailEnd/>
          </a:ln>
        </p:spPr>
      </p:pic>
      <p:sp>
        <p:nvSpPr>
          <p:cNvPr id="7" name="TextBox 6"/>
          <p:cNvSpPr txBox="1"/>
          <p:nvPr/>
        </p:nvSpPr>
        <p:spPr>
          <a:xfrm>
            <a:off x="2209800" y="2024320"/>
            <a:ext cx="2133600" cy="461665"/>
          </a:xfrm>
          <a:prstGeom prst="rect">
            <a:avLst/>
          </a:prstGeom>
          <a:noFill/>
        </p:spPr>
        <p:txBody>
          <a:bodyPr wrap="square" rtlCol="0">
            <a:spAutoFit/>
          </a:bodyPr>
          <a:lstStyle/>
          <a:p>
            <a:r>
              <a:rPr lang="en-US" sz="1200" dirty="0" smtClean="0">
                <a:solidFill>
                  <a:srgbClr val="008000"/>
                </a:solidFill>
              </a:rPr>
              <a:t>Organization for economic cooperation and development</a:t>
            </a:r>
            <a:endParaRPr lang="en-US" sz="1200" dirty="0">
              <a:solidFill>
                <a:srgbClr val="008000"/>
              </a:solidFill>
            </a:endParaRPr>
          </a:p>
        </p:txBody>
      </p:sp>
      <p:sp>
        <p:nvSpPr>
          <p:cNvPr id="8" name="TextBox 7"/>
          <p:cNvSpPr txBox="1"/>
          <p:nvPr/>
        </p:nvSpPr>
        <p:spPr>
          <a:xfrm>
            <a:off x="152400" y="4172763"/>
            <a:ext cx="1676400" cy="738664"/>
          </a:xfrm>
          <a:prstGeom prst="rect">
            <a:avLst/>
          </a:prstGeom>
          <a:noFill/>
        </p:spPr>
        <p:txBody>
          <a:bodyPr wrap="square" rtlCol="0">
            <a:spAutoFit/>
          </a:bodyPr>
          <a:lstStyle/>
          <a:p>
            <a:r>
              <a:rPr lang="en-US" sz="1400" dirty="0" smtClean="0">
                <a:solidFill>
                  <a:srgbClr val="00B050"/>
                </a:solidFill>
              </a:rPr>
              <a:t>Report is on blackboard</a:t>
            </a:r>
          </a:p>
          <a:p>
            <a:r>
              <a:rPr lang="en-US" sz="1400" dirty="0" smtClean="0">
                <a:solidFill>
                  <a:srgbClr val="00B050"/>
                </a:solidFill>
              </a:rPr>
              <a:t>2005 OECD …</a:t>
            </a:r>
            <a:endParaRPr lang="en-US" sz="1400" dirty="0">
              <a:solidFill>
                <a:srgbClr val="00B050"/>
              </a:solidFill>
            </a:endParaRPr>
          </a:p>
        </p:txBody>
      </p:sp>
      <p:sp>
        <p:nvSpPr>
          <p:cNvPr id="4" name="TextBox 3"/>
          <p:cNvSpPr txBox="1"/>
          <p:nvPr/>
        </p:nvSpPr>
        <p:spPr>
          <a:xfrm>
            <a:off x="4470275" y="2590800"/>
            <a:ext cx="4572001" cy="3816429"/>
          </a:xfrm>
          <a:prstGeom prst="rect">
            <a:avLst/>
          </a:prstGeom>
          <a:noFill/>
        </p:spPr>
        <p:txBody>
          <a:bodyPr wrap="square" rtlCol="0">
            <a:spAutoFit/>
          </a:bodyPr>
          <a:lstStyle/>
          <a:p>
            <a:r>
              <a:rPr lang="en-US" dirty="0" smtClean="0"/>
              <a:t>One tricky issue:</a:t>
            </a:r>
          </a:p>
          <a:p>
            <a:pPr marL="285750" indent="-285750">
              <a:buFont typeface="Arial" panose="020B0604020202020204" pitchFamily="34" charset="0"/>
              <a:buChar char="•"/>
            </a:pPr>
            <a:r>
              <a:rPr lang="en-US" sz="1400" dirty="0" smtClean="0"/>
              <a:t>Overnight construction costs are given in $/</a:t>
            </a:r>
            <a:r>
              <a:rPr lang="en-US" sz="1400" dirty="0" err="1" smtClean="0"/>
              <a:t>kW</a:t>
            </a:r>
            <a:r>
              <a:rPr lang="en-US" sz="1400" baseline="-25000" dirty="0" err="1" smtClean="0"/>
              <a:t>e</a:t>
            </a:r>
            <a:endParaRPr lang="en-US" sz="1400" baseline="-25000" dirty="0" smtClean="0"/>
          </a:p>
          <a:p>
            <a:endParaRPr lang="en-US" sz="1400" dirty="0" smtClean="0"/>
          </a:p>
          <a:p>
            <a:pPr marL="742950" lvl="1" indent="-285750">
              <a:buFont typeface="Wingdings" panose="05000000000000000000" pitchFamily="2" charset="2"/>
              <a:buChar char="Ø"/>
            </a:pPr>
            <a:r>
              <a:rPr lang="en-US" sz="1400" dirty="0" smtClean="0"/>
              <a:t>350MW plant with construction costs of $1161/</a:t>
            </a:r>
            <a:r>
              <a:rPr lang="en-US" sz="1400" dirty="0" err="1" smtClean="0"/>
              <a:t>kW</a:t>
            </a:r>
            <a:r>
              <a:rPr lang="en-US" sz="1400" baseline="-25000" dirty="0" err="1" smtClean="0"/>
              <a:t>e</a:t>
            </a:r>
            <a:r>
              <a:rPr lang="en-US" sz="1400" baseline="-25000" dirty="0" smtClean="0"/>
              <a:t> </a:t>
            </a:r>
            <a:r>
              <a:rPr lang="en-US" sz="1400" dirty="0" smtClean="0"/>
              <a:t>will cost </a:t>
            </a:r>
            <a:r>
              <a:rPr lang="en-US" sz="1400" dirty="0" smtClean="0">
                <a:solidFill>
                  <a:srgbClr val="0000FF"/>
                </a:solidFill>
              </a:rPr>
              <a:t>$406 </a:t>
            </a:r>
            <a:r>
              <a:rPr lang="en-US" sz="1400" dirty="0" err="1" smtClean="0">
                <a:solidFill>
                  <a:srgbClr val="0000FF"/>
                </a:solidFill>
              </a:rPr>
              <a:t>millon</a:t>
            </a:r>
            <a:r>
              <a:rPr lang="en-US" sz="1400" dirty="0" smtClean="0">
                <a:solidFill>
                  <a:srgbClr val="0000FF"/>
                </a:solidFill>
              </a:rPr>
              <a:t> to construct</a:t>
            </a:r>
          </a:p>
          <a:p>
            <a:pPr lvl="1"/>
            <a:endParaRPr lang="en-US" sz="1400" dirty="0" smtClean="0"/>
          </a:p>
          <a:p>
            <a:pPr marL="285750" indent="-285750">
              <a:buFont typeface="Wingdings" panose="05000000000000000000" pitchFamily="2" charset="2"/>
              <a:buChar char="§"/>
            </a:pPr>
            <a:r>
              <a:rPr lang="en-US" sz="1400" dirty="0" smtClean="0"/>
              <a:t>For NPV calculations, the costs are typically specified in </a:t>
            </a:r>
            <a:r>
              <a:rPr lang="en-US" sz="1400" dirty="0" smtClean="0">
                <a:latin typeface="Calibri" panose="020F0502020204030204" pitchFamily="34" charset="0"/>
              </a:rPr>
              <a:t>¢/kWh.  In this regard, 1 </a:t>
            </a:r>
            <a:r>
              <a:rPr lang="en-US" sz="1400" dirty="0" err="1" smtClean="0">
                <a:latin typeface="Calibri" panose="020F0502020204030204" pitchFamily="34" charset="0"/>
              </a:rPr>
              <a:t>kW</a:t>
            </a:r>
            <a:r>
              <a:rPr lang="en-US" sz="1400" baseline="-25000" dirty="0" err="1" smtClean="0">
                <a:latin typeface="Calibri" panose="020F0502020204030204" pitchFamily="34" charset="0"/>
              </a:rPr>
              <a:t>e</a:t>
            </a:r>
            <a:r>
              <a:rPr lang="en-US" sz="1400" dirty="0" smtClean="0">
                <a:latin typeface="Calibri" panose="020F0502020204030204" pitchFamily="34" charset="0"/>
              </a:rPr>
              <a:t> should be considered 1 </a:t>
            </a:r>
            <a:r>
              <a:rPr lang="en-US" sz="1400" dirty="0" err="1" smtClean="0">
                <a:latin typeface="Calibri" panose="020F0502020204030204" pitchFamily="34" charset="0"/>
              </a:rPr>
              <a:t>kW</a:t>
            </a:r>
            <a:r>
              <a:rPr lang="en-US" sz="1400" baseline="-25000" dirty="0" err="1" smtClean="0">
                <a:latin typeface="Calibri" panose="020F0502020204030204" pitchFamily="34" charset="0"/>
              </a:rPr>
              <a:t>e</a:t>
            </a:r>
            <a:r>
              <a:rPr lang="en-US" sz="1400" dirty="0" err="1" smtClean="0">
                <a:latin typeface="Calibri" panose="020F0502020204030204" pitchFamily="34" charset="0"/>
              </a:rPr>
              <a:t>-yr</a:t>
            </a:r>
            <a:r>
              <a:rPr lang="en-US" sz="1400" dirty="0" smtClean="0">
                <a:latin typeface="Calibri" panose="020F0502020204030204" pitchFamily="34" charset="0"/>
              </a:rPr>
              <a:t>, since the plant will produce electricity all year</a:t>
            </a:r>
          </a:p>
          <a:p>
            <a:endParaRPr lang="en-US" sz="1400" dirty="0" smtClean="0">
              <a:latin typeface="Calibri" panose="020F0502020204030204" pitchFamily="34" charset="0"/>
            </a:endParaRPr>
          </a:p>
          <a:p>
            <a:pPr marL="742950" lvl="1" indent="-285750">
              <a:buFont typeface="Wingdings" panose="05000000000000000000" pitchFamily="2" charset="2"/>
              <a:buChar char="Ø"/>
            </a:pPr>
            <a:r>
              <a:rPr lang="en-US" sz="1400" dirty="0" smtClean="0">
                <a:latin typeface="Calibri" panose="020F0502020204030204" pitchFamily="34" charset="0"/>
              </a:rPr>
              <a:t>1 </a:t>
            </a:r>
            <a:r>
              <a:rPr lang="en-US" sz="1400" dirty="0" err="1" smtClean="0">
                <a:latin typeface="Calibri" panose="020F0502020204030204" pitchFamily="34" charset="0"/>
              </a:rPr>
              <a:t>kW</a:t>
            </a:r>
            <a:r>
              <a:rPr lang="en-US" sz="1400" baseline="-25000" dirty="0" err="1" smtClean="0">
                <a:latin typeface="Calibri" panose="020F0502020204030204" pitchFamily="34" charset="0"/>
              </a:rPr>
              <a:t>e</a:t>
            </a:r>
            <a:r>
              <a:rPr lang="en-US" sz="1400" dirty="0" err="1" smtClean="0">
                <a:latin typeface="Calibri" panose="020F0502020204030204" pitchFamily="34" charset="0"/>
              </a:rPr>
              <a:t>-yr</a:t>
            </a:r>
            <a:r>
              <a:rPr lang="en-US" sz="1400" dirty="0" smtClean="0">
                <a:latin typeface="Calibri" panose="020F0502020204030204" pitchFamily="34" charset="0"/>
              </a:rPr>
              <a:t> = 1 </a:t>
            </a:r>
            <a:r>
              <a:rPr lang="en-US" sz="1400" dirty="0" err="1" smtClean="0">
                <a:latin typeface="Calibri" panose="020F0502020204030204" pitchFamily="34" charset="0"/>
              </a:rPr>
              <a:t>kW</a:t>
            </a:r>
            <a:r>
              <a:rPr lang="en-US" sz="1400" baseline="-25000" dirty="0" err="1" smtClean="0">
                <a:latin typeface="Calibri" panose="020F0502020204030204" pitchFamily="34" charset="0"/>
              </a:rPr>
              <a:t>e</a:t>
            </a:r>
            <a:r>
              <a:rPr lang="en-US" sz="1400" dirty="0" smtClean="0">
                <a:latin typeface="Calibri" panose="020F0502020204030204" pitchFamily="34" charset="0"/>
              </a:rPr>
              <a:t> (</a:t>
            </a:r>
            <a:r>
              <a:rPr lang="en-US" sz="1400" dirty="0" err="1" smtClean="0">
                <a:latin typeface="Calibri" panose="020F0502020204030204" pitchFamily="34" charset="0"/>
              </a:rPr>
              <a:t>yr</a:t>
            </a:r>
            <a:r>
              <a:rPr lang="en-US" sz="1400" dirty="0" smtClean="0">
                <a:latin typeface="Calibri" panose="020F0502020204030204" pitchFamily="34" charset="0"/>
              </a:rPr>
              <a:t>=24 h/d x 365 d) = 8760 </a:t>
            </a:r>
            <a:r>
              <a:rPr lang="en-US" sz="1400" dirty="0" err="1" smtClean="0">
                <a:latin typeface="Calibri" panose="020F0502020204030204" pitchFamily="34" charset="0"/>
              </a:rPr>
              <a:t>kW</a:t>
            </a:r>
            <a:r>
              <a:rPr lang="en-US" sz="1400" baseline="-25000" dirty="0" err="1" smtClean="0">
                <a:latin typeface="Calibri" panose="020F0502020204030204" pitchFamily="34" charset="0"/>
              </a:rPr>
              <a:t>e</a:t>
            </a:r>
            <a:r>
              <a:rPr lang="en-US" sz="1400" dirty="0" err="1" smtClean="0">
                <a:latin typeface="Calibri" panose="020F0502020204030204" pitchFamily="34" charset="0"/>
              </a:rPr>
              <a:t>h</a:t>
            </a:r>
            <a:endParaRPr lang="en-US" sz="1400" dirty="0" smtClean="0">
              <a:latin typeface="Calibri" panose="020F0502020204030204" pitchFamily="34" charset="0"/>
            </a:endParaRPr>
          </a:p>
          <a:p>
            <a:pPr marL="742950" lvl="1" indent="-285750">
              <a:buFont typeface="Wingdings" panose="05000000000000000000" pitchFamily="2" charset="2"/>
              <a:buChar char="Ø"/>
            </a:pPr>
            <a:r>
              <a:rPr lang="en-US" sz="1400" dirty="0" smtClean="0">
                <a:latin typeface="Calibri" panose="020F0502020204030204" pitchFamily="34" charset="0"/>
              </a:rPr>
              <a:t>$1161/</a:t>
            </a:r>
            <a:r>
              <a:rPr lang="en-US" sz="1400" dirty="0" err="1" smtClean="0">
                <a:latin typeface="Calibri" panose="020F0502020204030204" pitchFamily="34" charset="0"/>
              </a:rPr>
              <a:t>kW</a:t>
            </a:r>
            <a:r>
              <a:rPr lang="en-US" sz="1400" baseline="-25000" dirty="0" err="1" smtClean="0">
                <a:latin typeface="Calibri" panose="020F0502020204030204" pitchFamily="34" charset="0"/>
              </a:rPr>
              <a:t>e</a:t>
            </a:r>
            <a:r>
              <a:rPr lang="en-US" sz="1400" dirty="0" err="1" smtClean="0">
                <a:latin typeface="Calibri" panose="020F0502020204030204" pitchFamily="34" charset="0"/>
              </a:rPr>
              <a:t>-yr</a:t>
            </a:r>
            <a:r>
              <a:rPr lang="en-US" sz="1400" dirty="0" smtClean="0">
                <a:latin typeface="Calibri" panose="020F0502020204030204" pitchFamily="34" charset="0"/>
              </a:rPr>
              <a:t> = $0.132/kWh =13.2</a:t>
            </a:r>
            <a:r>
              <a:rPr lang="en-US" sz="1400" dirty="0">
                <a:latin typeface="Calibri" panose="020F0502020204030204" pitchFamily="34" charset="0"/>
              </a:rPr>
              <a:t> ¢/</a:t>
            </a:r>
            <a:r>
              <a:rPr lang="en-US" sz="1400" dirty="0" smtClean="0">
                <a:latin typeface="Calibri" panose="020F0502020204030204" pitchFamily="34" charset="0"/>
              </a:rPr>
              <a:t>kWh</a:t>
            </a:r>
          </a:p>
          <a:p>
            <a:pPr lvl="1"/>
            <a:endParaRPr lang="en-US" sz="1400" dirty="0" smtClean="0">
              <a:latin typeface="Calibri" panose="020F0502020204030204" pitchFamily="34" charset="0"/>
            </a:endParaRPr>
          </a:p>
          <a:p>
            <a:pPr marL="742950" lvl="1" indent="-285750">
              <a:buFont typeface="Wingdings" panose="05000000000000000000" pitchFamily="2" charset="2"/>
              <a:buChar char="Ø"/>
            </a:pPr>
            <a:r>
              <a:rPr lang="en-US" sz="1400" dirty="0" smtClean="0">
                <a:latin typeface="Calibri" panose="020F0502020204030204" pitchFamily="34" charset="0"/>
              </a:rPr>
              <a:t>Similarly: an NPV of 21.9 </a:t>
            </a:r>
            <a:r>
              <a:rPr lang="en-US" sz="1400" dirty="0">
                <a:latin typeface="Calibri" panose="020F0502020204030204" pitchFamily="34" charset="0"/>
              </a:rPr>
              <a:t>¢/</a:t>
            </a:r>
            <a:r>
              <a:rPr lang="en-US" sz="1400" dirty="0" smtClean="0">
                <a:latin typeface="Calibri" panose="020F0502020204030204" pitchFamily="34" charset="0"/>
              </a:rPr>
              <a:t>kWh = 1.92 $/W</a:t>
            </a:r>
            <a:r>
              <a:rPr lang="en-US" sz="1400" baseline="-25000" dirty="0" smtClean="0">
                <a:latin typeface="Calibri" panose="020F0502020204030204" pitchFamily="34" charset="0"/>
              </a:rPr>
              <a:t>e</a:t>
            </a:r>
            <a:r>
              <a:rPr lang="en-US" sz="1400" dirty="0" smtClean="0">
                <a:latin typeface="Calibri" panose="020F0502020204030204" pitchFamily="34" charset="0"/>
              </a:rPr>
              <a:t>-</a:t>
            </a:r>
            <a:r>
              <a:rPr lang="en-US" sz="1400" dirty="0" err="1" smtClean="0">
                <a:latin typeface="Calibri" panose="020F0502020204030204" pitchFamily="34" charset="0"/>
              </a:rPr>
              <a:t>yr</a:t>
            </a:r>
            <a:endParaRPr lang="en-US" sz="1400" dirty="0" smtClean="0">
              <a:latin typeface="Calibri" panose="020F0502020204030204" pitchFamily="34" charset="0"/>
            </a:endParaRPr>
          </a:p>
          <a:p>
            <a:pPr lvl="1"/>
            <a:r>
              <a:rPr lang="en-US" sz="1400" dirty="0">
                <a:latin typeface="Calibri" panose="020F0502020204030204" pitchFamily="34" charset="0"/>
              </a:rPr>
              <a:t>	</a:t>
            </a:r>
            <a:r>
              <a:rPr lang="en-US" sz="1400" dirty="0" smtClean="0">
                <a:latin typeface="Calibri" panose="020F0502020204030204" pitchFamily="34" charset="0"/>
              </a:rPr>
              <a:t>21.9 </a:t>
            </a:r>
            <a:r>
              <a:rPr lang="en-US" sz="1400" dirty="0">
                <a:latin typeface="Calibri" panose="020F0502020204030204" pitchFamily="34" charset="0"/>
              </a:rPr>
              <a:t>¢/</a:t>
            </a:r>
            <a:r>
              <a:rPr lang="en-US" sz="1400" dirty="0" smtClean="0">
                <a:latin typeface="Calibri" panose="020F0502020204030204" pitchFamily="34" charset="0"/>
              </a:rPr>
              <a:t>kWh	= 0.219 $/kWh </a:t>
            </a:r>
          </a:p>
          <a:p>
            <a:pPr lvl="1"/>
            <a:r>
              <a:rPr lang="en-US" sz="1400" dirty="0" smtClean="0">
                <a:latin typeface="Calibri" panose="020F0502020204030204" pitchFamily="34" charset="0"/>
              </a:rPr>
              <a:t>	(24x365 h/</a:t>
            </a:r>
            <a:r>
              <a:rPr lang="en-US" sz="1400" dirty="0" err="1" smtClean="0">
                <a:latin typeface="Calibri" panose="020F0502020204030204" pitchFamily="34" charset="0"/>
              </a:rPr>
              <a:t>yr</a:t>
            </a:r>
            <a:r>
              <a:rPr lang="en-US" sz="1400" dirty="0" smtClean="0">
                <a:latin typeface="Calibri" panose="020F0502020204030204" pitchFamily="34" charset="0"/>
              </a:rPr>
              <a:t>)(</a:t>
            </a:r>
            <a:r>
              <a:rPr lang="en-US" sz="1400" dirty="0">
                <a:latin typeface="Calibri" panose="020F0502020204030204" pitchFamily="34" charset="0"/>
              </a:rPr>
              <a:t>0.219 $/kWh </a:t>
            </a:r>
            <a:r>
              <a:rPr lang="en-US" sz="1400" dirty="0" smtClean="0">
                <a:latin typeface="Calibri" panose="020F0502020204030204" pitchFamily="34" charset="0"/>
              </a:rPr>
              <a:t>) =1918 $/</a:t>
            </a:r>
            <a:r>
              <a:rPr lang="en-US" sz="1400" dirty="0" err="1" smtClean="0">
                <a:latin typeface="Calibri" panose="020F0502020204030204" pitchFamily="34" charset="0"/>
              </a:rPr>
              <a:t>kW</a:t>
            </a:r>
            <a:r>
              <a:rPr lang="en-US" sz="1400" baseline="-25000" dirty="0" err="1" smtClean="0">
                <a:latin typeface="Calibri" panose="020F0502020204030204" pitchFamily="34" charset="0"/>
              </a:rPr>
              <a:t>e</a:t>
            </a:r>
            <a:r>
              <a:rPr lang="en-US" sz="1400" dirty="0" err="1" smtClean="0">
                <a:latin typeface="Calibri" panose="020F0502020204030204" pitchFamily="34" charset="0"/>
              </a:rPr>
              <a:t>-yr</a:t>
            </a:r>
            <a:endParaRPr lang="en-US" sz="1400" dirty="0" smtClean="0">
              <a:latin typeface="Calibri" panose="020F0502020204030204" pitchFamily="34" charset="0"/>
            </a:endParaRPr>
          </a:p>
          <a:p>
            <a:pPr lvl="1"/>
            <a:r>
              <a:rPr lang="en-US" sz="1400" dirty="0" smtClean="0">
                <a:latin typeface="Calibri" panose="020F0502020204030204" pitchFamily="34" charset="0"/>
              </a:rPr>
              <a:t>	=1.92 $/W</a:t>
            </a:r>
            <a:r>
              <a:rPr lang="en-US" sz="1400" baseline="-25000" dirty="0" smtClean="0">
                <a:latin typeface="Calibri" panose="020F0502020204030204" pitchFamily="34" charset="0"/>
              </a:rPr>
              <a:t>e</a:t>
            </a:r>
            <a:r>
              <a:rPr lang="en-US" sz="1400" dirty="0" smtClean="0">
                <a:latin typeface="Calibri" panose="020F0502020204030204" pitchFamily="34" charset="0"/>
              </a:rPr>
              <a:t>-</a:t>
            </a:r>
            <a:r>
              <a:rPr lang="en-US" sz="1400" dirty="0" err="1" smtClean="0">
                <a:latin typeface="Calibri" panose="020F0502020204030204" pitchFamily="34" charset="0"/>
              </a:rPr>
              <a:t>yr</a:t>
            </a:r>
            <a:endParaRPr lang="en-US" sz="1400" dirty="0"/>
          </a:p>
        </p:txBody>
      </p:sp>
      <p:sp>
        <p:nvSpPr>
          <p:cNvPr id="5" name="TextBox 4"/>
          <p:cNvSpPr txBox="1"/>
          <p:nvPr/>
        </p:nvSpPr>
        <p:spPr>
          <a:xfrm>
            <a:off x="3772752" y="5029200"/>
            <a:ext cx="1371600" cy="646331"/>
          </a:xfrm>
          <a:prstGeom prst="rect">
            <a:avLst/>
          </a:prstGeom>
          <a:noFill/>
        </p:spPr>
        <p:txBody>
          <a:bodyPr wrap="square" rtlCol="0">
            <a:spAutoFit/>
          </a:bodyPr>
          <a:lstStyle/>
          <a:p>
            <a:r>
              <a:rPr lang="en-US" sz="1200" dirty="0" smtClean="0">
                <a:solidFill>
                  <a:srgbClr val="339966"/>
                </a:solidFill>
              </a:rPr>
              <a:t>These numbers apply to coal calculation</a:t>
            </a:r>
            <a:endParaRPr lang="en-US" sz="1200" dirty="0">
              <a:solidFill>
                <a:srgbClr val="33996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447" y="318818"/>
            <a:ext cx="7391400" cy="5632311"/>
          </a:xfrm>
          <a:prstGeom prst="rect">
            <a:avLst/>
          </a:prstGeom>
          <a:noFill/>
        </p:spPr>
        <p:txBody>
          <a:bodyPr wrap="square" rtlCol="0">
            <a:spAutoFit/>
          </a:bodyPr>
          <a:lstStyle/>
          <a:p>
            <a:r>
              <a:rPr lang="en-US" dirty="0" smtClean="0"/>
              <a:t>The OECD report describes its method as calculating the NPV of the yearly costs and incomes.  The first coal spreadsheet in </a:t>
            </a:r>
            <a:r>
              <a:rPr lang="en-US" i="1" dirty="0" smtClean="0"/>
              <a:t>Electrical costs unitized NEW.xls </a:t>
            </a:r>
            <a:r>
              <a:rPr lang="en-US" dirty="0" smtClean="0"/>
              <a:t>uses this method.  The subsequent spreadsheets consider construction costs as up front costs as was done in the mine development example.</a:t>
            </a:r>
            <a:endParaRPr lang="en-US" i="1" dirty="0" smtClean="0"/>
          </a:p>
          <a:p>
            <a:endParaRPr lang="en-US" i="1" dirty="0"/>
          </a:p>
          <a:p>
            <a:r>
              <a:rPr lang="en-US" dirty="0" smtClean="0"/>
              <a:t>The yearly costs, revenues, and tax can be read from the spreadsheet.  </a:t>
            </a:r>
          </a:p>
          <a:p>
            <a:endParaRPr lang="en-US" dirty="0"/>
          </a:p>
          <a:p>
            <a:r>
              <a:rPr lang="en-US" dirty="0" smtClean="0"/>
              <a:t>1. Selecting cell </a:t>
            </a:r>
            <a:r>
              <a:rPr lang="en-US" dirty="0"/>
              <a:t>O20 </a:t>
            </a:r>
            <a:r>
              <a:rPr lang="en-US" dirty="0" smtClean="0"/>
              <a:t>shows a formula </a:t>
            </a:r>
            <a:r>
              <a:rPr lang="en-US" dirty="0"/>
              <a:t>=-$O$3/$</a:t>
            </a:r>
            <a:r>
              <a:rPr lang="en-US" dirty="0" smtClean="0"/>
              <a:t>O$4 </a:t>
            </a:r>
          </a:p>
          <a:p>
            <a:r>
              <a:rPr lang="en-US" dirty="0" smtClean="0"/>
              <a:t>= overnight </a:t>
            </a:r>
            <a:r>
              <a:rPr lang="en-US" dirty="0" err="1" smtClean="0"/>
              <a:t>constr</a:t>
            </a:r>
            <a:r>
              <a:rPr lang="en-US" dirty="0" smtClean="0"/>
              <a:t> [₵/kWh] divided by the number of years of construction</a:t>
            </a:r>
          </a:p>
          <a:p>
            <a:endParaRPr lang="en-US" dirty="0"/>
          </a:p>
          <a:p>
            <a:r>
              <a:rPr lang="en-US" dirty="0" smtClean="0"/>
              <a:t>2. Selecting cell </a:t>
            </a:r>
            <a:r>
              <a:rPr lang="en-US" dirty="0"/>
              <a:t>O24 shows =-$B$9*((($P$8+$P$7)*(1+$B$5)^A24</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3. Selecting cell </a:t>
            </a:r>
            <a:r>
              <a:rPr lang="en-US" dirty="0"/>
              <a:t>P24 indicates =$D$11*$</a:t>
            </a:r>
            <a:r>
              <a:rPr lang="en-US" dirty="0" smtClean="0"/>
              <a:t>O$11 which indicates the revenue is the capacity factor times the sales price of 1 </a:t>
            </a:r>
            <a:r>
              <a:rPr lang="en-US" dirty="0" err="1" smtClean="0"/>
              <a:t>kW</a:t>
            </a:r>
            <a:r>
              <a:rPr lang="en-US" baseline="-25000" dirty="0" err="1" smtClean="0"/>
              <a:t>e</a:t>
            </a:r>
            <a:r>
              <a:rPr lang="en-US" dirty="0" smtClean="0"/>
              <a:t>.</a:t>
            </a:r>
          </a:p>
        </p:txBody>
      </p:sp>
      <p:graphicFrame>
        <p:nvGraphicFramePr>
          <p:cNvPr id="3" name="Object 2"/>
          <p:cNvGraphicFramePr>
            <a:graphicFrameLocks noChangeAspect="1"/>
          </p:cNvGraphicFramePr>
          <p:nvPr>
            <p:extLst>
              <p:ext uri="{D42A27DB-BD31-4B8C-83A1-F6EECF244321}">
                <p14:modId xmlns:p14="http://schemas.microsoft.com/office/powerpoint/2010/main" val="320619208"/>
              </p:ext>
            </p:extLst>
          </p:nvPr>
        </p:nvGraphicFramePr>
        <p:xfrm>
          <a:off x="1995818" y="3589459"/>
          <a:ext cx="4259263" cy="495300"/>
        </p:xfrm>
        <a:graphic>
          <a:graphicData uri="http://schemas.openxmlformats.org/presentationml/2006/ole">
            <mc:AlternateContent xmlns:mc="http://schemas.openxmlformats.org/markup-compatibility/2006">
              <mc:Choice xmlns:v="urn:schemas-microsoft-com:vml" Requires="v">
                <p:oleObj spid="_x0000_s2062" name="Equation" r:id="rId3" imgW="2184120" imgH="253800" progId="Equation.3">
                  <p:embed/>
                </p:oleObj>
              </mc:Choice>
              <mc:Fallback>
                <p:oleObj name="Equation" r:id="rId3" imgW="2184120" imgH="253800" progId="Equation.3">
                  <p:embed/>
                  <p:pic>
                    <p:nvPicPr>
                      <p:cNvPr id="0" name=""/>
                      <p:cNvPicPr/>
                      <p:nvPr/>
                    </p:nvPicPr>
                    <p:blipFill>
                      <a:blip r:embed="rId4"/>
                      <a:stretch>
                        <a:fillRect/>
                      </a:stretch>
                    </p:blipFill>
                    <p:spPr>
                      <a:xfrm>
                        <a:off x="1995818" y="3589459"/>
                        <a:ext cx="4259263" cy="495300"/>
                      </a:xfrm>
                      <a:prstGeom prst="rect">
                        <a:avLst/>
                      </a:prstGeom>
                    </p:spPr>
                  </p:pic>
                </p:oleObj>
              </mc:Fallback>
            </mc:AlternateContent>
          </a:graphicData>
        </a:graphic>
      </p:graphicFrame>
      <p:grpSp>
        <p:nvGrpSpPr>
          <p:cNvPr id="9" name="Group 8"/>
          <p:cNvGrpSpPr/>
          <p:nvPr/>
        </p:nvGrpSpPr>
        <p:grpSpPr>
          <a:xfrm>
            <a:off x="1995818" y="4303868"/>
            <a:ext cx="4223008" cy="382962"/>
            <a:chOff x="1447799" y="4571999"/>
            <a:chExt cx="4223008" cy="382962"/>
          </a:xfrm>
        </p:grpSpPr>
        <p:sp>
          <p:nvSpPr>
            <p:cNvPr id="4" name="TextBox 3"/>
            <p:cNvSpPr txBox="1"/>
            <p:nvPr/>
          </p:nvSpPr>
          <p:spPr>
            <a:xfrm rot="18947839">
              <a:off x="1447799" y="4572001"/>
              <a:ext cx="1576072" cy="369332"/>
            </a:xfrm>
            <a:prstGeom prst="rect">
              <a:avLst/>
            </a:prstGeom>
            <a:noFill/>
          </p:spPr>
          <p:txBody>
            <a:bodyPr wrap="none" rtlCol="0">
              <a:spAutoFit/>
            </a:bodyPr>
            <a:lstStyle/>
            <a:p>
              <a:r>
                <a:rPr lang="en-US" dirty="0" smtClean="0"/>
                <a:t>cost multiplier</a:t>
              </a:r>
              <a:endParaRPr lang="en-US" dirty="0"/>
            </a:p>
          </p:txBody>
        </p:sp>
        <p:sp>
          <p:nvSpPr>
            <p:cNvPr id="5" name="TextBox 4"/>
            <p:cNvSpPr txBox="1"/>
            <p:nvPr/>
          </p:nvSpPr>
          <p:spPr>
            <a:xfrm rot="18947839">
              <a:off x="2613395" y="4585629"/>
              <a:ext cx="1024639" cy="369332"/>
            </a:xfrm>
            <a:prstGeom prst="rect">
              <a:avLst/>
            </a:prstGeom>
            <a:noFill/>
          </p:spPr>
          <p:txBody>
            <a:bodyPr wrap="none" rtlCol="0">
              <a:spAutoFit/>
            </a:bodyPr>
            <a:lstStyle/>
            <a:p>
              <a:r>
                <a:rPr lang="en-US" dirty="0" smtClean="0"/>
                <a:t>Fuel cost</a:t>
              </a:r>
              <a:endParaRPr lang="en-US" dirty="0"/>
            </a:p>
          </p:txBody>
        </p:sp>
        <p:sp>
          <p:nvSpPr>
            <p:cNvPr id="6" name="TextBox 5"/>
            <p:cNvSpPr txBox="1"/>
            <p:nvPr/>
          </p:nvSpPr>
          <p:spPr>
            <a:xfrm rot="18947839">
              <a:off x="3471712" y="4571999"/>
              <a:ext cx="1165704" cy="369332"/>
            </a:xfrm>
            <a:prstGeom prst="rect">
              <a:avLst/>
            </a:prstGeom>
            <a:noFill/>
          </p:spPr>
          <p:txBody>
            <a:bodyPr wrap="none" rtlCol="0">
              <a:spAutoFit/>
            </a:bodyPr>
            <a:lstStyle/>
            <a:p>
              <a:r>
                <a:rPr lang="en-US" dirty="0" smtClean="0"/>
                <a:t>O&amp;M cost</a:t>
              </a:r>
              <a:endParaRPr lang="en-US" dirty="0"/>
            </a:p>
          </p:txBody>
        </p:sp>
        <p:sp>
          <p:nvSpPr>
            <p:cNvPr id="7" name="TextBox 6"/>
            <p:cNvSpPr txBox="1"/>
            <p:nvPr/>
          </p:nvSpPr>
          <p:spPr>
            <a:xfrm rot="18947839">
              <a:off x="4351215" y="4572000"/>
              <a:ext cx="1319592" cy="369332"/>
            </a:xfrm>
            <a:prstGeom prst="rect">
              <a:avLst/>
            </a:prstGeom>
            <a:noFill/>
          </p:spPr>
          <p:txBody>
            <a:bodyPr wrap="none" rtlCol="0">
              <a:spAutoFit/>
            </a:bodyPr>
            <a:lstStyle/>
            <a:p>
              <a:r>
                <a:rPr lang="en-US" dirty="0" smtClean="0"/>
                <a:t>Cost growth</a:t>
              </a:r>
              <a:endParaRPr lang="en-US" dirty="0"/>
            </a:p>
          </p:txBody>
        </p:sp>
      </p:grpSp>
      <p:sp>
        <p:nvSpPr>
          <p:cNvPr id="8" name="TextBox 7"/>
          <p:cNvSpPr txBox="1"/>
          <p:nvPr/>
        </p:nvSpPr>
        <p:spPr>
          <a:xfrm>
            <a:off x="39802" y="6013934"/>
            <a:ext cx="9104198" cy="738664"/>
          </a:xfrm>
          <a:prstGeom prst="rect">
            <a:avLst/>
          </a:prstGeom>
          <a:noFill/>
        </p:spPr>
        <p:txBody>
          <a:bodyPr wrap="square" rtlCol="0">
            <a:spAutoFit/>
          </a:bodyPr>
          <a:lstStyle/>
          <a:p>
            <a:r>
              <a:rPr lang="en-US" sz="2400" dirty="0" smtClean="0">
                <a:solidFill>
                  <a:srgbClr val="0000FF"/>
                </a:solidFill>
              </a:rPr>
              <a:t>You can easily read the spreadsheet in this fashion and see how it works</a:t>
            </a:r>
          </a:p>
          <a:p>
            <a:pPr algn="ctr"/>
            <a:r>
              <a:rPr lang="en-US" dirty="0" smtClean="0">
                <a:solidFill>
                  <a:srgbClr val="0000FF"/>
                </a:solidFill>
              </a:rPr>
              <a:t>You can manipulate the calculation using </a:t>
            </a:r>
            <a:r>
              <a:rPr lang="en-US" i="1" dirty="0" smtClean="0">
                <a:solidFill>
                  <a:srgbClr val="0000FF"/>
                </a:solidFill>
              </a:rPr>
              <a:t>M</a:t>
            </a:r>
            <a:r>
              <a:rPr lang="en-US" i="1" baseline="-25000" dirty="0" smtClean="0">
                <a:solidFill>
                  <a:srgbClr val="0000FF"/>
                </a:solidFill>
              </a:rPr>
              <a:t>C</a:t>
            </a:r>
            <a:r>
              <a:rPr lang="en-US" dirty="0" smtClean="0">
                <a:solidFill>
                  <a:srgbClr val="0000FF"/>
                </a:solidFill>
              </a:rPr>
              <a:t> and </a:t>
            </a:r>
            <a:r>
              <a:rPr lang="en-US" i="1" dirty="0" err="1" smtClean="0">
                <a:solidFill>
                  <a:srgbClr val="0000FF"/>
                </a:solidFill>
              </a:rPr>
              <a:t>G</a:t>
            </a:r>
            <a:r>
              <a:rPr lang="en-US" i="1" baseline="-25000" dirty="0" err="1" smtClean="0">
                <a:solidFill>
                  <a:srgbClr val="0000FF"/>
                </a:solidFill>
              </a:rPr>
              <a:t>i</a:t>
            </a:r>
            <a:endParaRPr lang="en-US" sz="1600" i="1" baseline="-25000" dirty="0">
              <a:solidFill>
                <a:srgbClr val="0000FF"/>
              </a:solidFill>
            </a:endParaRPr>
          </a:p>
        </p:txBody>
      </p:sp>
    </p:spTree>
    <p:extLst>
      <p:ext uri="{BB962C8B-B14F-4D97-AF65-F5344CB8AC3E}">
        <p14:creationId xmlns:p14="http://schemas.microsoft.com/office/powerpoint/2010/main" val="1483977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86207" y="106272"/>
            <a:ext cx="6477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kern="0" dirty="0" err="1" smtClean="0"/>
              <a:t>Levelized</a:t>
            </a:r>
            <a:r>
              <a:rPr lang="en-US" kern="0" dirty="0" smtClean="0"/>
              <a:t> Analysis of Coal</a:t>
            </a:r>
            <a:endParaRPr lang="en-US" kern="0" dirty="0"/>
          </a:p>
        </p:txBody>
      </p:sp>
      <p:sp>
        <p:nvSpPr>
          <p:cNvPr id="4" name="TextBox 3"/>
          <p:cNvSpPr txBox="1"/>
          <p:nvPr/>
        </p:nvSpPr>
        <p:spPr>
          <a:xfrm>
            <a:off x="26966" y="228600"/>
            <a:ext cx="2342308" cy="646331"/>
          </a:xfrm>
          <a:prstGeom prst="rect">
            <a:avLst/>
          </a:prstGeom>
          <a:noFill/>
        </p:spPr>
        <p:txBody>
          <a:bodyPr wrap="none" rtlCol="0">
            <a:spAutoFit/>
          </a:bodyPr>
          <a:lstStyle/>
          <a:p>
            <a:r>
              <a:rPr lang="en-US" sz="1200" dirty="0" smtClean="0">
                <a:solidFill>
                  <a:srgbClr val="0000FF"/>
                </a:solidFill>
              </a:rPr>
              <a:t>Blue:</a:t>
            </a:r>
            <a:r>
              <a:rPr lang="en-US" sz="1200" dirty="0" smtClean="0"/>
              <a:t> 	controls</a:t>
            </a:r>
          </a:p>
          <a:p>
            <a:r>
              <a:rPr lang="en-US" sz="1200" dirty="0" smtClean="0">
                <a:solidFill>
                  <a:srgbClr val="FF0000"/>
                </a:solidFill>
              </a:rPr>
              <a:t>Red:</a:t>
            </a:r>
            <a:r>
              <a:rPr lang="en-US" sz="1200" dirty="0" smtClean="0"/>
              <a:t>	results</a:t>
            </a:r>
          </a:p>
          <a:p>
            <a:r>
              <a:rPr lang="en-US" sz="1200" dirty="0" smtClean="0">
                <a:solidFill>
                  <a:srgbClr val="008000"/>
                </a:solidFill>
              </a:rPr>
              <a:t>Green:</a:t>
            </a:r>
            <a:r>
              <a:rPr lang="en-US" sz="1200" dirty="0" smtClean="0"/>
              <a:t>	units and comments</a:t>
            </a:r>
            <a:endParaRPr lang="en-US" sz="1200" dirty="0"/>
          </a:p>
        </p:txBody>
      </p:sp>
      <p:pic>
        <p:nvPicPr>
          <p:cNvPr id="5" name="Picture 4"/>
          <p:cNvPicPr>
            <a:picLocks noChangeAspect="1"/>
          </p:cNvPicPr>
          <p:nvPr/>
        </p:nvPicPr>
        <p:blipFill rotWithShape="1">
          <a:blip r:embed="rId2"/>
          <a:srcRect b="6204"/>
          <a:stretch/>
        </p:blipFill>
        <p:spPr>
          <a:xfrm>
            <a:off x="124329" y="1295400"/>
            <a:ext cx="8933742" cy="4572000"/>
          </a:xfrm>
          <a:prstGeom prst="rect">
            <a:avLst/>
          </a:prstGeom>
        </p:spPr>
      </p:pic>
      <p:pic>
        <p:nvPicPr>
          <p:cNvPr id="6" name="Picture 5"/>
          <p:cNvPicPr>
            <a:picLocks noChangeAspect="1"/>
          </p:cNvPicPr>
          <p:nvPr/>
        </p:nvPicPr>
        <p:blipFill>
          <a:blip r:embed="rId3"/>
          <a:stretch>
            <a:fillRect/>
          </a:stretch>
        </p:blipFill>
        <p:spPr>
          <a:xfrm>
            <a:off x="136538" y="5955270"/>
            <a:ext cx="8921533" cy="855048"/>
          </a:xfrm>
          <a:prstGeom prst="rect">
            <a:avLst/>
          </a:prstGeom>
        </p:spPr>
      </p:pic>
      <p:sp>
        <p:nvSpPr>
          <p:cNvPr id="8" name="TextBox 7"/>
          <p:cNvSpPr txBox="1"/>
          <p:nvPr/>
        </p:nvSpPr>
        <p:spPr>
          <a:xfrm rot="20423526">
            <a:off x="3616393" y="2583591"/>
            <a:ext cx="599844" cy="307777"/>
          </a:xfrm>
          <a:prstGeom prst="rect">
            <a:avLst/>
          </a:prstGeom>
          <a:noFill/>
        </p:spPr>
        <p:txBody>
          <a:bodyPr wrap="none" rtlCol="0">
            <a:spAutoFit/>
          </a:bodyPr>
          <a:lstStyle/>
          <a:p>
            <a:r>
              <a:rPr lang="en-US" sz="1400" i="1" dirty="0" smtClean="0">
                <a:solidFill>
                  <a:srgbClr val="FF0000"/>
                </a:solidFill>
              </a:rPr>
              <a:t> taxes</a:t>
            </a:r>
            <a:endParaRPr lang="en-US" sz="1400" i="1" dirty="0">
              <a:solidFill>
                <a:srgbClr val="FF0000"/>
              </a:solidFill>
            </a:endParaRPr>
          </a:p>
        </p:txBody>
      </p:sp>
      <p:sp>
        <p:nvSpPr>
          <p:cNvPr id="9" name="TextBox 8"/>
          <p:cNvSpPr txBox="1"/>
          <p:nvPr/>
        </p:nvSpPr>
        <p:spPr>
          <a:xfrm rot="3033949">
            <a:off x="3501499" y="3285971"/>
            <a:ext cx="956562" cy="276999"/>
          </a:xfrm>
          <a:prstGeom prst="rect">
            <a:avLst/>
          </a:prstGeom>
          <a:noFill/>
        </p:spPr>
        <p:txBody>
          <a:bodyPr wrap="square" rtlCol="0">
            <a:spAutoFit/>
          </a:bodyPr>
          <a:lstStyle/>
          <a:p>
            <a:r>
              <a:rPr lang="en-US" sz="1200" i="1" dirty="0" smtClean="0">
                <a:solidFill>
                  <a:srgbClr val="FF0000"/>
                </a:solidFill>
              </a:rPr>
              <a:t>sales price </a:t>
            </a:r>
            <a:endParaRPr lang="en-US" sz="1200" i="1" dirty="0">
              <a:solidFill>
                <a:srgbClr val="FF0000"/>
              </a:solidFill>
            </a:endParaRPr>
          </a:p>
        </p:txBody>
      </p:sp>
      <p:sp>
        <p:nvSpPr>
          <p:cNvPr id="10" name="TextBox 9"/>
          <p:cNvSpPr txBox="1"/>
          <p:nvPr/>
        </p:nvSpPr>
        <p:spPr>
          <a:xfrm rot="1550506">
            <a:off x="2587220" y="4308408"/>
            <a:ext cx="1167307" cy="307777"/>
          </a:xfrm>
          <a:prstGeom prst="rect">
            <a:avLst/>
          </a:prstGeom>
          <a:noFill/>
        </p:spPr>
        <p:txBody>
          <a:bodyPr wrap="none" rtlCol="0">
            <a:spAutoFit/>
          </a:bodyPr>
          <a:lstStyle/>
          <a:p>
            <a:r>
              <a:rPr lang="en-US" sz="1400" dirty="0" smtClean="0">
                <a:solidFill>
                  <a:srgbClr val="FF0000"/>
                </a:solidFill>
              </a:rPr>
              <a:t>discount 10%</a:t>
            </a:r>
            <a:endParaRPr lang="en-US" sz="1400" dirty="0">
              <a:solidFill>
                <a:srgbClr val="FF0000"/>
              </a:solidFill>
            </a:endParaRPr>
          </a:p>
        </p:txBody>
      </p:sp>
      <p:sp>
        <p:nvSpPr>
          <p:cNvPr id="11" name="TextBox 10"/>
          <p:cNvSpPr txBox="1"/>
          <p:nvPr/>
        </p:nvSpPr>
        <p:spPr>
          <a:xfrm rot="20819083">
            <a:off x="6195667" y="2209688"/>
            <a:ext cx="2139380" cy="523220"/>
          </a:xfrm>
          <a:prstGeom prst="rect">
            <a:avLst/>
          </a:prstGeom>
          <a:noFill/>
        </p:spPr>
        <p:txBody>
          <a:bodyPr wrap="square" rtlCol="0">
            <a:spAutoFit/>
          </a:bodyPr>
          <a:lstStyle/>
          <a:p>
            <a:pPr algn="ctr"/>
            <a:r>
              <a:rPr lang="en-US" sz="1400" i="1" dirty="0" err="1" smtClean="0">
                <a:solidFill>
                  <a:srgbClr val="FF0000"/>
                </a:solidFill>
              </a:rPr>
              <a:t>Levelize</a:t>
            </a:r>
            <a:r>
              <a:rPr lang="en-US" sz="1400" i="1" dirty="0" smtClean="0">
                <a:solidFill>
                  <a:srgbClr val="FF0000"/>
                </a:solidFill>
              </a:rPr>
              <a:t> cost of electricity</a:t>
            </a:r>
          </a:p>
          <a:p>
            <a:pPr algn="ctr"/>
            <a:r>
              <a:rPr lang="en-US" sz="1400" i="1" dirty="0" smtClean="0">
                <a:solidFill>
                  <a:srgbClr val="FF0000"/>
                </a:solidFill>
              </a:rPr>
              <a:t>(method next slide)</a:t>
            </a:r>
            <a:endParaRPr lang="en-US" sz="1400" i="1" dirty="0">
              <a:solidFill>
                <a:srgbClr val="FF0000"/>
              </a:solidFill>
            </a:endParaRPr>
          </a:p>
        </p:txBody>
      </p:sp>
      <p:sp>
        <p:nvSpPr>
          <p:cNvPr id="12" name="TextBox 11"/>
          <p:cNvSpPr txBox="1"/>
          <p:nvPr/>
        </p:nvSpPr>
        <p:spPr>
          <a:xfrm>
            <a:off x="4708583" y="916670"/>
            <a:ext cx="1643399" cy="307777"/>
          </a:xfrm>
          <a:prstGeom prst="rect">
            <a:avLst/>
          </a:prstGeom>
          <a:noFill/>
        </p:spPr>
        <p:txBody>
          <a:bodyPr wrap="none" rtlCol="0">
            <a:spAutoFit/>
          </a:bodyPr>
          <a:lstStyle/>
          <a:p>
            <a:r>
              <a:rPr lang="en-US" sz="1400" dirty="0" smtClean="0">
                <a:solidFill>
                  <a:srgbClr val="FF0000"/>
                </a:solidFill>
              </a:rPr>
              <a:t>References for costs</a:t>
            </a:r>
            <a:endParaRPr lang="en-US" sz="1400" dirty="0">
              <a:solidFill>
                <a:srgbClr val="FF0000"/>
              </a:solidFill>
            </a:endParaRPr>
          </a:p>
        </p:txBody>
      </p:sp>
      <p:cxnSp>
        <p:nvCxnSpPr>
          <p:cNvPr id="13" name="Straight Arrow Connector 12"/>
          <p:cNvCxnSpPr>
            <a:stCxn id="12" idx="1"/>
          </p:cNvCxnSpPr>
          <p:nvPr/>
        </p:nvCxnSpPr>
        <p:spPr>
          <a:xfrm flipH="1">
            <a:off x="4014607" y="1070559"/>
            <a:ext cx="693976" cy="3734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579557" y="6589618"/>
            <a:ext cx="685800" cy="201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4915970" y="3962400"/>
            <a:ext cx="1956216" cy="26118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05471" y="4742735"/>
            <a:ext cx="1752600" cy="738664"/>
          </a:xfrm>
          <a:prstGeom prst="rect">
            <a:avLst/>
          </a:prstGeom>
          <a:noFill/>
        </p:spPr>
        <p:txBody>
          <a:bodyPr wrap="square" rtlCol="0">
            <a:spAutoFit/>
          </a:bodyPr>
          <a:lstStyle/>
          <a:p>
            <a:r>
              <a:rPr lang="en-US" sz="1400" dirty="0" smtClean="0">
                <a:solidFill>
                  <a:srgbClr val="FF0000"/>
                </a:solidFill>
              </a:rPr>
              <a:t>NPV 350 </a:t>
            </a:r>
            <a:r>
              <a:rPr lang="en-US" sz="1400" dirty="0" err="1" smtClean="0">
                <a:solidFill>
                  <a:srgbClr val="FF0000"/>
                </a:solidFill>
              </a:rPr>
              <a:t>MW</a:t>
            </a:r>
            <a:r>
              <a:rPr lang="en-US" sz="1400" baseline="-25000" dirty="0" err="1" smtClean="0">
                <a:solidFill>
                  <a:srgbClr val="FF0000"/>
                </a:solidFill>
              </a:rPr>
              <a:t>e</a:t>
            </a:r>
            <a:r>
              <a:rPr lang="en-US" sz="1400" dirty="0" smtClean="0">
                <a:solidFill>
                  <a:srgbClr val="FF0000"/>
                </a:solidFill>
              </a:rPr>
              <a:t> plant is $392 million, $406 million to construct</a:t>
            </a:r>
            <a:endParaRPr lang="en-US" sz="1400" dirty="0">
              <a:solidFill>
                <a:srgbClr val="FF0000"/>
              </a:solidFill>
            </a:endParaRPr>
          </a:p>
        </p:txBody>
      </p:sp>
      <p:cxnSp>
        <p:nvCxnSpPr>
          <p:cNvPr id="17" name="Straight Arrow Connector 16"/>
          <p:cNvCxnSpPr/>
          <p:nvPr/>
        </p:nvCxnSpPr>
        <p:spPr>
          <a:xfrm flipH="1" flipV="1">
            <a:off x="8458200" y="4182576"/>
            <a:ext cx="405007" cy="5601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11182" y="2762603"/>
            <a:ext cx="1240800" cy="3406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37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3216"/>
          <a:stretch/>
        </p:blipFill>
        <p:spPr>
          <a:xfrm>
            <a:off x="152400" y="1828800"/>
            <a:ext cx="8839200" cy="4267200"/>
          </a:xfrm>
          <a:prstGeom prst="rect">
            <a:avLst/>
          </a:prstGeom>
        </p:spPr>
      </p:pic>
      <p:sp>
        <p:nvSpPr>
          <p:cNvPr id="3" name="Title 1"/>
          <p:cNvSpPr txBox="1">
            <a:spLocks/>
          </p:cNvSpPr>
          <p:nvPr/>
        </p:nvSpPr>
        <p:spPr>
          <a:xfrm>
            <a:off x="2386207" y="106272"/>
            <a:ext cx="6477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kern="0" dirty="0" err="1" smtClean="0"/>
              <a:t>Levelized</a:t>
            </a:r>
            <a:r>
              <a:rPr lang="en-US" kern="0" dirty="0" smtClean="0"/>
              <a:t> Analysis of Coal</a:t>
            </a:r>
            <a:endParaRPr lang="en-US" kern="0" dirty="0"/>
          </a:p>
        </p:txBody>
      </p:sp>
      <p:sp>
        <p:nvSpPr>
          <p:cNvPr id="4" name="TextBox 3"/>
          <p:cNvSpPr txBox="1"/>
          <p:nvPr/>
        </p:nvSpPr>
        <p:spPr>
          <a:xfrm>
            <a:off x="26966" y="228600"/>
            <a:ext cx="2342308" cy="646331"/>
          </a:xfrm>
          <a:prstGeom prst="rect">
            <a:avLst/>
          </a:prstGeom>
          <a:noFill/>
        </p:spPr>
        <p:txBody>
          <a:bodyPr wrap="none" rtlCol="0">
            <a:spAutoFit/>
          </a:bodyPr>
          <a:lstStyle/>
          <a:p>
            <a:r>
              <a:rPr lang="en-US" sz="1200" dirty="0" smtClean="0">
                <a:solidFill>
                  <a:srgbClr val="0000FF"/>
                </a:solidFill>
              </a:rPr>
              <a:t>Blue:</a:t>
            </a:r>
            <a:r>
              <a:rPr lang="en-US" sz="1200" dirty="0" smtClean="0"/>
              <a:t> 	controls</a:t>
            </a:r>
          </a:p>
          <a:p>
            <a:r>
              <a:rPr lang="en-US" sz="1200" dirty="0" smtClean="0">
                <a:solidFill>
                  <a:srgbClr val="FF0000"/>
                </a:solidFill>
              </a:rPr>
              <a:t>Red:</a:t>
            </a:r>
            <a:r>
              <a:rPr lang="en-US" sz="1200" dirty="0" smtClean="0"/>
              <a:t>	results</a:t>
            </a:r>
          </a:p>
          <a:p>
            <a:r>
              <a:rPr lang="en-US" sz="1200" dirty="0" smtClean="0">
                <a:solidFill>
                  <a:srgbClr val="008000"/>
                </a:solidFill>
              </a:rPr>
              <a:t>Green:</a:t>
            </a:r>
            <a:r>
              <a:rPr lang="en-US" sz="1200" dirty="0" smtClean="0"/>
              <a:t>	units and comments</a:t>
            </a:r>
            <a:endParaRPr lang="en-US" sz="1200" dirty="0"/>
          </a:p>
        </p:txBody>
      </p:sp>
      <p:sp>
        <p:nvSpPr>
          <p:cNvPr id="6" name="TextBox 5"/>
          <p:cNvSpPr txBox="1"/>
          <p:nvPr/>
        </p:nvSpPr>
        <p:spPr>
          <a:xfrm>
            <a:off x="457200" y="1122727"/>
            <a:ext cx="7575151" cy="461665"/>
          </a:xfrm>
          <a:prstGeom prst="rect">
            <a:avLst/>
          </a:prstGeom>
          <a:noFill/>
          <a:ln>
            <a:noFill/>
          </a:ln>
        </p:spPr>
        <p:txBody>
          <a:bodyPr wrap="none" rtlCol="0">
            <a:spAutoFit/>
          </a:bodyPr>
          <a:lstStyle/>
          <a:p>
            <a:r>
              <a:rPr lang="en-US" sz="2400" b="1" dirty="0" smtClean="0">
                <a:solidFill>
                  <a:srgbClr val="0000FF"/>
                </a:solidFill>
              </a:rPr>
              <a:t>METHOD:  Set % Tax and vary sales price till NPV = 0.</a:t>
            </a:r>
            <a:endParaRPr lang="en-US" sz="2400" b="1" dirty="0">
              <a:solidFill>
                <a:srgbClr val="0000FF"/>
              </a:solidFill>
            </a:endParaRPr>
          </a:p>
        </p:txBody>
      </p:sp>
      <p:sp>
        <p:nvSpPr>
          <p:cNvPr id="7" name="TextBox 6"/>
          <p:cNvSpPr txBox="1"/>
          <p:nvPr/>
        </p:nvSpPr>
        <p:spPr>
          <a:xfrm rot="18598733">
            <a:off x="3332250" y="2847857"/>
            <a:ext cx="1075936" cy="307777"/>
          </a:xfrm>
          <a:prstGeom prst="rect">
            <a:avLst/>
          </a:prstGeom>
          <a:noFill/>
        </p:spPr>
        <p:txBody>
          <a:bodyPr wrap="none" rtlCol="0">
            <a:spAutoFit/>
          </a:bodyPr>
          <a:lstStyle/>
          <a:p>
            <a:r>
              <a:rPr lang="en-US" sz="1400" i="1" dirty="0" smtClean="0">
                <a:solidFill>
                  <a:srgbClr val="FF0000"/>
                </a:solidFill>
              </a:rPr>
              <a:t>Set taxes =0</a:t>
            </a:r>
            <a:endParaRPr lang="en-US" sz="1400" i="1" dirty="0">
              <a:solidFill>
                <a:srgbClr val="FF0000"/>
              </a:solidFill>
            </a:endParaRPr>
          </a:p>
        </p:txBody>
      </p:sp>
      <p:sp>
        <p:nvSpPr>
          <p:cNvPr id="8" name="TextBox 7"/>
          <p:cNvSpPr txBox="1"/>
          <p:nvPr/>
        </p:nvSpPr>
        <p:spPr>
          <a:xfrm rot="3802409">
            <a:off x="3070819" y="4265348"/>
            <a:ext cx="1762477" cy="461665"/>
          </a:xfrm>
          <a:prstGeom prst="rect">
            <a:avLst/>
          </a:prstGeom>
          <a:noFill/>
        </p:spPr>
        <p:txBody>
          <a:bodyPr wrap="square" rtlCol="0">
            <a:spAutoFit/>
          </a:bodyPr>
          <a:lstStyle/>
          <a:p>
            <a:r>
              <a:rPr lang="en-US" sz="1200" i="1" dirty="0" smtClean="0">
                <a:solidFill>
                  <a:srgbClr val="FF0000"/>
                </a:solidFill>
              </a:rPr>
              <a:t>Determine sales price where NPV = 0</a:t>
            </a:r>
            <a:endParaRPr lang="en-US" sz="1200" i="1" dirty="0">
              <a:solidFill>
                <a:srgbClr val="FF0000"/>
              </a:solidFill>
            </a:endParaRPr>
          </a:p>
        </p:txBody>
      </p:sp>
      <p:sp>
        <p:nvSpPr>
          <p:cNvPr id="9" name="Oval 8"/>
          <p:cNvSpPr/>
          <p:nvPr/>
        </p:nvSpPr>
        <p:spPr>
          <a:xfrm>
            <a:off x="3218255" y="3473961"/>
            <a:ext cx="376785" cy="1724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0" name="Straight Arrow Connector 9"/>
          <p:cNvCxnSpPr/>
          <p:nvPr/>
        </p:nvCxnSpPr>
        <p:spPr>
          <a:xfrm flipV="1">
            <a:off x="4160538" y="4398557"/>
            <a:ext cx="346497" cy="811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69486" y="5912016"/>
            <a:ext cx="4572000" cy="923330"/>
          </a:xfrm>
          <a:prstGeom prst="rect">
            <a:avLst/>
          </a:prstGeom>
        </p:spPr>
        <p:txBody>
          <a:bodyPr>
            <a:spAutoFit/>
          </a:bodyPr>
          <a:lstStyle/>
          <a:p>
            <a:endParaRPr lang="en-US" b="1" dirty="0">
              <a:solidFill>
                <a:srgbClr val="0000FF"/>
              </a:solidFill>
            </a:endParaRPr>
          </a:p>
          <a:p>
            <a:r>
              <a:rPr lang="en-US" b="1" dirty="0">
                <a:solidFill>
                  <a:srgbClr val="0000FF"/>
                </a:solidFill>
              </a:rPr>
              <a:t>… can repeat for all electricity generation types in “Electrical Costs unitized.xls”</a:t>
            </a:r>
          </a:p>
        </p:txBody>
      </p:sp>
    </p:spTree>
    <p:extLst>
      <p:ext uri="{BB962C8B-B14F-4D97-AF65-F5344CB8AC3E}">
        <p14:creationId xmlns:p14="http://schemas.microsoft.com/office/powerpoint/2010/main" val="238583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5857" y="152400"/>
            <a:ext cx="4807143" cy="286428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8686" y="3124200"/>
            <a:ext cx="4385714" cy="3192857"/>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11804" r="14419"/>
          <a:stretch>
            <a:fillRect/>
          </a:stretch>
        </p:blipFill>
        <p:spPr bwMode="auto">
          <a:xfrm>
            <a:off x="5181600" y="2209800"/>
            <a:ext cx="3810000" cy="2642858"/>
          </a:xfrm>
          <a:prstGeom prst="rect">
            <a:avLst/>
          </a:prstGeom>
          <a:noFill/>
          <a:ln w="9525">
            <a:noFill/>
            <a:miter lim="800000"/>
            <a:headEnd/>
            <a:tailEnd/>
          </a:ln>
        </p:spPr>
      </p:pic>
      <p:cxnSp>
        <p:nvCxnSpPr>
          <p:cNvPr id="9" name="Straight Arrow Connector 8"/>
          <p:cNvCxnSpPr/>
          <p:nvPr/>
        </p:nvCxnSpPr>
        <p:spPr>
          <a:xfrm>
            <a:off x="402774" y="1576925"/>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7969" y="4234474"/>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14462" y="3170118"/>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79036" y="3028604"/>
            <a:ext cx="498855" cy="307777"/>
          </a:xfrm>
          <a:prstGeom prst="rect">
            <a:avLst/>
          </a:prstGeom>
          <a:noFill/>
        </p:spPr>
        <p:txBody>
          <a:bodyPr wrap="none" rtlCol="0">
            <a:spAutoFit/>
          </a:bodyPr>
          <a:lstStyle/>
          <a:p>
            <a:r>
              <a:rPr lang="en-US" sz="1400" b="1" dirty="0" smtClean="0">
                <a:solidFill>
                  <a:srgbClr val="FF0000"/>
                </a:solidFill>
              </a:rPr>
              <a:t>5.01</a:t>
            </a:r>
            <a:endParaRPr lang="en-US" sz="1400" b="1" dirty="0">
              <a:solidFill>
                <a:srgbClr val="FF0000"/>
              </a:solidFill>
            </a:endParaRPr>
          </a:p>
        </p:txBody>
      </p:sp>
      <p:sp>
        <p:nvSpPr>
          <p:cNvPr id="14" name="TextBox 13"/>
          <p:cNvSpPr txBox="1"/>
          <p:nvPr/>
        </p:nvSpPr>
        <p:spPr>
          <a:xfrm>
            <a:off x="85195" y="4092956"/>
            <a:ext cx="498855" cy="307777"/>
          </a:xfrm>
          <a:prstGeom prst="rect">
            <a:avLst/>
          </a:prstGeom>
          <a:noFill/>
        </p:spPr>
        <p:txBody>
          <a:bodyPr wrap="none" rtlCol="0">
            <a:spAutoFit/>
          </a:bodyPr>
          <a:lstStyle/>
          <a:p>
            <a:r>
              <a:rPr lang="en-US" sz="1400" b="1" dirty="0" smtClean="0">
                <a:solidFill>
                  <a:srgbClr val="FF0000"/>
                </a:solidFill>
              </a:rPr>
              <a:t>5.52</a:t>
            </a:r>
            <a:endParaRPr lang="en-US" sz="1400" b="1" dirty="0">
              <a:solidFill>
                <a:srgbClr val="FF0000"/>
              </a:solidFill>
            </a:endParaRPr>
          </a:p>
        </p:txBody>
      </p:sp>
      <p:sp>
        <p:nvSpPr>
          <p:cNvPr id="15" name="TextBox 14"/>
          <p:cNvSpPr txBox="1"/>
          <p:nvPr/>
        </p:nvSpPr>
        <p:spPr>
          <a:xfrm>
            <a:off x="-10886" y="1446291"/>
            <a:ext cx="498855" cy="307777"/>
          </a:xfrm>
          <a:prstGeom prst="rect">
            <a:avLst/>
          </a:prstGeom>
          <a:noFill/>
        </p:spPr>
        <p:txBody>
          <a:bodyPr wrap="none" rtlCol="0">
            <a:spAutoFit/>
          </a:bodyPr>
          <a:lstStyle/>
          <a:p>
            <a:r>
              <a:rPr lang="en-US" sz="1400" b="1" dirty="0" smtClean="0">
                <a:solidFill>
                  <a:srgbClr val="FF0000"/>
                </a:solidFill>
              </a:rPr>
              <a:t>4.25</a:t>
            </a:r>
            <a:endParaRPr lang="en-US" sz="1400" b="1" dirty="0">
              <a:solidFill>
                <a:srgbClr val="FF0000"/>
              </a:solidFill>
            </a:endParaRPr>
          </a:p>
        </p:txBody>
      </p:sp>
      <p:sp>
        <p:nvSpPr>
          <p:cNvPr id="16" name="TextBox 15"/>
          <p:cNvSpPr txBox="1"/>
          <p:nvPr/>
        </p:nvSpPr>
        <p:spPr>
          <a:xfrm>
            <a:off x="5105400" y="548782"/>
            <a:ext cx="3970362" cy="954107"/>
          </a:xfrm>
          <a:prstGeom prst="rect">
            <a:avLst/>
          </a:prstGeom>
          <a:noFill/>
        </p:spPr>
        <p:txBody>
          <a:bodyPr wrap="square" rtlCol="0">
            <a:spAutoFit/>
          </a:bodyPr>
          <a:lstStyle/>
          <a:p>
            <a:r>
              <a:rPr lang="en-US" sz="2800" dirty="0" smtClean="0">
                <a:solidFill>
                  <a:srgbClr val="0000FF"/>
                </a:solidFill>
              </a:rPr>
              <a:t>Results</a:t>
            </a:r>
          </a:p>
          <a:p>
            <a:r>
              <a:rPr lang="en-US" sz="2800" dirty="0" err="1" smtClean="0">
                <a:solidFill>
                  <a:srgbClr val="0000FF"/>
                </a:solidFill>
              </a:rPr>
              <a:t>levelized</a:t>
            </a:r>
            <a:r>
              <a:rPr lang="en-US" sz="2800" dirty="0" smtClean="0">
                <a:solidFill>
                  <a:srgbClr val="0000FF"/>
                </a:solidFill>
              </a:rPr>
              <a:t> price in </a:t>
            </a:r>
            <a:r>
              <a:rPr lang="en-US" sz="2800" dirty="0" smtClean="0">
                <a:solidFill>
                  <a:srgbClr val="0000FF"/>
                </a:solidFill>
                <a:latin typeface="Calibri"/>
              </a:rPr>
              <a:t>¢/kWh</a:t>
            </a:r>
            <a:endParaRPr lang="en-US" sz="2800" dirty="0">
              <a:solidFill>
                <a:srgbClr val="0000FF"/>
              </a:solidFill>
            </a:endParaRPr>
          </a:p>
        </p:txBody>
      </p:sp>
      <p:grpSp>
        <p:nvGrpSpPr>
          <p:cNvPr id="4" name="Group 3"/>
          <p:cNvGrpSpPr/>
          <p:nvPr/>
        </p:nvGrpSpPr>
        <p:grpSpPr>
          <a:xfrm>
            <a:off x="4724400" y="5162144"/>
            <a:ext cx="3810000" cy="523220"/>
            <a:chOff x="4724400" y="5162144"/>
            <a:chExt cx="3810000" cy="523220"/>
          </a:xfrm>
        </p:grpSpPr>
        <p:sp>
          <p:nvSpPr>
            <p:cNvPr id="2" name="Rectangle 1"/>
            <p:cNvSpPr/>
            <p:nvPr/>
          </p:nvSpPr>
          <p:spPr>
            <a:xfrm>
              <a:off x="4724400" y="5162144"/>
              <a:ext cx="3810000" cy="523220"/>
            </a:xfrm>
            <a:prstGeom prst="rect">
              <a:avLst/>
            </a:prstGeom>
          </p:spPr>
          <p:txBody>
            <a:bodyPr wrap="square">
              <a:spAutoFit/>
            </a:bodyPr>
            <a:lstStyle/>
            <a:p>
              <a:r>
                <a:rPr lang="en-US" sz="1400" dirty="0"/>
                <a:t>Arrows </a:t>
              </a:r>
              <a:r>
                <a:rPr lang="en-US" sz="1400" dirty="0" smtClean="0"/>
                <a:t>(      </a:t>
              </a:r>
              <a:r>
                <a:rPr lang="en-US" sz="1400" dirty="0"/>
                <a:t>) indicate </a:t>
              </a:r>
              <a:r>
                <a:rPr lang="en-US" sz="1400" dirty="0" err="1" smtClean="0"/>
                <a:t>levelized</a:t>
              </a:r>
              <a:r>
                <a:rPr lang="en-US" sz="1400" dirty="0" smtClean="0"/>
                <a:t> </a:t>
              </a:r>
              <a:r>
                <a:rPr lang="en-US" sz="1400" dirty="0"/>
                <a:t>costs computed in excel “Electrical Costs unitized” </a:t>
              </a:r>
              <a:r>
                <a:rPr lang="en-US" sz="1400" dirty="0" smtClean="0"/>
                <a:t>spreadsheet</a:t>
              </a:r>
              <a:endParaRPr lang="en-US" sz="1400" dirty="0"/>
            </a:p>
          </p:txBody>
        </p:sp>
        <p:cxnSp>
          <p:nvCxnSpPr>
            <p:cNvPr id="17" name="Straight Arrow Connector 16"/>
            <p:cNvCxnSpPr/>
            <p:nvPr/>
          </p:nvCxnSpPr>
          <p:spPr>
            <a:xfrm>
              <a:off x="5447488" y="5334000"/>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5523746" y="1469192"/>
            <a:ext cx="3131957" cy="646331"/>
          </a:xfrm>
          <a:prstGeom prst="rect">
            <a:avLst/>
          </a:prstGeom>
          <a:noFill/>
        </p:spPr>
        <p:txBody>
          <a:bodyPr wrap="square" rtlCol="0">
            <a:spAutoFit/>
          </a:bodyPr>
          <a:lstStyle/>
          <a:p>
            <a:r>
              <a:rPr lang="en-US" sz="1200" dirty="0" smtClean="0">
                <a:solidFill>
                  <a:srgbClr val="008000"/>
                </a:solidFill>
              </a:rPr>
              <a:t>(</a:t>
            </a:r>
            <a:r>
              <a:rPr lang="en-US" sz="1200" dirty="0" err="1" smtClean="0">
                <a:solidFill>
                  <a:srgbClr val="008000"/>
                </a:solidFill>
              </a:rPr>
              <a:t>Levelized</a:t>
            </a:r>
            <a:r>
              <a:rPr lang="en-US" sz="1200" dirty="0" smtClean="0">
                <a:solidFill>
                  <a:srgbClr val="008000"/>
                </a:solidFill>
              </a:rPr>
              <a:t> costs calculated in “Electrical Costs unitized” are displayed for calculations of plants in various countries</a:t>
            </a:r>
            <a:endParaRPr lang="en-US" sz="1200" dirty="0">
              <a:solidFill>
                <a:srgbClr val="008000"/>
              </a:solidFill>
            </a:endParaRPr>
          </a:p>
        </p:txBody>
      </p:sp>
      <p:sp>
        <p:nvSpPr>
          <p:cNvPr id="3" name="Oval 2"/>
          <p:cNvSpPr/>
          <p:nvPr/>
        </p:nvSpPr>
        <p:spPr>
          <a:xfrm>
            <a:off x="2667000" y="3261759"/>
            <a:ext cx="304800" cy="141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26267" y="407268"/>
            <a:ext cx="304800" cy="141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V="1">
            <a:off x="6211803" y="2257776"/>
            <a:ext cx="490884"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228600"/>
            <a:ext cx="5295238" cy="239238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252571" y="1143000"/>
            <a:ext cx="4891429" cy="304761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914400" y="4887684"/>
            <a:ext cx="6427787" cy="1619250"/>
          </a:xfrm>
          <a:prstGeom prst="rect">
            <a:avLst/>
          </a:prstGeom>
          <a:noFill/>
          <a:ln w="9525">
            <a:noFill/>
            <a:miter lim="800000"/>
            <a:headEnd/>
            <a:tailEnd/>
          </a:ln>
        </p:spPr>
      </p:pic>
      <p:cxnSp>
        <p:nvCxnSpPr>
          <p:cNvPr id="6" name="Straight Arrow Connector 5"/>
          <p:cNvCxnSpPr/>
          <p:nvPr/>
        </p:nvCxnSpPr>
        <p:spPr>
          <a:xfrm>
            <a:off x="500744" y="1785258"/>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02634" y="3299399"/>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36370" y="5712023"/>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35365" y="3113119"/>
            <a:ext cx="498855" cy="307777"/>
          </a:xfrm>
          <a:prstGeom prst="rect">
            <a:avLst/>
          </a:prstGeom>
          <a:noFill/>
        </p:spPr>
        <p:txBody>
          <a:bodyPr wrap="none" rtlCol="0">
            <a:spAutoFit/>
          </a:bodyPr>
          <a:lstStyle/>
          <a:p>
            <a:r>
              <a:rPr lang="en-US" sz="1400" b="1" dirty="0" smtClean="0">
                <a:solidFill>
                  <a:srgbClr val="FF0000"/>
                </a:solidFill>
              </a:rPr>
              <a:t>6.15</a:t>
            </a:r>
            <a:endParaRPr lang="en-US" sz="1400" b="1" dirty="0">
              <a:solidFill>
                <a:srgbClr val="FF0000"/>
              </a:solidFill>
            </a:endParaRPr>
          </a:p>
        </p:txBody>
      </p:sp>
      <p:sp>
        <p:nvSpPr>
          <p:cNvPr id="10" name="TextBox 9"/>
          <p:cNvSpPr txBox="1"/>
          <p:nvPr/>
        </p:nvSpPr>
        <p:spPr>
          <a:xfrm>
            <a:off x="65316" y="1632856"/>
            <a:ext cx="409086" cy="307777"/>
          </a:xfrm>
          <a:prstGeom prst="rect">
            <a:avLst/>
          </a:prstGeom>
          <a:noFill/>
        </p:spPr>
        <p:txBody>
          <a:bodyPr wrap="none" rtlCol="0">
            <a:spAutoFit/>
          </a:bodyPr>
          <a:lstStyle/>
          <a:p>
            <a:r>
              <a:rPr lang="en-US" sz="1400" b="1" dirty="0" smtClean="0">
                <a:solidFill>
                  <a:srgbClr val="FF0000"/>
                </a:solidFill>
              </a:rPr>
              <a:t>4.6</a:t>
            </a:r>
            <a:endParaRPr lang="en-US" sz="1400" b="1" dirty="0">
              <a:solidFill>
                <a:srgbClr val="FF0000"/>
              </a:solidFill>
            </a:endParaRPr>
          </a:p>
        </p:txBody>
      </p:sp>
      <p:sp>
        <p:nvSpPr>
          <p:cNvPr id="11" name="TextBox 10"/>
          <p:cNvSpPr txBox="1"/>
          <p:nvPr/>
        </p:nvSpPr>
        <p:spPr>
          <a:xfrm>
            <a:off x="1105508" y="5492341"/>
            <a:ext cx="498855" cy="307777"/>
          </a:xfrm>
          <a:prstGeom prst="rect">
            <a:avLst/>
          </a:prstGeom>
          <a:noFill/>
        </p:spPr>
        <p:txBody>
          <a:bodyPr wrap="none" rtlCol="0">
            <a:spAutoFit/>
          </a:bodyPr>
          <a:lstStyle/>
          <a:p>
            <a:r>
              <a:rPr lang="en-US" sz="1400" b="1" dirty="0" smtClean="0">
                <a:solidFill>
                  <a:srgbClr val="FF0000"/>
                </a:solidFill>
              </a:rPr>
              <a:t>33.7</a:t>
            </a:r>
            <a:endParaRPr lang="en-US" sz="1400" b="1" dirty="0">
              <a:solidFill>
                <a:srgbClr val="FF0000"/>
              </a:solidFill>
            </a:endParaRPr>
          </a:p>
        </p:txBody>
      </p:sp>
      <p:sp>
        <p:nvSpPr>
          <p:cNvPr id="12" name="TextBox 11"/>
          <p:cNvSpPr txBox="1"/>
          <p:nvPr/>
        </p:nvSpPr>
        <p:spPr>
          <a:xfrm>
            <a:off x="2133600" y="5559623"/>
            <a:ext cx="409086" cy="307777"/>
          </a:xfrm>
          <a:prstGeom prst="rect">
            <a:avLst/>
          </a:prstGeom>
          <a:noFill/>
        </p:spPr>
        <p:txBody>
          <a:bodyPr wrap="none" rtlCol="0">
            <a:spAutoFit/>
          </a:bodyPr>
          <a:lstStyle/>
          <a:p>
            <a:r>
              <a:rPr lang="en-US" sz="1400" b="1" dirty="0" smtClean="0">
                <a:solidFill>
                  <a:srgbClr val="FF0000"/>
                </a:solidFill>
              </a:rPr>
              <a:t>2.8</a:t>
            </a:r>
            <a:endParaRPr lang="en-US" sz="1400" b="1" dirty="0">
              <a:solidFill>
                <a:srgbClr val="FF0000"/>
              </a:solidFill>
            </a:endParaRPr>
          </a:p>
        </p:txBody>
      </p:sp>
      <p:sp>
        <p:nvSpPr>
          <p:cNvPr id="13" name="TextBox 12"/>
          <p:cNvSpPr txBox="1"/>
          <p:nvPr/>
        </p:nvSpPr>
        <p:spPr>
          <a:xfrm>
            <a:off x="1340818" y="5038095"/>
            <a:ext cx="801823" cy="307777"/>
          </a:xfrm>
          <a:prstGeom prst="rect">
            <a:avLst/>
          </a:prstGeom>
          <a:noFill/>
        </p:spPr>
        <p:txBody>
          <a:bodyPr wrap="none" rtlCol="0">
            <a:spAutoFit/>
          </a:bodyPr>
          <a:lstStyle/>
          <a:p>
            <a:r>
              <a:rPr lang="en-US" sz="1400" b="1" dirty="0" smtClean="0"/>
              <a:t>Thermal</a:t>
            </a:r>
            <a:endParaRPr lang="en-US" sz="1400" b="1" dirty="0"/>
          </a:p>
        </p:txBody>
      </p:sp>
      <p:sp>
        <p:nvSpPr>
          <p:cNvPr id="14" name="TextBox 13"/>
          <p:cNvSpPr txBox="1"/>
          <p:nvPr/>
        </p:nvSpPr>
        <p:spPr>
          <a:xfrm>
            <a:off x="2531721" y="5298859"/>
            <a:ext cx="385747" cy="307777"/>
          </a:xfrm>
          <a:prstGeom prst="rect">
            <a:avLst/>
          </a:prstGeom>
          <a:noFill/>
        </p:spPr>
        <p:txBody>
          <a:bodyPr wrap="none" rtlCol="0">
            <a:spAutoFit/>
          </a:bodyPr>
          <a:lstStyle/>
          <a:p>
            <a:r>
              <a:rPr lang="en-US" sz="1400" b="1" dirty="0" smtClean="0"/>
              <a:t>PV</a:t>
            </a:r>
            <a:endParaRPr lang="en-US" sz="1400" b="1" dirty="0"/>
          </a:p>
        </p:txBody>
      </p:sp>
      <p:cxnSp>
        <p:nvCxnSpPr>
          <p:cNvPr id="15" name="Straight Arrow Connector 14"/>
          <p:cNvCxnSpPr/>
          <p:nvPr/>
        </p:nvCxnSpPr>
        <p:spPr>
          <a:xfrm>
            <a:off x="1519182" y="5622967"/>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4648200"/>
            <a:ext cx="668773" cy="369332"/>
          </a:xfrm>
          <a:prstGeom prst="rect">
            <a:avLst/>
          </a:prstGeom>
          <a:noFill/>
        </p:spPr>
        <p:txBody>
          <a:bodyPr wrap="none" rtlCol="0">
            <a:spAutoFit/>
          </a:bodyPr>
          <a:lstStyle/>
          <a:p>
            <a:r>
              <a:rPr lang="en-US" b="1" dirty="0" smtClean="0"/>
              <a:t>Solar</a:t>
            </a:r>
            <a:endParaRPr lang="en-US" b="1" dirty="0"/>
          </a:p>
        </p:txBody>
      </p:sp>
      <p:grpSp>
        <p:nvGrpSpPr>
          <p:cNvPr id="17" name="Group 16"/>
          <p:cNvGrpSpPr/>
          <p:nvPr/>
        </p:nvGrpSpPr>
        <p:grpSpPr>
          <a:xfrm>
            <a:off x="243984" y="3676720"/>
            <a:ext cx="3810000" cy="523220"/>
            <a:chOff x="4724400" y="5162144"/>
            <a:chExt cx="3810000" cy="523220"/>
          </a:xfrm>
        </p:grpSpPr>
        <p:sp>
          <p:nvSpPr>
            <p:cNvPr id="18" name="Rectangle 17"/>
            <p:cNvSpPr/>
            <p:nvPr/>
          </p:nvSpPr>
          <p:spPr>
            <a:xfrm>
              <a:off x="4724400" y="5162144"/>
              <a:ext cx="3810000" cy="523220"/>
            </a:xfrm>
            <a:prstGeom prst="rect">
              <a:avLst/>
            </a:prstGeom>
          </p:spPr>
          <p:txBody>
            <a:bodyPr wrap="square">
              <a:spAutoFit/>
            </a:bodyPr>
            <a:lstStyle/>
            <a:p>
              <a:r>
                <a:rPr lang="en-US" sz="1400" dirty="0"/>
                <a:t>Arrows </a:t>
              </a:r>
              <a:r>
                <a:rPr lang="en-US" sz="1400" dirty="0" smtClean="0"/>
                <a:t>(      </a:t>
              </a:r>
              <a:r>
                <a:rPr lang="en-US" sz="1400" dirty="0"/>
                <a:t>) indicate </a:t>
              </a:r>
              <a:r>
                <a:rPr lang="en-US" sz="1400" dirty="0" err="1" smtClean="0"/>
                <a:t>levelized</a:t>
              </a:r>
              <a:r>
                <a:rPr lang="en-US" sz="1400" dirty="0" smtClean="0"/>
                <a:t> </a:t>
              </a:r>
              <a:r>
                <a:rPr lang="en-US" sz="1400" dirty="0"/>
                <a:t>costs computed in excel “Electrical Costs unitized” </a:t>
              </a:r>
              <a:r>
                <a:rPr lang="en-US" sz="1400" dirty="0" smtClean="0"/>
                <a:t>spreadsheet</a:t>
              </a:r>
              <a:endParaRPr lang="en-US" sz="1400" dirty="0"/>
            </a:p>
          </p:txBody>
        </p:sp>
        <p:cxnSp>
          <p:nvCxnSpPr>
            <p:cNvPr id="19" name="Straight Arrow Connector 18"/>
            <p:cNvCxnSpPr/>
            <p:nvPr/>
          </p:nvCxnSpPr>
          <p:spPr>
            <a:xfrm>
              <a:off x="5447488" y="5334000"/>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flipV="1">
            <a:off x="1716009" y="282222"/>
            <a:ext cx="490884"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V="1">
            <a:off x="6053807" y="1155220"/>
            <a:ext cx="956593" cy="184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flipV="1">
            <a:off x="1772510" y="4684996"/>
            <a:ext cx="919183" cy="3325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79375"/>
            <a:ext cx="7772400" cy="609600"/>
          </a:xfrm>
        </p:spPr>
        <p:txBody>
          <a:bodyPr/>
          <a:lstStyle/>
          <a:p>
            <a:pPr eaLnBrk="1" hangingPunct="1"/>
            <a:r>
              <a:rPr lang="en-US" dirty="0" smtClean="0"/>
              <a:t>Economic Terms</a:t>
            </a:r>
          </a:p>
        </p:txBody>
      </p:sp>
      <p:sp>
        <p:nvSpPr>
          <p:cNvPr id="20482" name="TextBox 3"/>
          <p:cNvSpPr txBox="1">
            <a:spLocks noChangeArrowheads="1"/>
          </p:cNvSpPr>
          <p:nvPr/>
        </p:nvSpPr>
        <p:spPr bwMode="auto">
          <a:xfrm>
            <a:off x="304800" y="762000"/>
            <a:ext cx="8610600" cy="5909310"/>
          </a:xfrm>
          <a:prstGeom prst="rect">
            <a:avLst/>
          </a:prstGeom>
          <a:noFill/>
          <a:ln w="9525">
            <a:noFill/>
            <a:miter lim="800000"/>
            <a:headEnd/>
            <a:tailEnd/>
          </a:ln>
        </p:spPr>
        <p:txBody>
          <a:bodyPr>
            <a:spAutoFit/>
          </a:bodyPr>
          <a:lstStyle/>
          <a:p>
            <a:r>
              <a:rPr lang="en-US" sz="2400" dirty="0"/>
              <a:t>Return on Investment (</a:t>
            </a:r>
            <a:r>
              <a:rPr lang="en-US" sz="2400" b="1" dirty="0"/>
              <a:t>ROI</a:t>
            </a:r>
            <a:r>
              <a:rPr lang="en-US" sz="2400" dirty="0"/>
              <a:t>) = net return / total cost</a:t>
            </a:r>
          </a:p>
          <a:p>
            <a:pPr lvl="1"/>
            <a:r>
              <a:rPr lang="en-US" dirty="0"/>
              <a:t>Example: 	sell asset for $1.5 million</a:t>
            </a:r>
          </a:p>
          <a:p>
            <a:pPr lvl="1"/>
            <a:r>
              <a:rPr lang="en-US" dirty="0"/>
              <a:t>		total cost $1 million</a:t>
            </a:r>
          </a:p>
          <a:p>
            <a:pPr lvl="1"/>
            <a:r>
              <a:rPr lang="en-US" dirty="0"/>
              <a:t>		net return = $1.5-$1.0 = $0.5 million</a:t>
            </a:r>
          </a:p>
          <a:p>
            <a:pPr lvl="1"/>
            <a:r>
              <a:rPr lang="en-US" dirty="0"/>
              <a:t>		ROI = $0.5 / $1.0 = 50%</a:t>
            </a:r>
          </a:p>
          <a:p>
            <a:endParaRPr lang="en-US" dirty="0"/>
          </a:p>
          <a:p>
            <a:r>
              <a:rPr lang="en-US" sz="2400" dirty="0"/>
              <a:t>Future Value (</a:t>
            </a:r>
            <a:r>
              <a:rPr lang="en-US" sz="2400" b="1" dirty="0"/>
              <a:t>FV</a:t>
            </a:r>
            <a:r>
              <a:rPr lang="en-US" sz="2400" dirty="0"/>
              <a:t>) = 	expected value of asset some time in future</a:t>
            </a:r>
          </a:p>
          <a:p>
            <a:r>
              <a:rPr lang="en-US" sz="2400" dirty="0"/>
              <a:t>Present Value (</a:t>
            </a:r>
            <a:r>
              <a:rPr lang="en-US" sz="2400" b="1" dirty="0"/>
              <a:t>PV</a:t>
            </a:r>
            <a:r>
              <a:rPr lang="en-US" sz="2400" dirty="0"/>
              <a:t>) = 	what you would pay today for an asset of </a:t>
            </a:r>
          </a:p>
          <a:p>
            <a:r>
              <a:rPr lang="en-US" sz="2400" dirty="0"/>
              <a:t>			some stated future value at some discount rate</a:t>
            </a:r>
          </a:p>
          <a:p>
            <a:r>
              <a:rPr lang="en-US" sz="2400" dirty="0"/>
              <a:t>Discount Rate = rate at which you can borrow money</a:t>
            </a:r>
          </a:p>
          <a:p>
            <a:r>
              <a:rPr lang="en-US" sz="2400" dirty="0"/>
              <a:t>Present Value Interest Factor (</a:t>
            </a:r>
            <a:r>
              <a:rPr lang="en-US" sz="2400" b="1" dirty="0"/>
              <a:t>PVIF</a:t>
            </a:r>
            <a:r>
              <a:rPr lang="en-US" sz="2400" dirty="0"/>
              <a:t>) = fractional value today of </a:t>
            </a:r>
          </a:p>
          <a:p>
            <a:r>
              <a:rPr lang="en-US" sz="2400" dirty="0"/>
              <a:t>			</a:t>
            </a:r>
            <a:r>
              <a:rPr lang="en-US" sz="2400" dirty="0" smtClean="0"/>
              <a:t>                            future </a:t>
            </a:r>
            <a:r>
              <a:rPr lang="en-US" sz="2400" dirty="0"/>
              <a:t>asset</a:t>
            </a:r>
          </a:p>
          <a:p>
            <a:r>
              <a:rPr lang="en-US" sz="2400" dirty="0"/>
              <a:t>Net Present Value (</a:t>
            </a:r>
            <a:r>
              <a:rPr lang="en-US" sz="2400" b="1" dirty="0"/>
              <a:t>NPV</a:t>
            </a:r>
            <a:r>
              <a:rPr lang="en-US" sz="2400" dirty="0"/>
              <a:t>) = present value of one or more cash flows </a:t>
            </a:r>
          </a:p>
          <a:p>
            <a:r>
              <a:rPr lang="en-US" sz="2400" dirty="0"/>
              <a:t>			</a:t>
            </a:r>
            <a:r>
              <a:rPr lang="en-US" sz="2400" dirty="0" smtClean="0"/>
              <a:t>         less </a:t>
            </a:r>
            <a:r>
              <a:rPr lang="en-US" sz="2400" dirty="0"/>
              <a:t>any initial investment cost</a:t>
            </a:r>
          </a:p>
          <a:p>
            <a:r>
              <a:rPr lang="en-US" sz="2400" dirty="0"/>
              <a:t>Internal Rate of Return (</a:t>
            </a:r>
            <a:r>
              <a:rPr lang="en-US" sz="2400" b="1" dirty="0"/>
              <a:t>IRR</a:t>
            </a:r>
            <a:r>
              <a:rPr lang="en-US" sz="2400" dirty="0"/>
              <a:t>) = discount rate at which NPV is </a:t>
            </a:r>
            <a:r>
              <a:rPr lang="en-US" sz="2400" dirty="0" smtClean="0"/>
              <a:t>zero</a:t>
            </a:r>
          </a:p>
          <a:p>
            <a:r>
              <a:rPr lang="en-US" sz="2400" dirty="0" err="1" smtClean="0"/>
              <a:t>Levelized</a:t>
            </a:r>
            <a:r>
              <a:rPr lang="en-US" sz="2400" dirty="0" smtClean="0"/>
              <a:t> Cost = </a:t>
            </a:r>
            <a:r>
              <a:rPr lang="en-US" sz="2400" dirty="0" smtClean="0">
                <a:solidFill>
                  <a:srgbClr val="000000"/>
                </a:solidFill>
              </a:rPr>
              <a:t>discount rate at which NPV=0 for specified </a:t>
            </a:r>
          </a:p>
          <a:p>
            <a:r>
              <a:rPr lang="en-US" sz="2400" dirty="0" smtClean="0">
                <a:solidFill>
                  <a:srgbClr val="000000"/>
                </a:solidFill>
              </a:rPr>
              <a:t>                             discount rate, plant life, no tax, no subsidies</a:t>
            </a:r>
            <a:endParaRPr lang="en-US"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006"/>
            <a:ext cx="8763000" cy="1143000"/>
          </a:xfrm>
        </p:spPr>
        <p:txBody>
          <a:bodyPr>
            <a:normAutofit/>
          </a:bodyPr>
          <a:lstStyle/>
          <a:p>
            <a:r>
              <a:rPr lang="en-US" dirty="0" smtClean="0"/>
              <a:t>Viability of power generation options</a:t>
            </a:r>
            <a:endParaRPr lang="en-US" dirty="0"/>
          </a:p>
        </p:txBody>
      </p:sp>
      <p:pic>
        <p:nvPicPr>
          <p:cNvPr id="3" name="Picture 2"/>
          <p:cNvPicPr>
            <a:picLocks noChangeAspect="1"/>
          </p:cNvPicPr>
          <p:nvPr/>
        </p:nvPicPr>
        <p:blipFill>
          <a:blip r:embed="rId3"/>
          <a:stretch>
            <a:fillRect/>
          </a:stretch>
        </p:blipFill>
        <p:spPr>
          <a:xfrm>
            <a:off x="571500" y="1219200"/>
            <a:ext cx="7924800" cy="545107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err="1" smtClean="0"/>
              <a:t>Levelized</a:t>
            </a:r>
            <a:r>
              <a:rPr lang="en-US" dirty="0" smtClean="0"/>
              <a:t> cost summary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83870992"/>
              </p:ext>
            </p:extLst>
          </p:nvPr>
        </p:nvGraphicFramePr>
        <p:xfrm>
          <a:off x="228600" y="1447800"/>
          <a:ext cx="8686800" cy="3743325"/>
        </p:xfrm>
        <a:graphic>
          <a:graphicData uri="http://schemas.openxmlformats.org/drawingml/2006/table">
            <a:tbl>
              <a:tblPr>
                <a:tableStyleId>{5C22544A-7EE6-4342-B048-85BDC9FD1C3A}</a:tableStyleId>
              </a:tblPr>
              <a:tblGrid>
                <a:gridCol w="1571896">
                  <a:extLst>
                    <a:ext uri="{9D8B030D-6E8A-4147-A177-3AD203B41FA5}">
                      <a16:colId xmlns:a16="http://schemas.microsoft.com/office/drawing/2014/main" val="20000"/>
                    </a:ext>
                  </a:extLst>
                </a:gridCol>
                <a:gridCol w="1691189">
                  <a:extLst>
                    <a:ext uri="{9D8B030D-6E8A-4147-A177-3AD203B41FA5}">
                      <a16:colId xmlns:a16="http://schemas.microsoft.com/office/drawing/2014/main" val="20001"/>
                    </a:ext>
                  </a:extLst>
                </a:gridCol>
                <a:gridCol w="1638367">
                  <a:extLst>
                    <a:ext uri="{9D8B030D-6E8A-4147-A177-3AD203B41FA5}">
                      <a16:colId xmlns:a16="http://schemas.microsoft.com/office/drawing/2014/main" val="20002"/>
                    </a:ext>
                  </a:extLst>
                </a:gridCol>
                <a:gridCol w="1368306">
                  <a:extLst>
                    <a:ext uri="{9D8B030D-6E8A-4147-A177-3AD203B41FA5}">
                      <a16:colId xmlns:a16="http://schemas.microsoft.com/office/drawing/2014/main" val="20003"/>
                    </a:ext>
                  </a:extLst>
                </a:gridCol>
                <a:gridCol w="1552848">
                  <a:extLst>
                    <a:ext uri="{9D8B030D-6E8A-4147-A177-3AD203B41FA5}">
                      <a16:colId xmlns:a16="http://schemas.microsoft.com/office/drawing/2014/main" val="20004"/>
                    </a:ext>
                  </a:extLst>
                </a:gridCol>
                <a:gridCol w="864194">
                  <a:extLst>
                    <a:ext uri="{9D8B030D-6E8A-4147-A177-3AD203B41FA5}">
                      <a16:colId xmlns:a16="http://schemas.microsoft.com/office/drawing/2014/main" val="20005"/>
                    </a:ext>
                  </a:extLst>
                </a:gridCol>
              </a:tblGrid>
              <a:tr h="347133">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dirty="0">
                          <a:effectLst/>
                        </a:rPr>
                        <a:t>$/</a:t>
                      </a:r>
                      <a:r>
                        <a:rPr lang="en-US" sz="2400" u="none" strike="noStrike" dirty="0" err="1">
                          <a:effectLst/>
                        </a:rPr>
                        <a:t>kW</a:t>
                      </a:r>
                      <a:r>
                        <a:rPr lang="en-US" sz="2400" u="none" strike="noStrike" baseline="-25000" dirty="0" err="1">
                          <a:effectLst/>
                        </a:rPr>
                        <a:t>e</a:t>
                      </a:r>
                      <a:endParaRPr lang="en-US" sz="2400" b="0" i="0" u="none" strike="noStrike" baseline="-2500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¢/kWh</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dirty="0">
                          <a:effectLst/>
                        </a:rPr>
                        <a:t>¢/kWh</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¢/kWh</a:t>
                      </a:r>
                      <a:endParaRPr lang="en-US"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47133">
                <a:tc>
                  <a:txBody>
                    <a:bodyPr/>
                    <a:lstStyle/>
                    <a:p>
                      <a:pPr algn="l" fontAlgn="b"/>
                      <a:r>
                        <a:rPr lang="en-US" sz="2400" u="none" strike="noStrike">
                          <a:effectLst/>
                        </a:rPr>
                        <a:t>Plant type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Construction cost</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Construction cost</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err="1">
                          <a:effectLst/>
                        </a:rPr>
                        <a:t>Levelized</a:t>
                      </a:r>
                      <a:r>
                        <a:rPr lang="en-US" sz="2400" u="none" strike="noStrike" dirty="0">
                          <a:effectLst/>
                        </a:rPr>
                        <a:t> Cost</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Capacity factor</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O&amp;M</a:t>
                      </a:r>
                      <a:endParaRPr lang="en-US"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47133">
                <a:tc>
                  <a:txBody>
                    <a:bodyPr/>
                    <a:lstStyle/>
                    <a:p>
                      <a:pPr algn="l" fontAlgn="b"/>
                      <a:r>
                        <a:rPr lang="en-US" sz="2400" u="none" strike="noStrike">
                          <a:effectLst/>
                        </a:rPr>
                        <a:t>gas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600 </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6.8</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5.52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0.35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47133">
                <a:tc>
                  <a:txBody>
                    <a:bodyPr/>
                    <a:lstStyle/>
                    <a:p>
                      <a:pPr algn="l" fontAlgn="b"/>
                      <a:r>
                        <a:rPr lang="en-US" sz="2400" u="none" strike="noStrike">
                          <a:effectLst/>
                        </a:rPr>
                        <a:t>Coal</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1,161 </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13.3</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4.25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0.66</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47133">
                <a:tc>
                  <a:txBody>
                    <a:bodyPr/>
                    <a:lstStyle/>
                    <a:p>
                      <a:pPr algn="l" fontAlgn="b"/>
                      <a:r>
                        <a:rPr lang="en-US" sz="2400" u="none" strike="noStrike">
                          <a:effectLst/>
                        </a:rPr>
                        <a:t>Wind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1,100 </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12.6</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6.81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35%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0.96</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47133">
                <a:tc>
                  <a:txBody>
                    <a:bodyPr/>
                    <a:lstStyle/>
                    <a:p>
                      <a:pPr algn="l" fontAlgn="b"/>
                      <a:r>
                        <a:rPr lang="en-US" sz="2400" u="none" strike="noStrike">
                          <a:effectLst/>
                        </a:rPr>
                        <a:t>Hydro</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2,000 </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22.8</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50%</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0.98</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47133">
                <a:tc>
                  <a:txBody>
                    <a:bodyPr/>
                    <a:lstStyle/>
                    <a:p>
                      <a:pPr algn="l" fontAlgn="b"/>
                      <a:r>
                        <a:rPr lang="en-US" sz="2400" u="none" strike="noStrike">
                          <a:effectLst/>
                        </a:rPr>
                        <a:t>Nuclear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1,894 </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21.6</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5.01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0.85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47133">
                <a:tc>
                  <a:txBody>
                    <a:bodyPr/>
                    <a:lstStyle/>
                    <a:p>
                      <a:pPr algn="l" fontAlgn="b"/>
                      <a:r>
                        <a:rPr lang="en-US" sz="2400" u="none" strike="noStrike">
                          <a:effectLst/>
                        </a:rPr>
                        <a:t>PV</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4,000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45.7</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22.8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24%</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0.48</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347133">
                <a:tc>
                  <a:txBody>
                    <a:bodyPr/>
                    <a:lstStyle/>
                    <a:p>
                      <a:pPr algn="l" fontAlgn="b"/>
                      <a:r>
                        <a:rPr lang="en-US" sz="2400" u="none" strike="noStrike">
                          <a:effectLst/>
                        </a:rPr>
                        <a:t>Thml Solar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3,000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34.2</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33.7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24%</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3.8</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sp>
        <p:nvSpPr>
          <p:cNvPr id="4" name="TextBox 3"/>
          <p:cNvSpPr txBox="1"/>
          <p:nvPr/>
        </p:nvSpPr>
        <p:spPr>
          <a:xfrm>
            <a:off x="1371600" y="5562600"/>
            <a:ext cx="7167347" cy="830997"/>
          </a:xfrm>
          <a:prstGeom prst="rect">
            <a:avLst/>
          </a:prstGeom>
          <a:noFill/>
        </p:spPr>
        <p:txBody>
          <a:bodyPr wrap="none" rtlCol="0">
            <a:spAutoFit/>
          </a:bodyPr>
          <a:lstStyle/>
          <a:p>
            <a:r>
              <a:rPr lang="en-US" sz="2400" dirty="0" smtClean="0">
                <a:solidFill>
                  <a:srgbClr val="0000FF"/>
                </a:solidFill>
              </a:rPr>
              <a:t>What are the reasons for the high </a:t>
            </a:r>
            <a:r>
              <a:rPr lang="en-US" sz="2400" dirty="0" err="1" smtClean="0">
                <a:solidFill>
                  <a:srgbClr val="0000FF"/>
                </a:solidFill>
              </a:rPr>
              <a:t>levelized</a:t>
            </a:r>
            <a:r>
              <a:rPr lang="en-US" sz="2400" dirty="0" smtClean="0">
                <a:solidFill>
                  <a:srgbClr val="0000FF"/>
                </a:solidFill>
              </a:rPr>
              <a:t> cost of solar?</a:t>
            </a:r>
          </a:p>
          <a:p>
            <a:r>
              <a:rPr lang="en-US" sz="2400" dirty="0" smtClean="0">
                <a:solidFill>
                  <a:srgbClr val="0000FF"/>
                </a:solidFill>
              </a:rPr>
              <a:t>Why is solar PV cheaper than Thermal Solar?</a:t>
            </a:r>
            <a:endParaRPr lang="en-US" sz="2400" dirty="0">
              <a:solidFill>
                <a:srgbClr val="0000FF"/>
              </a:solidFill>
            </a:endParaRPr>
          </a:p>
        </p:txBody>
      </p:sp>
      <p:sp>
        <p:nvSpPr>
          <p:cNvPr id="5" name="Oval 4"/>
          <p:cNvSpPr/>
          <p:nvPr/>
        </p:nvSpPr>
        <p:spPr>
          <a:xfrm>
            <a:off x="2115066" y="4386263"/>
            <a:ext cx="1066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05600" y="4402739"/>
            <a:ext cx="1066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05800" y="4788694"/>
            <a:ext cx="685800" cy="554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07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Levelized</a:t>
            </a:r>
            <a:r>
              <a:rPr lang="en-US" dirty="0" smtClean="0"/>
              <a:t> Cost Summary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75383975"/>
              </p:ext>
            </p:extLst>
          </p:nvPr>
        </p:nvGraphicFramePr>
        <p:xfrm>
          <a:off x="457200" y="1905000"/>
          <a:ext cx="8229600" cy="28651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tblGrid>
              <a:tr h="370840">
                <a:tc>
                  <a:txBody>
                    <a:bodyPr/>
                    <a:lstStyle/>
                    <a:p>
                      <a:r>
                        <a:rPr lang="en-US" dirty="0" smtClean="0">
                          <a:latin typeface="Calibri"/>
                        </a:rPr>
                        <a:t>¢/kWh</a:t>
                      </a:r>
                      <a:endParaRPr lang="en-US" dirty="0"/>
                    </a:p>
                  </a:txBody>
                  <a:tcPr/>
                </a:tc>
                <a:tc>
                  <a:txBody>
                    <a:bodyPr/>
                    <a:lstStyle/>
                    <a:p>
                      <a:r>
                        <a:rPr lang="en-US" dirty="0" smtClean="0"/>
                        <a:t>coal</a:t>
                      </a:r>
                      <a:endParaRPr lang="en-US" dirty="0"/>
                    </a:p>
                  </a:txBody>
                  <a:tcPr/>
                </a:tc>
                <a:tc>
                  <a:txBody>
                    <a:bodyPr/>
                    <a:lstStyle/>
                    <a:p>
                      <a:r>
                        <a:rPr lang="en-US" dirty="0" smtClean="0"/>
                        <a:t>gas</a:t>
                      </a:r>
                      <a:endParaRPr lang="en-US" dirty="0"/>
                    </a:p>
                  </a:txBody>
                  <a:tcPr/>
                </a:tc>
                <a:tc>
                  <a:txBody>
                    <a:bodyPr/>
                    <a:lstStyle/>
                    <a:p>
                      <a:r>
                        <a:rPr lang="en-US" dirty="0" smtClean="0"/>
                        <a:t>nuclear</a:t>
                      </a:r>
                      <a:endParaRPr lang="en-US" dirty="0"/>
                    </a:p>
                  </a:txBody>
                  <a:tcPr/>
                </a:tc>
                <a:tc>
                  <a:txBody>
                    <a:bodyPr/>
                    <a:lstStyle/>
                    <a:p>
                      <a:r>
                        <a:rPr lang="en-US" dirty="0" smtClean="0"/>
                        <a:t>wind</a:t>
                      </a:r>
                      <a:endParaRPr lang="en-US" dirty="0"/>
                    </a:p>
                  </a:txBody>
                  <a:tcPr/>
                </a:tc>
                <a:tc>
                  <a:txBody>
                    <a:bodyPr/>
                    <a:lstStyle/>
                    <a:p>
                      <a:r>
                        <a:rPr lang="en-US" dirty="0" smtClean="0"/>
                        <a:t>hydro</a:t>
                      </a:r>
                      <a:endParaRPr lang="en-US" dirty="0"/>
                    </a:p>
                  </a:txBody>
                  <a:tcPr/>
                </a:tc>
                <a:tc>
                  <a:txBody>
                    <a:bodyPr/>
                    <a:lstStyle/>
                    <a:p>
                      <a:r>
                        <a:rPr lang="en-US" dirty="0" err="1" smtClean="0"/>
                        <a:t>Thml</a:t>
                      </a:r>
                      <a:r>
                        <a:rPr lang="en-US" dirty="0" smtClean="0"/>
                        <a:t> Solar</a:t>
                      </a:r>
                      <a:endParaRPr lang="en-US" dirty="0"/>
                    </a:p>
                  </a:txBody>
                  <a:tcPr/>
                </a:tc>
                <a:tc>
                  <a:txBody>
                    <a:bodyPr/>
                    <a:lstStyle/>
                    <a:p>
                      <a:r>
                        <a:rPr lang="en-US" dirty="0" smtClean="0"/>
                        <a:t>PV Solar</a:t>
                      </a:r>
                      <a:endParaRPr lang="en-US" dirty="0"/>
                    </a:p>
                  </a:txBody>
                  <a:tcPr/>
                </a:tc>
                <a:extLst>
                  <a:ext uri="{0D108BD9-81ED-4DB2-BD59-A6C34878D82A}">
                    <a16:rowId xmlns:a16="http://schemas.microsoft.com/office/drawing/2014/main" val="10000"/>
                  </a:ext>
                </a:extLst>
              </a:tr>
              <a:tr h="370840">
                <a:tc>
                  <a:txBody>
                    <a:bodyPr/>
                    <a:lstStyle/>
                    <a:p>
                      <a:r>
                        <a:rPr lang="en-US" dirty="0" smtClean="0"/>
                        <a:t>Construction</a:t>
                      </a:r>
                      <a:endParaRPr lang="en-US" dirty="0"/>
                    </a:p>
                  </a:txBody>
                  <a:tcPr/>
                </a:tc>
                <a:tc>
                  <a:txBody>
                    <a:bodyPr/>
                    <a:lstStyle/>
                    <a:p>
                      <a:r>
                        <a:rPr lang="en-US" dirty="0" smtClean="0"/>
                        <a:t>13.25</a:t>
                      </a:r>
                      <a:endParaRPr lang="en-US" dirty="0"/>
                    </a:p>
                  </a:txBody>
                  <a:tcPr/>
                </a:tc>
                <a:tc>
                  <a:txBody>
                    <a:bodyPr/>
                    <a:lstStyle/>
                    <a:p>
                      <a:r>
                        <a:rPr lang="en-US" dirty="0" smtClean="0"/>
                        <a:t>6.85</a:t>
                      </a:r>
                      <a:endParaRPr lang="en-US" dirty="0"/>
                    </a:p>
                  </a:txBody>
                  <a:tcPr/>
                </a:tc>
                <a:tc>
                  <a:txBody>
                    <a:bodyPr/>
                    <a:lstStyle/>
                    <a:p>
                      <a:r>
                        <a:rPr lang="en-US" b="1" dirty="0" smtClean="0"/>
                        <a:t>21.62</a:t>
                      </a:r>
                      <a:endParaRPr lang="en-US" b="1" dirty="0"/>
                    </a:p>
                  </a:txBody>
                  <a:tcPr/>
                </a:tc>
                <a:tc>
                  <a:txBody>
                    <a:bodyPr/>
                    <a:lstStyle/>
                    <a:p>
                      <a:r>
                        <a:rPr lang="en-US" dirty="0" smtClean="0"/>
                        <a:t>12.56</a:t>
                      </a:r>
                      <a:endParaRPr lang="en-US" dirty="0"/>
                    </a:p>
                  </a:txBody>
                  <a:tcPr/>
                </a:tc>
                <a:tc>
                  <a:txBody>
                    <a:bodyPr/>
                    <a:lstStyle/>
                    <a:p>
                      <a:r>
                        <a:rPr lang="en-US" b="1" dirty="0" smtClean="0"/>
                        <a:t>22.83</a:t>
                      </a:r>
                      <a:endParaRPr lang="en-US" b="1" dirty="0"/>
                    </a:p>
                  </a:txBody>
                  <a:tcPr/>
                </a:tc>
                <a:tc>
                  <a:txBody>
                    <a:bodyPr/>
                    <a:lstStyle/>
                    <a:p>
                      <a:r>
                        <a:rPr lang="en-US" b="1" dirty="0" smtClean="0"/>
                        <a:t>34.25</a:t>
                      </a:r>
                      <a:endParaRPr lang="en-US" b="1" dirty="0"/>
                    </a:p>
                  </a:txBody>
                  <a:tcPr/>
                </a:tc>
                <a:tc>
                  <a:txBody>
                    <a:bodyPr/>
                    <a:lstStyle/>
                    <a:p>
                      <a:r>
                        <a:rPr lang="en-US" b="1" dirty="0" smtClean="0"/>
                        <a:t>45.66</a:t>
                      </a:r>
                      <a:endParaRPr lang="en-US" b="1" dirty="0"/>
                    </a:p>
                  </a:txBody>
                  <a:tcPr/>
                </a:tc>
                <a:extLst>
                  <a:ext uri="{0D108BD9-81ED-4DB2-BD59-A6C34878D82A}">
                    <a16:rowId xmlns:a16="http://schemas.microsoft.com/office/drawing/2014/main" val="10001"/>
                  </a:ext>
                </a:extLst>
              </a:tr>
              <a:tr h="370840">
                <a:tc>
                  <a:txBody>
                    <a:bodyPr/>
                    <a:lstStyle/>
                    <a:p>
                      <a:r>
                        <a:rPr lang="en-US" dirty="0" smtClean="0"/>
                        <a:t>Investment</a:t>
                      </a:r>
                      <a:endParaRPr lang="en-US" dirty="0"/>
                    </a:p>
                  </a:txBody>
                  <a:tcPr/>
                </a:tc>
                <a:tc>
                  <a:txBody>
                    <a:bodyPr/>
                    <a:lstStyle/>
                    <a:p>
                      <a:r>
                        <a:rPr lang="en-US" dirty="0" smtClean="0"/>
                        <a:t>1.95</a:t>
                      </a:r>
                      <a:endParaRPr lang="en-US" dirty="0"/>
                    </a:p>
                  </a:txBody>
                  <a:tcPr/>
                </a:tc>
                <a:tc>
                  <a:txBody>
                    <a:bodyPr/>
                    <a:lstStyle/>
                    <a:p>
                      <a:r>
                        <a:rPr lang="en-US" dirty="0" smtClean="0"/>
                        <a:t>0.87</a:t>
                      </a:r>
                      <a:endParaRPr lang="en-US" dirty="0"/>
                    </a:p>
                  </a:txBody>
                  <a:tcPr/>
                </a:tc>
                <a:tc>
                  <a:txBody>
                    <a:bodyPr/>
                    <a:lstStyle/>
                    <a:p>
                      <a:r>
                        <a:rPr lang="en-US" dirty="0" smtClean="0"/>
                        <a:t>3.34</a:t>
                      </a:r>
                      <a:endParaRPr lang="en-US" dirty="0"/>
                    </a:p>
                  </a:txBody>
                  <a:tcPr/>
                </a:tc>
                <a:tc>
                  <a:txBody>
                    <a:bodyPr/>
                    <a:lstStyle/>
                    <a:p>
                      <a:r>
                        <a:rPr lang="en-US" dirty="0" smtClean="0"/>
                        <a:t>3.8</a:t>
                      </a:r>
                      <a:endParaRPr lang="en-US" dirty="0"/>
                    </a:p>
                  </a:txBody>
                  <a:tcPr/>
                </a:tc>
                <a:tc>
                  <a:txBody>
                    <a:bodyPr/>
                    <a:lstStyle/>
                    <a:p>
                      <a:r>
                        <a:rPr lang="en-US" dirty="0" smtClean="0"/>
                        <a:t>9.1</a:t>
                      </a:r>
                      <a:endParaRPr lang="en-US" dirty="0"/>
                    </a:p>
                  </a:txBody>
                  <a:tcPr/>
                </a:tc>
                <a:tc>
                  <a:txBody>
                    <a:bodyPr/>
                    <a:lstStyle/>
                    <a:p>
                      <a:r>
                        <a:rPr lang="en-US" dirty="0" smtClean="0"/>
                        <a:t>23.1</a:t>
                      </a:r>
                      <a:endParaRPr lang="en-US" dirty="0"/>
                    </a:p>
                  </a:txBody>
                  <a:tcPr/>
                </a:tc>
                <a:tc>
                  <a:txBody>
                    <a:bodyPr/>
                    <a:lstStyle/>
                    <a:p>
                      <a:r>
                        <a:rPr lang="en-US" dirty="0" smtClean="0"/>
                        <a:t>20.4</a:t>
                      </a:r>
                      <a:endParaRPr lang="en-US" dirty="0"/>
                    </a:p>
                  </a:txBody>
                  <a:tcPr/>
                </a:tc>
                <a:extLst>
                  <a:ext uri="{0D108BD9-81ED-4DB2-BD59-A6C34878D82A}">
                    <a16:rowId xmlns:a16="http://schemas.microsoft.com/office/drawing/2014/main" val="10002"/>
                  </a:ext>
                </a:extLst>
              </a:tr>
              <a:tr h="370840">
                <a:tc>
                  <a:txBody>
                    <a:bodyPr/>
                    <a:lstStyle/>
                    <a:p>
                      <a:r>
                        <a:rPr lang="en-US" dirty="0" smtClean="0"/>
                        <a:t>O&amp;M</a:t>
                      </a:r>
                      <a:endParaRPr lang="en-US" dirty="0"/>
                    </a:p>
                  </a:txBody>
                  <a:tcPr/>
                </a:tc>
                <a:tc>
                  <a:txBody>
                    <a:bodyPr/>
                    <a:lstStyle/>
                    <a:p>
                      <a:r>
                        <a:rPr lang="en-US" dirty="0" smtClean="0"/>
                        <a:t>0.66</a:t>
                      </a:r>
                      <a:endParaRPr lang="en-US" dirty="0"/>
                    </a:p>
                  </a:txBody>
                  <a:tcPr/>
                </a:tc>
                <a:tc>
                  <a:txBody>
                    <a:bodyPr/>
                    <a:lstStyle/>
                    <a:p>
                      <a:r>
                        <a:rPr lang="en-US" dirty="0" smtClean="0"/>
                        <a:t>0.35</a:t>
                      </a:r>
                      <a:endParaRPr lang="en-US" dirty="0"/>
                    </a:p>
                  </a:txBody>
                  <a:tcPr/>
                </a:tc>
                <a:tc>
                  <a:txBody>
                    <a:bodyPr/>
                    <a:lstStyle/>
                    <a:p>
                      <a:r>
                        <a:rPr lang="en-US" dirty="0" smtClean="0"/>
                        <a:t>0.85</a:t>
                      </a:r>
                      <a:endParaRPr lang="en-US" dirty="0"/>
                    </a:p>
                  </a:txBody>
                  <a:tcPr/>
                </a:tc>
                <a:tc>
                  <a:txBody>
                    <a:bodyPr/>
                    <a:lstStyle/>
                    <a:p>
                      <a:r>
                        <a:rPr lang="en-US" dirty="0" smtClean="0"/>
                        <a:t>0.96</a:t>
                      </a:r>
                      <a:endParaRPr lang="en-US" dirty="0"/>
                    </a:p>
                  </a:txBody>
                  <a:tcPr/>
                </a:tc>
                <a:tc>
                  <a:txBody>
                    <a:bodyPr/>
                    <a:lstStyle/>
                    <a:p>
                      <a:r>
                        <a:rPr lang="en-US" dirty="0" smtClean="0"/>
                        <a:t>0.98</a:t>
                      </a:r>
                      <a:endParaRPr lang="en-US" dirty="0"/>
                    </a:p>
                  </a:txBody>
                  <a:tcPr/>
                </a:tc>
                <a:tc>
                  <a:txBody>
                    <a:bodyPr/>
                    <a:lstStyle/>
                    <a:p>
                      <a:r>
                        <a:rPr lang="en-US" dirty="0" smtClean="0"/>
                        <a:t>3.8</a:t>
                      </a:r>
                      <a:endParaRPr lang="en-US" dirty="0"/>
                    </a:p>
                  </a:txBody>
                  <a:tcPr/>
                </a:tc>
                <a:tc>
                  <a:txBody>
                    <a:bodyPr/>
                    <a:lstStyle/>
                    <a:p>
                      <a:r>
                        <a:rPr lang="en-US" dirty="0" smtClean="0"/>
                        <a:t>0.48</a:t>
                      </a:r>
                      <a:endParaRPr lang="en-US" dirty="0"/>
                    </a:p>
                  </a:txBody>
                  <a:tcPr/>
                </a:tc>
                <a:extLst>
                  <a:ext uri="{0D108BD9-81ED-4DB2-BD59-A6C34878D82A}">
                    <a16:rowId xmlns:a16="http://schemas.microsoft.com/office/drawing/2014/main" val="10003"/>
                  </a:ext>
                </a:extLst>
              </a:tr>
              <a:tr h="370840">
                <a:tc>
                  <a:txBody>
                    <a:bodyPr/>
                    <a:lstStyle/>
                    <a:p>
                      <a:r>
                        <a:rPr lang="en-US" dirty="0" smtClean="0"/>
                        <a:t>Fuel</a:t>
                      </a:r>
                      <a:endParaRPr lang="en-US" dirty="0"/>
                    </a:p>
                  </a:txBody>
                  <a:tcPr/>
                </a:tc>
                <a:tc>
                  <a:txBody>
                    <a:bodyPr/>
                    <a:lstStyle/>
                    <a:p>
                      <a:r>
                        <a:rPr lang="en-US" dirty="0" smtClean="0"/>
                        <a:t>1.05</a:t>
                      </a:r>
                      <a:endParaRPr lang="en-US" dirty="0"/>
                    </a:p>
                  </a:txBody>
                  <a:tcPr/>
                </a:tc>
                <a:tc>
                  <a:txBody>
                    <a:bodyPr/>
                    <a:lstStyle/>
                    <a:p>
                      <a:r>
                        <a:rPr lang="en-US" dirty="0" smtClean="0"/>
                        <a:t>3.06</a:t>
                      </a:r>
                      <a:endParaRPr lang="en-US" dirty="0"/>
                    </a:p>
                  </a:txBody>
                  <a:tcPr/>
                </a:tc>
                <a:tc>
                  <a:txBody>
                    <a:bodyPr/>
                    <a:lstStyle/>
                    <a:p>
                      <a:r>
                        <a:rPr lang="en-US" dirty="0" smtClean="0"/>
                        <a:t>0.47</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4"/>
                  </a:ext>
                </a:extLst>
              </a:tr>
              <a:tr h="370840">
                <a:tc>
                  <a:txBody>
                    <a:bodyPr/>
                    <a:lstStyle/>
                    <a:p>
                      <a:r>
                        <a:rPr lang="en-US" dirty="0" smtClean="0"/>
                        <a:t>Capacity Factor</a:t>
                      </a:r>
                      <a:endParaRPr lang="en-US" dirty="0"/>
                    </a:p>
                  </a:txBody>
                  <a:tcPr/>
                </a:tc>
                <a:tc>
                  <a:txBody>
                    <a:bodyPr/>
                    <a:lstStyle/>
                    <a:p>
                      <a:r>
                        <a:rPr lang="en-US" dirty="0" smtClean="0"/>
                        <a:t>85%</a:t>
                      </a:r>
                      <a:endParaRPr lang="en-US" dirty="0"/>
                    </a:p>
                  </a:txBody>
                  <a:tcPr/>
                </a:tc>
                <a:tc>
                  <a:txBody>
                    <a:bodyPr/>
                    <a:lstStyle/>
                    <a:p>
                      <a:r>
                        <a:rPr lang="en-US" dirty="0" smtClean="0"/>
                        <a:t>85%</a:t>
                      </a:r>
                      <a:endParaRPr lang="en-US" dirty="0"/>
                    </a:p>
                  </a:txBody>
                  <a:tcPr/>
                </a:tc>
                <a:tc>
                  <a:txBody>
                    <a:bodyPr/>
                    <a:lstStyle/>
                    <a:p>
                      <a:r>
                        <a:rPr lang="en-US" dirty="0" smtClean="0"/>
                        <a:t>85%</a:t>
                      </a:r>
                      <a:endParaRPr lang="en-US" dirty="0"/>
                    </a:p>
                  </a:txBody>
                  <a:tcPr/>
                </a:tc>
                <a:tc>
                  <a:txBody>
                    <a:bodyPr/>
                    <a:lstStyle/>
                    <a:p>
                      <a:r>
                        <a:rPr lang="en-US" b="1" dirty="0" smtClean="0"/>
                        <a:t>35%</a:t>
                      </a:r>
                      <a:endParaRPr lang="en-US" b="1" dirty="0"/>
                    </a:p>
                  </a:txBody>
                  <a:tcPr/>
                </a:tc>
                <a:tc>
                  <a:txBody>
                    <a:bodyPr/>
                    <a:lstStyle/>
                    <a:p>
                      <a:r>
                        <a:rPr lang="en-US" b="1" dirty="0" smtClean="0"/>
                        <a:t>50%</a:t>
                      </a:r>
                      <a:endParaRPr lang="en-US" b="1" dirty="0"/>
                    </a:p>
                  </a:txBody>
                  <a:tcPr/>
                </a:tc>
                <a:tc>
                  <a:txBody>
                    <a:bodyPr/>
                    <a:lstStyle/>
                    <a:p>
                      <a:r>
                        <a:rPr lang="en-US" b="1" dirty="0" smtClean="0"/>
                        <a:t>10%</a:t>
                      </a:r>
                      <a:endParaRPr lang="en-US" b="1" dirty="0"/>
                    </a:p>
                  </a:txBody>
                  <a:tcPr/>
                </a:tc>
                <a:tc>
                  <a:txBody>
                    <a:bodyPr/>
                    <a:lstStyle/>
                    <a:p>
                      <a:r>
                        <a:rPr lang="en-US" b="1" dirty="0" smtClean="0"/>
                        <a:t>20%</a:t>
                      </a:r>
                      <a:endParaRPr lang="en-US" b="1" dirty="0"/>
                    </a:p>
                  </a:txBody>
                  <a:tcPr/>
                </a:tc>
                <a:extLst>
                  <a:ext uri="{0D108BD9-81ED-4DB2-BD59-A6C34878D82A}">
                    <a16:rowId xmlns:a16="http://schemas.microsoft.com/office/drawing/2014/main" val="10005"/>
                  </a:ext>
                </a:extLst>
              </a:tr>
              <a:tr h="370840">
                <a:tc>
                  <a:txBody>
                    <a:bodyPr/>
                    <a:lstStyle/>
                    <a:p>
                      <a:r>
                        <a:rPr lang="en-US" dirty="0" err="1" smtClean="0"/>
                        <a:t>Levelized</a:t>
                      </a:r>
                      <a:r>
                        <a:rPr lang="en-US" dirty="0" smtClean="0"/>
                        <a:t> cost</a:t>
                      </a:r>
                      <a:endParaRPr lang="en-US" dirty="0"/>
                    </a:p>
                  </a:txBody>
                  <a:tcPr/>
                </a:tc>
                <a:tc>
                  <a:txBody>
                    <a:bodyPr/>
                    <a:lstStyle/>
                    <a:p>
                      <a:r>
                        <a:rPr lang="en-US" dirty="0" smtClean="0"/>
                        <a:t>3.6</a:t>
                      </a:r>
                      <a:endParaRPr lang="en-US" dirty="0"/>
                    </a:p>
                  </a:txBody>
                  <a:tcPr/>
                </a:tc>
                <a:tc>
                  <a:txBody>
                    <a:bodyPr/>
                    <a:lstStyle/>
                    <a:p>
                      <a:r>
                        <a:rPr lang="en-US" dirty="0" smtClean="0"/>
                        <a:t>4.3</a:t>
                      </a:r>
                      <a:endParaRPr lang="en-US" dirty="0"/>
                    </a:p>
                  </a:txBody>
                  <a:tcPr/>
                </a:tc>
                <a:tc>
                  <a:txBody>
                    <a:bodyPr/>
                    <a:lstStyle/>
                    <a:p>
                      <a:r>
                        <a:rPr lang="en-US" dirty="0" smtClean="0"/>
                        <a:t>4.5</a:t>
                      </a:r>
                      <a:endParaRPr lang="en-US" dirty="0"/>
                    </a:p>
                  </a:txBody>
                  <a:tcPr/>
                </a:tc>
                <a:tc>
                  <a:txBody>
                    <a:bodyPr/>
                    <a:lstStyle/>
                    <a:p>
                      <a:r>
                        <a:rPr lang="en-US" dirty="0" smtClean="0"/>
                        <a:t>4.6</a:t>
                      </a:r>
                      <a:endParaRPr lang="en-US" dirty="0"/>
                    </a:p>
                  </a:txBody>
                  <a:tcPr/>
                </a:tc>
                <a:tc>
                  <a:txBody>
                    <a:bodyPr/>
                    <a:lstStyle/>
                    <a:p>
                      <a:r>
                        <a:rPr lang="en-US" dirty="0" smtClean="0"/>
                        <a:t>6.2</a:t>
                      </a:r>
                      <a:endParaRPr lang="en-US" dirty="0"/>
                    </a:p>
                  </a:txBody>
                  <a:tcPr/>
                </a:tc>
                <a:tc>
                  <a:txBody>
                    <a:bodyPr/>
                    <a:lstStyle/>
                    <a:p>
                      <a:r>
                        <a:rPr lang="en-US" b="1" dirty="0" smtClean="0"/>
                        <a:t>40.6</a:t>
                      </a:r>
                      <a:endParaRPr lang="en-US" b="1" dirty="0"/>
                    </a:p>
                  </a:txBody>
                  <a:tcPr/>
                </a:tc>
                <a:tc>
                  <a:txBody>
                    <a:bodyPr/>
                    <a:lstStyle/>
                    <a:p>
                      <a:r>
                        <a:rPr lang="en-US" b="1" dirty="0" smtClean="0"/>
                        <a:t>25</a:t>
                      </a:r>
                      <a:endParaRPr lang="en-US" b="1"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1432891" y="5334000"/>
            <a:ext cx="7253909" cy="461665"/>
          </a:xfrm>
          <a:prstGeom prst="rect">
            <a:avLst/>
          </a:prstGeom>
          <a:noFill/>
        </p:spPr>
        <p:txBody>
          <a:bodyPr wrap="none" rtlCol="0">
            <a:spAutoFit/>
          </a:bodyPr>
          <a:lstStyle/>
          <a:p>
            <a:r>
              <a:rPr lang="en-US" sz="2400" dirty="0" smtClean="0"/>
              <a:t>What are the reasons for the high </a:t>
            </a:r>
            <a:r>
              <a:rPr lang="en-US" sz="2400" dirty="0" err="1" smtClean="0"/>
              <a:t>levelized</a:t>
            </a:r>
            <a:r>
              <a:rPr lang="en-US" sz="2400" dirty="0" smtClean="0"/>
              <a:t> cost of solar?</a:t>
            </a:r>
            <a:endParaRPr lang="en-US" sz="2400" dirty="0"/>
          </a:p>
        </p:txBody>
      </p:sp>
    </p:spTree>
    <p:extLst>
      <p:ext uri="{BB962C8B-B14F-4D97-AF65-F5344CB8AC3E}">
        <p14:creationId xmlns:p14="http://schemas.microsoft.com/office/powerpoint/2010/main" val="374305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3588" b="8589"/>
          <a:stretch/>
        </p:blipFill>
        <p:spPr>
          <a:xfrm>
            <a:off x="2823210" y="440724"/>
            <a:ext cx="6244590" cy="6400800"/>
          </a:xfrm>
          <a:prstGeom prst="rect">
            <a:avLst/>
          </a:prstGeom>
        </p:spPr>
      </p:pic>
      <p:pic>
        <p:nvPicPr>
          <p:cNvPr id="8" name="Picture 7"/>
          <p:cNvPicPr>
            <a:picLocks noChangeAspect="1"/>
          </p:cNvPicPr>
          <p:nvPr/>
        </p:nvPicPr>
        <p:blipFill>
          <a:blip r:embed="rId3"/>
          <a:stretch>
            <a:fillRect/>
          </a:stretch>
        </p:blipFill>
        <p:spPr>
          <a:xfrm>
            <a:off x="2026711" y="4718222"/>
            <a:ext cx="2697689" cy="945062"/>
          </a:xfrm>
          <a:prstGeom prst="rect">
            <a:avLst/>
          </a:prstGeom>
        </p:spPr>
      </p:pic>
      <p:cxnSp>
        <p:nvCxnSpPr>
          <p:cNvPr id="9" name="Straight Connector 8"/>
          <p:cNvCxnSpPr/>
          <p:nvPr/>
        </p:nvCxnSpPr>
        <p:spPr>
          <a:xfrm>
            <a:off x="2366010" y="5105400"/>
            <a:ext cx="48006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23796" y="5663284"/>
            <a:ext cx="1843710" cy="307777"/>
          </a:xfrm>
          <a:prstGeom prst="rect">
            <a:avLst/>
          </a:prstGeom>
          <a:noFill/>
        </p:spPr>
        <p:txBody>
          <a:bodyPr wrap="none" rtlCol="0">
            <a:spAutoFit/>
          </a:bodyPr>
          <a:lstStyle/>
          <a:p>
            <a:r>
              <a:rPr lang="en-US" sz="1400" dirty="0" smtClean="0"/>
              <a:t>CCGT    coal   Nuclear</a:t>
            </a:r>
            <a:endParaRPr lang="en-US" sz="1400" dirty="0"/>
          </a:p>
        </p:txBody>
      </p:sp>
      <p:sp>
        <p:nvSpPr>
          <p:cNvPr id="2" name="Title 1"/>
          <p:cNvSpPr>
            <a:spLocks noGrp="1"/>
          </p:cNvSpPr>
          <p:nvPr>
            <p:ph type="title"/>
          </p:nvPr>
        </p:nvSpPr>
        <p:spPr>
          <a:xfrm>
            <a:off x="304800" y="440724"/>
            <a:ext cx="3867254" cy="1388076"/>
          </a:xfrm>
        </p:spPr>
        <p:txBody>
          <a:bodyPr/>
          <a:lstStyle/>
          <a:p>
            <a:pPr algn="l"/>
            <a:r>
              <a:rPr lang="en-US" sz="3200" dirty="0" smtClean="0"/>
              <a:t>Dramatic recent drop in price of solar</a:t>
            </a:r>
            <a:endParaRPr lang="en-US" sz="3200" dirty="0"/>
          </a:p>
        </p:txBody>
      </p:sp>
      <p:sp>
        <p:nvSpPr>
          <p:cNvPr id="11" name="TextBox 10"/>
          <p:cNvSpPr txBox="1"/>
          <p:nvPr/>
        </p:nvSpPr>
        <p:spPr>
          <a:xfrm>
            <a:off x="485827" y="1803566"/>
            <a:ext cx="3505200" cy="923330"/>
          </a:xfrm>
          <a:prstGeom prst="rect">
            <a:avLst/>
          </a:prstGeom>
          <a:noFill/>
        </p:spPr>
        <p:txBody>
          <a:bodyPr wrap="square" rtlCol="0">
            <a:spAutoFit/>
          </a:bodyPr>
          <a:lstStyle/>
          <a:p>
            <a:r>
              <a:rPr lang="en-US" dirty="0" err="1" smtClean="0"/>
              <a:t>Iea</a:t>
            </a:r>
            <a:r>
              <a:rPr lang="en-US" dirty="0" smtClean="0"/>
              <a:t>/NEA Projected costs of generating electricity (2015)</a:t>
            </a:r>
          </a:p>
          <a:p>
            <a:endParaRPr lang="en-US" dirty="0"/>
          </a:p>
        </p:txBody>
      </p:sp>
      <p:sp>
        <p:nvSpPr>
          <p:cNvPr id="12" name="Rectangle 11"/>
          <p:cNvSpPr/>
          <p:nvPr/>
        </p:nvSpPr>
        <p:spPr>
          <a:xfrm>
            <a:off x="286265" y="2638787"/>
            <a:ext cx="3686227" cy="646331"/>
          </a:xfrm>
          <a:prstGeom prst="rect">
            <a:avLst/>
          </a:prstGeom>
        </p:spPr>
        <p:txBody>
          <a:bodyPr wrap="square">
            <a:spAutoFit/>
          </a:bodyPr>
          <a:lstStyle/>
          <a:p>
            <a:r>
              <a:rPr lang="en-US" sz="1200" dirty="0">
                <a:hlinkClick r:id="rId4"/>
              </a:rPr>
              <a:t>https://</a:t>
            </a:r>
            <a:r>
              <a:rPr lang="en-US" sz="1200" dirty="0" smtClean="0">
                <a:hlinkClick r:id="rId4"/>
              </a:rPr>
              <a:t>www.iea.org/publications/freepublications/publication/projected-costs-of-generating-electricity-2015-edition.html</a:t>
            </a:r>
            <a:r>
              <a:rPr lang="en-US" sz="1200" dirty="0" smtClean="0"/>
              <a:t> </a:t>
            </a:r>
            <a:endParaRPr lang="en-US" sz="1200" dirty="0"/>
          </a:p>
        </p:txBody>
      </p:sp>
      <p:sp>
        <p:nvSpPr>
          <p:cNvPr id="4" name="TextBox 3"/>
          <p:cNvSpPr txBox="1"/>
          <p:nvPr/>
        </p:nvSpPr>
        <p:spPr>
          <a:xfrm>
            <a:off x="1324324" y="5293952"/>
            <a:ext cx="300082" cy="369332"/>
          </a:xfrm>
          <a:prstGeom prst="rect">
            <a:avLst/>
          </a:prstGeom>
          <a:noFill/>
        </p:spPr>
        <p:txBody>
          <a:bodyPr wrap="none" rtlCol="0">
            <a:spAutoFit/>
          </a:bodyPr>
          <a:lstStyle/>
          <a:p>
            <a:r>
              <a:rPr lang="en-US" dirty="0" smtClean="0"/>
              <a:t>0</a:t>
            </a:r>
            <a:endParaRPr lang="en-US" dirty="0"/>
          </a:p>
        </p:txBody>
      </p:sp>
      <p:sp>
        <p:nvSpPr>
          <p:cNvPr id="5" name="TextBox 4"/>
          <p:cNvSpPr txBox="1"/>
          <p:nvPr/>
        </p:nvSpPr>
        <p:spPr>
          <a:xfrm>
            <a:off x="96918" y="4718222"/>
            <a:ext cx="2276585" cy="369332"/>
          </a:xfrm>
          <a:prstGeom prst="rect">
            <a:avLst/>
          </a:prstGeom>
          <a:noFill/>
        </p:spPr>
        <p:txBody>
          <a:bodyPr wrap="none" rtlCol="0">
            <a:spAutoFit/>
          </a:bodyPr>
          <a:lstStyle/>
          <a:p>
            <a:r>
              <a:rPr lang="en-US" dirty="0" smtClean="0"/>
              <a:t>$160/MWh=</a:t>
            </a:r>
            <a:r>
              <a:rPr lang="en-US" dirty="0"/>
              <a:t>16₵/</a:t>
            </a:r>
            <a:r>
              <a:rPr lang="en-US" dirty="0" smtClean="0"/>
              <a:t>kWh</a:t>
            </a:r>
            <a:endParaRPr lang="en-US" dirty="0"/>
          </a:p>
        </p:txBody>
      </p:sp>
      <p:sp>
        <p:nvSpPr>
          <p:cNvPr id="7" name="TextBox 6"/>
          <p:cNvSpPr txBox="1"/>
          <p:nvPr/>
        </p:nvSpPr>
        <p:spPr>
          <a:xfrm>
            <a:off x="7315200" y="4533556"/>
            <a:ext cx="1082348" cy="369332"/>
          </a:xfrm>
          <a:prstGeom prst="rect">
            <a:avLst/>
          </a:prstGeom>
          <a:noFill/>
        </p:spPr>
        <p:txBody>
          <a:bodyPr wrap="none" rtlCol="0">
            <a:spAutoFit/>
          </a:bodyPr>
          <a:lstStyle/>
          <a:p>
            <a:r>
              <a:rPr lang="en-US" dirty="0" smtClean="0"/>
              <a:t>20₵/kWh</a:t>
            </a:r>
            <a:endParaRPr lang="en-US" dirty="0"/>
          </a:p>
        </p:txBody>
      </p:sp>
      <p:sp>
        <p:nvSpPr>
          <p:cNvPr id="14" name="Right Arrow 13"/>
          <p:cNvSpPr/>
          <p:nvPr/>
        </p:nvSpPr>
        <p:spPr>
          <a:xfrm rot="3727913">
            <a:off x="5196464" y="3992964"/>
            <a:ext cx="703501" cy="304800"/>
          </a:xfrm>
          <a:prstGeom prst="rightArrow">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82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09600"/>
            <a:ext cx="9144000" cy="5487752"/>
          </a:xfrm>
          <a:prstGeom prst="rect">
            <a:avLst/>
          </a:prstGeom>
        </p:spPr>
      </p:pic>
      <p:sp>
        <p:nvSpPr>
          <p:cNvPr id="4" name="Rectangle 3"/>
          <p:cNvSpPr/>
          <p:nvPr/>
        </p:nvSpPr>
        <p:spPr>
          <a:xfrm>
            <a:off x="3505200" y="6304650"/>
            <a:ext cx="5105400" cy="369332"/>
          </a:xfrm>
          <a:prstGeom prst="rect">
            <a:avLst/>
          </a:prstGeom>
        </p:spPr>
        <p:txBody>
          <a:bodyPr wrap="square">
            <a:spAutoFit/>
          </a:bodyPr>
          <a:lstStyle/>
          <a:p>
            <a:r>
              <a:rPr lang="en-US" dirty="0">
                <a:hlinkClick r:id="rId3"/>
              </a:rPr>
              <a:t>https://</a:t>
            </a:r>
            <a:r>
              <a:rPr lang="en-US" dirty="0" smtClean="0">
                <a:hlinkClick r:id="rId3"/>
              </a:rPr>
              <a:t>www.vgb.org/en/lcoe2015.html?dfid=74042</a:t>
            </a:r>
            <a:r>
              <a:rPr lang="en-US" dirty="0" smtClean="0"/>
              <a:t> </a:t>
            </a:r>
            <a:endParaRPr lang="en-US" dirty="0"/>
          </a:p>
        </p:txBody>
      </p:sp>
      <p:sp>
        <p:nvSpPr>
          <p:cNvPr id="2" name="Oval 1"/>
          <p:cNvSpPr/>
          <p:nvPr/>
        </p:nvSpPr>
        <p:spPr>
          <a:xfrm>
            <a:off x="1447800" y="44958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6018394"/>
            <a:ext cx="3301096" cy="369332"/>
          </a:xfrm>
          <a:prstGeom prst="rect">
            <a:avLst/>
          </a:prstGeom>
          <a:noFill/>
        </p:spPr>
        <p:txBody>
          <a:bodyPr wrap="none" rtlCol="0">
            <a:spAutoFit/>
          </a:bodyPr>
          <a:lstStyle/>
          <a:p>
            <a:r>
              <a:rPr lang="en-US" dirty="0" smtClean="0"/>
              <a:t>@ $1.3/€, $1170, $2080 per </a:t>
            </a:r>
            <a:r>
              <a:rPr lang="en-US" dirty="0" err="1" smtClean="0"/>
              <a:t>kW</a:t>
            </a:r>
            <a:r>
              <a:rPr lang="en-US" baseline="-25000" dirty="0" err="1" smtClean="0"/>
              <a:t>e</a:t>
            </a:r>
            <a:r>
              <a:rPr lang="en-US" dirty="0" smtClean="0"/>
              <a:t> </a:t>
            </a:r>
            <a:endParaRPr lang="en-US" dirty="0"/>
          </a:p>
        </p:txBody>
      </p:sp>
      <p:sp>
        <p:nvSpPr>
          <p:cNvPr id="6" name="TextBox 5"/>
          <p:cNvSpPr txBox="1"/>
          <p:nvPr/>
        </p:nvSpPr>
        <p:spPr>
          <a:xfrm>
            <a:off x="387178" y="6400490"/>
            <a:ext cx="2413994" cy="307777"/>
          </a:xfrm>
          <a:prstGeom prst="rect">
            <a:avLst/>
          </a:prstGeom>
          <a:noFill/>
        </p:spPr>
        <p:txBody>
          <a:bodyPr wrap="none" rtlCol="0">
            <a:spAutoFit/>
          </a:bodyPr>
          <a:lstStyle/>
          <a:p>
            <a:r>
              <a:rPr lang="en-US" sz="1400" dirty="0" smtClean="0">
                <a:solidFill>
                  <a:srgbClr val="339966"/>
                </a:solidFill>
              </a:rPr>
              <a:t>Euro ~$1.1 today, $1.4 in 2015</a:t>
            </a:r>
            <a:endParaRPr lang="en-US" sz="1400" dirty="0">
              <a:solidFill>
                <a:srgbClr val="339966"/>
              </a:solidFill>
            </a:endParaRPr>
          </a:p>
        </p:txBody>
      </p:sp>
    </p:spTree>
    <p:extLst>
      <p:ext uri="{BB962C8B-B14F-4D97-AF65-F5344CB8AC3E}">
        <p14:creationId xmlns:p14="http://schemas.microsoft.com/office/powerpoint/2010/main" val="913857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32951"/>
            <a:ext cx="8382000" cy="6152814"/>
          </a:xfrm>
          <a:prstGeom prst="rect">
            <a:avLst/>
          </a:prstGeom>
        </p:spPr>
      </p:pic>
      <p:sp>
        <p:nvSpPr>
          <p:cNvPr id="4" name="TextBox 3"/>
          <p:cNvSpPr txBox="1"/>
          <p:nvPr/>
        </p:nvSpPr>
        <p:spPr>
          <a:xfrm>
            <a:off x="1447800" y="5791200"/>
            <a:ext cx="2438400" cy="738664"/>
          </a:xfrm>
          <a:prstGeom prst="rect">
            <a:avLst/>
          </a:prstGeom>
          <a:noFill/>
        </p:spPr>
        <p:txBody>
          <a:bodyPr wrap="square" rtlCol="0">
            <a:spAutoFit/>
          </a:bodyPr>
          <a:lstStyle/>
          <a:p>
            <a:r>
              <a:rPr lang="en-US" sz="1050" dirty="0" smtClean="0"/>
              <a:t>CCGT=Combined cycle gas turbine</a:t>
            </a:r>
          </a:p>
          <a:p>
            <a:r>
              <a:rPr lang="en-US" sz="1050" dirty="0" smtClean="0"/>
              <a:t>OCGT=open cycle gas turbine</a:t>
            </a:r>
          </a:p>
          <a:p>
            <a:r>
              <a:rPr lang="en-US" sz="1050" dirty="0" smtClean="0"/>
              <a:t>CSP=concentrated solar power</a:t>
            </a:r>
          </a:p>
          <a:p>
            <a:r>
              <a:rPr lang="en-US" sz="1050" dirty="0" smtClean="0"/>
              <a:t>CHP=combined heat and power</a:t>
            </a:r>
            <a:endParaRPr lang="en-US" sz="1050" dirty="0"/>
          </a:p>
        </p:txBody>
      </p:sp>
      <p:sp>
        <p:nvSpPr>
          <p:cNvPr id="5" name="Oval 4"/>
          <p:cNvSpPr/>
          <p:nvPr/>
        </p:nvSpPr>
        <p:spPr>
          <a:xfrm>
            <a:off x="6781800" y="3023286"/>
            <a:ext cx="533400" cy="9576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33800" y="6021060"/>
            <a:ext cx="4572000" cy="523220"/>
          </a:xfrm>
          <a:prstGeom prst="rect">
            <a:avLst/>
          </a:prstGeom>
        </p:spPr>
        <p:txBody>
          <a:bodyPr>
            <a:spAutoFit/>
          </a:bodyPr>
          <a:lstStyle/>
          <a:p>
            <a:r>
              <a:rPr lang="en-US" sz="1400" dirty="0">
                <a:hlinkClick r:id="rId3"/>
              </a:rPr>
              <a:t>https://</a:t>
            </a:r>
            <a:r>
              <a:rPr lang="en-US" sz="1400" dirty="0" smtClean="0">
                <a:hlinkClick r:id="rId3"/>
              </a:rPr>
              <a:t>www.iea.org/media/presentations/150831_ProjectedCostsOfGeneratingElectricity_Presentation.pdf</a:t>
            </a:r>
            <a:r>
              <a:rPr lang="en-US" sz="1400" dirty="0" smtClean="0"/>
              <a:t> </a:t>
            </a:r>
            <a:endParaRPr lang="en-US" sz="1400" dirty="0"/>
          </a:p>
        </p:txBody>
      </p:sp>
      <p:sp>
        <p:nvSpPr>
          <p:cNvPr id="7" name="TextBox 6"/>
          <p:cNvSpPr txBox="1"/>
          <p:nvPr/>
        </p:nvSpPr>
        <p:spPr>
          <a:xfrm>
            <a:off x="8115300" y="3123774"/>
            <a:ext cx="914400" cy="646331"/>
          </a:xfrm>
          <a:prstGeom prst="rect">
            <a:avLst/>
          </a:prstGeom>
          <a:noFill/>
        </p:spPr>
        <p:txBody>
          <a:bodyPr wrap="square" rtlCol="0">
            <a:spAutoFit/>
          </a:bodyPr>
          <a:lstStyle/>
          <a:p>
            <a:r>
              <a:rPr lang="en-US" dirty="0" smtClean="0"/>
              <a:t>$4000 in 2005</a:t>
            </a:r>
            <a:endParaRPr lang="en-US" dirty="0"/>
          </a:p>
        </p:txBody>
      </p:sp>
    </p:spTree>
    <p:extLst>
      <p:ext uri="{BB962C8B-B14F-4D97-AF65-F5344CB8AC3E}">
        <p14:creationId xmlns:p14="http://schemas.microsoft.com/office/powerpoint/2010/main" val="2208909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6200"/>
            <a:ext cx="9135762" cy="6098198"/>
          </a:xfrm>
          <a:prstGeom prst="rect">
            <a:avLst/>
          </a:prstGeom>
        </p:spPr>
      </p:pic>
      <p:sp>
        <p:nvSpPr>
          <p:cNvPr id="4" name="Rectangle 3"/>
          <p:cNvSpPr/>
          <p:nvPr/>
        </p:nvSpPr>
        <p:spPr>
          <a:xfrm>
            <a:off x="4057135" y="6324600"/>
            <a:ext cx="5105400" cy="369332"/>
          </a:xfrm>
          <a:prstGeom prst="rect">
            <a:avLst/>
          </a:prstGeom>
        </p:spPr>
        <p:txBody>
          <a:bodyPr wrap="square">
            <a:spAutoFit/>
          </a:bodyPr>
          <a:lstStyle/>
          <a:p>
            <a:r>
              <a:rPr lang="en-US" dirty="0">
                <a:hlinkClick r:id="rId3"/>
              </a:rPr>
              <a:t>https://</a:t>
            </a:r>
            <a:r>
              <a:rPr lang="en-US" dirty="0" smtClean="0">
                <a:hlinkClick r:id="rId3"/>
              </a:rPr>
              <a:t>www.vgb.org/en/lcoe2015.html?dfid=74042</a:t>
            </a:r>
            <a:r>
              <a:rPr lang="en-US" dirty="0" smtClean="0"/>
              <a:t> </a:t>
            </a:r>
            <a:endParaRPr lang="en-US" dirty="0"/>
          </a:p>
        </p:txBody>
      </p:sp>
    </p:spTree>
    <p:extLst>
      <p:ext uri="{BB962C8B-B14F-4D97-AF65-F5344CB8AC3E}">
        <p14:creationId xmlns:p14="http://schemas.microsoft.com/office/powerpoint/2010/main" val="84713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81000" y="18738"/>
            <a:ext cx="8382000" cy="509234"/>
          </a:xfrm>
        </p:spPr>
        <p:txBody>
          <a:bodyPr/>
          <a:lstStyle/>
          <a:p>
            <a:r>
              <a:rPr lang="en-US" sz="3600" dirty="0" smtClean="0"/>
              <a:t>PS2: Economic analysis problem set</a:t>
            </a:r>
          </a:p>
        </p:txBody>
      </p:sp>
      <p:sp>
        <p:nvSpPr>
          <p:cNvPr id="93186" name="TextBox 2"/>
          <p:cNvSpPr txBox="1">
            <a:spLocks noChangeArrowheads="1"/>
          </p:cNvSpPr>
          <p:nvPr/>
        </p:nvSpPr>
        <p:spPr bwMode="auto">
          <a:xfrm>
            <a:off x="342900" y="487025"/>
            <a:ext cx="8458200" cy="6370975"/>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Using methods</a:t>
            </a:r>
            <a:r>
              <a:rPr kumimoji="0" lang="en-US" sz="1200" b="0" i="0" u="none" strike="noStrike" kern="1200" cap="none" spc="0" normalizeH="0" noProof="0" dirty="0" smtClean="0">
                <a:ln>
                  <a:noFill/>
                </a:ln>
                <a:solidFill>
                  <a:srgbClr val="000000"/>
                </a:solidFill>
                <a:effectLst/>
                <a:uLnTx/>
                <a:uFillTx/>
                <a:latin typeface="Times New Roman"/>
                <a:ea typeface="+mn-ea"/>
                <a:cs typeface="Arial" charset="0"/>
              </a:rPr>
              <a:t> similar to those in the</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NPV-simple</a:t>
            </a:r>
            <a:r>
              <a:rPr kumimoji="0" lang="en-US" sz="1200" b="0" i="0" u="none" strike="noStrike" kern="1200" cap="none" spc="0" normalizeH="0" noProof="0" dirty="0" smtClean="0">
                <a:ln>
                  <a:noFill/>
                </a:ln>
                <a:solidFill>
                  <a:srgbClr val="000000"/>
                </a:solidFill>
                <a:effectLst/>
                <a:uLnTx/>
                <a:uFillTx/>
                <a:latin typeface="Times New Roman"/>
                <a:ea typeface="+mn-ea"/>
                <a:cs typeface="Arial" charset="0"/>
              </a:rPr>
              <a:t> and mine examples </a:t>
            </a:r>
            <a:r>
              <a:rPr lang="en-US" sz="1200" dirty="0" smtClean="0">
                <a:solidFill>
                  <a:srgbClr val="000000"/>
                </a:solidFill>
                <a:latin typeface="Times New Roman"/>
              </a:rPr>
              <a:t>excel spreadsheet:</a:t>
            </a:r>
          </a:p>
          <a:p>
            <a:pPr marL="685800" lvl="1" indent="-228600">
              <a:buFont typeface="+mj-lt"/>
              <a:buAutoNum type="alphaLcParenR"/>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Calculate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the net present value of your education at Cornell 10 years after graduation assuming $40,000 cost per year followed by what you expect to earn upon graduation.  </a:t>
            </a:r>
            <a:endPar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endParaRPr>
          </a:p>
          <a:p>
            <a:pPr marL="685800" lvl="1" indent="-228600">
              <a:buFont typeface="+mj-lt"/>
              <a:buAutoNum type="alphaLcParenR"/>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Compare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this to what you would expect to earn over 14 years if you entered the workforce instead of Cornell. (Hint, you can modify the simple examples part of the spreadsheet on blackboard to carry out these two calculations). </a:t>
            </a:r>
            <a:endParaRPr kumimoji="0" lang="en-US" sz="1200" b="0" i="0" u="none" strike="noStrike" kern="1200" cap="none" spc="0" normalizeH="0" baseline="0" noProof="0" dirty="0">
              <a:ln>
                <a:noFill/>
              </a:ln>
              <a:solidFill>
                <a:srgbClr val="000000"/>
              </a:solidFill>
              <a:effectLst/>
              <a:uLnTx/>
              <a:uFillTx/>
              <a:latin typeface="Times New Roman"/>
              <a:ea typeface="+mn-ea"/>
              <a:cs typeface="Arial"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smtClean="0">
              <a:ln>
                <a:noFill/>
              </a:ln>
              <a:solidFill>
                <a:srgbClr val="000000"/>
              </a:solidFill>
              <a:effectLst/>
              <a:uLnTx/>
              <a:uFillTx/>
              <a:latin typeface="Times New Roman"/>
              <a:ea typeface="+mn-ea"/>
              <a:cs typeface="Arial" charset="0"/>
            </a:endParaRPr>
          </a:p>
          <a:p>
            <a:pPr marL="457200" indent="-457200">
              <a:buFont typeface="+mj-lt"/>
              <a:buAutoNum type="arabicPeriod" startAt="2"/>
              <a:defRPr/>
            </a:pPr>
            <a:r>
              <a:rPr lang="en-US" sz="1200" dirty="0">
                <a:solidFill>
                  <a:srgbClr val="000000"/>
                </a:solidFill>
                <a:latin typeface="Times New Roman"/>
              </a:rPr>
              <a:t>Using the NPV-simple and mine examples excel spreadsheet:</a:t>
            </a:r>
          </a:p>
          <a:p>
            <a:pPr marL="685800" lvl="1" indent="-228600">
              <a:buFont typeface="+mj-lt"/>
              <a:buAutoNum type="alphaLcParenR"/>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Calculate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the change in the NPV for the base case mine (8% discount, 1 million/year exploration tax incentive) if the government gave an exploration tax credit of $1.5 million per year instead of $1 million per year.  (Hint, appropriately adjust the tax discount multiplier.) </a:t>
            </a:r>
            <a:endPar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endParaRPr>
          </a:p>
          <a:p>
            <a:pPr marL="685800" lvl="1" indent="-228600">
              <a:buFont typeface="+mj-lt"/>
              <a:buAutoNum type="alphaLcParenR"/>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What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is the change in IRR</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 </a:t>
            </a:r>
            <a:endParaRPr lang="en-US" sz="1200" dirty="0">
              <a:solidFill>
                <a:srgbClr val="000000"/>
              </a:solidFill>
              <a:latin typeface="Times New Roman"/>
            </a:endParaRPr>
          </a:p>
          <a:p>
            <a:pPr marL="685800" lvl="1" indent="-228600">
              <a:buFont typeface="+mj-lt"/>
              <a:buAutoNum type="alphaLcParenR"/>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Plot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the NPV vs time when the discount rate equals the internal rate of return. (Hint:  Use the spreadsheet and the plot will appear on the associated excel sheet.)  </a:t>
            </a:r>
            <a:endPar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endParaRPr>
          </a:p>
          <a:p>
            <a:pPr marL="685800" lvl="1" indent="-228600">
              <a:buFont typeface="+mj-lt"/>
              <a:buAutoNum type="alphaLcParenR"/>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Explain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why the shape of the curve is expected</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a:t>
            </a:r>
            <a:endParaRPr kumimoji="0" lang="en-US" sz="1200" b="0" i="0" u="none" strike="noStrike" kern="1200" cap="none" spc="0" normalizeH="0" baseline="0" noProof="0" dirty="0">
              <a:ln>
                <a:noFill/>
              </a:ln>
              <a:solidFill>
                <a:srgbClr val="000000"/>
              </a:solidFill>
              <a:effectLst/>
              <a:uLnTx/>
              <a:uFillTx/>
              <a:latin typeface="Times New Roman"/>
              <a:ea typeface="+mn-ea"/>
              <a:cs typeface="Arial"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smtClean="0">
              <a:ln>
                <a:noFill/>
              </a:ln>
              <a:solidFill>
                <a:srgbClr val="000000"/>
              </a:solidFill>
              <a:effectLst/>
              <a:uLnTx/>
              <a:uFillTx/>
              <a:latin typeface="Times New Roman"/>
              <a:ea typeface="+mn-ea"/>
              <a:cs typeface="Arial" charset="0"/>
            </a:endParaRPr>
          </a:p>
          <a:p>
            <a:pPr marL="457200" marR="0" lvl="1" indent="-4572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Tabulate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the NPV of 350 </a:t>
            </a:r>
            <a:r>
              <a:rPr kumimoji="0" lang="en-US" sz="1200" b="0" i="0" u="none" strike="noStrike" kern="1200" cap="none" spc="0" normalizeH="0" baseline="0" noProof="0" dirty="0" err="1">
                <a:ln>
                  <a:noFill/>
                </a:ln>
                <a:solidFill>
                  <a:srgbClr val="000000"/>
                </a:solidFill>
                <a:effectLst/>
                <a:uLnTx/>
                <a:uFillTx/>
                <a:latin typeface="Times New Roman"/>
                <a:ea typeface="+mn-ea"/>
                <a:cs typeface="Arial" charset="0"/>
              </a:rPr>
              <a:t>MWe</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 power plants in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the</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 “Electrical Costs unitized” spreadsheet on Blackboard</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assuming a discount rate of 8%, a tax rate of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30</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and an electricity sales price of 8₵/kWh.  Use the base capacity factors, construction, and fuel costs in that spreadsheet (from the 2005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OECD Electrical Generation Costs Projections pdf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and assume a 40 year plant life.  Comment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on what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your results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tells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you.</a:t>
            </a:r>
            <a:endParaRPr kumimoji="0" lang="en-US" sz="1200" b="0" i="0" u="none" strike="noStrike" kern="1200" cap="none" spc="0" normalizeH="0" baseline="0" noProof="0" dirty="0">
              <a:ln>
                <a:noFill/>
              </a:ln>
              <a:solidFill>
                <a:srgbClr val="000000"/>
              </a:solidFill>
              <a:effectLst/>
              <a:uLnTx/>
              <a:uFillTx/>
              <a:latin typeface="Times New Roman"/>
              <a:ea typeface="+mn-ea"/>
              <a:cs typeface="Arial" charset="0"/>
            </a:endParaRPr>
          </a:p>
          <a:p>
            <a:pPr marL="457200" marR="0" lvl="1" indent="-457200" algn="l" defTabSz="914400" rtl="0" eaLnBrk="1" fontAlgn="base" latinLnBrk="0" hangingPunct="1">
              <a:lnSpc>
                <a:spcPct val="100000"/>
              </a:lnSpc>
              <a:spcBef>
                <a:spcPct val="0"/>
              </a:spcBef>
              <a:spcAft>
                <a:spcPct val="0"/>
              </a:spcAft>
              <a:buClrTx/>
              <a:buSzTx/>
              <a:buFont typeface="+mj-lt"/>
              <a:buAutoNum type="arabicPeriod" startAt="3"/>
              <a:tabLst/>
              <a:defRPr/>
            </a:pPr>
            <a:endParaRPr kumimoji="0" lang="en-US" sz="700" b="0" i="0" u="none" strike="noStrike" kern="1200" cap="none" spc="0" normalizeH="0" baseline="0" noProof="0" dirty="0" smtClean="0">
              <a:ln>
                <a:noFill/>
              </a:ln>
              <a:solidFill>
                <a:srgbClr val="000000"/>
              </a:solidFill>
              <a:effectLst/>
              <a:uLnTx/>
              <a:uFillTx/>
              <a:latin typeface="Times New Roman"/>
              <a:ea typeface="+mn-ea"/>
              <a:cs typeface="Arial" charset="0"/>
            </a:endParaRPr>
          </a:p>
          <a:p>
            <a:pPr marL="457200" marR="0" lvl="1" indent="-4572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In 2005 solar electricity generation was much more expensive than the other alternatives because of its capacity factor and high cost of construction, but from the discussion in lecture the cost of solar has dropped dramatically because of a strong decrease in construction cost, an increase in capacity factor, and a decrease in operations and maintenance</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 How much could the capacity factor be increased above that assumed in the spreadsheet?  (Search in the OECD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pdf, look at what MacKay has to say, and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look at the web).  </a:t>
            </a:r>
          </a:p>
          <a:p>
            <a:pPr marL="457200" marR="0" lvl="1" indent="-457200" algn="l" defTabSz="914400" rtl="0" eaLnBrk="1" fontAlgn="base" latinLnBrk="0" hangingPunct="1">
              <a:lnSpc>
                <a:spcPct val="100000"/>
              </a:lnSpc>
              <a:spcBef>
                <a:spcPct val="0"/>
              </a:spcBef>
              <a:spcAft>
                <a:spcPct val="0"/>
              </a:spcAft>
              <a:buClrTx/>
              <a:buSzTx/>
              <a:buFont typeface="+mj-lt"/>
              <a:buAutoNum type="arabicPeriod" startAt="3"/>
              <a:tabLst/>
              <a:defRPr/>
            </a:pPr>
            <a:endParaRPr kumimoji="0" lang="en-US" sz="700" b="0" i="0" u="none" strike="noStrike" kern="1200" cap="none" spc="0" normalizeH="0" baseline="0" noProof="0" dirty="0" smtClean="0">
              <a:ln>
                <a:noFill/>
              </a:ln>
              <a:solidFill>
                <a:srgbClr val="000000"/>
              </a:solidFill>
              <a:effectLst/>
              <a:uLnTx/>
              <a:uFillTx/>
              <a:latin typeface="Times New Roman"/>
              <a:ea typeface="+mn-ea"/>
              <a:cs typeface="Arial" charset="0"/>
            </a:endParaRPr>
          </a:p>
          <a:p>
            <a:pPr marL="457200" marR="0" lvl="1" indent="-4572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From the lecture material (see links) construction costs for Solar </a:t>
            </a:r>
            <a:r>
              <a:rPr kumimoji="0" lang="en-US" sz="1200" b="0" i="0" u="none" strike="noStrike" kern="1200" cap="none" spc="0" normalizeH="0" baseline="0" noProof="0" dirty="0" err="1" smtClean="0">
                <a:ln>
                  <a:noFill/>
                </a:ln>
                <a:solidFill>
                  <a:srgbClr val="000000"/>
                </a:solidFill>
                <a:effectLst/>
                <a:uLnTx/>
                <a:uFillTx/>
                <a:latin typeface="Times New Roman"/>
                <a:ea typeface="+mn-ea"/>
                <a:cs typeface="Arial" charset="0"/>
              </a:rPr>
              <a:t>Photovolaics</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may have dropped from $4000/</a:t>
            </a:r>
            <a:r>
              <a:rPr kumimoji="0" lang="en-US" sz="1200" b="0" i="0" u="none" strike="noStrike" kern="1200" cap="none" spc="0" normalizeH="0" baseline="0" noProof="0" dirty="0" err="1" smtClean="0">
                <a:ln>
                  <a:noFill/>
                </a:ln>
                <a:solidFill>
                  <a:srgbClr val="000000"/>
                </a:solidFill>
                <a:effectLst/>
                <a:uLnTx/>
                <a:uFillTx/>
                <a:latin typeface="Times New Roman"/>
                <a:ea typeface="+mn-ea"/>
                <a:cs typeface="Arial" charset="0"/>
              </a:rPr>
              <a:t>kW</a:t>
            </a:r>
            <a:r>
              <a:rPr kumimoji="0" lang="en-US" sz="1200" b="0" i="0" u="none" strike="noStrike" kern="1200" cap="none" spc="0" normalizeH="0" baseline="-25000" noProof="0" dirty="0" err="1" smtClean="0">
                <a:ln>
                  <a:noFill/>
                </a:ln>
                <a:solidFill>
                  <a:srgbClr val="000000"/>
                </a:solidFill>
                <a:effectLst/>
                <a:uLnTx/>
                <a:uFillTx/>
                <a:latin typeface="Times New Roman"/>
                <a:ea typeface="+mn-ea"/>
                <a:cs typeface="Arial" charset="0"/>
              </a:rPr>
              <a:t>e</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to $1500/</a:t>
            </a:r>
            <a:r>
              <a:rPr kumimoji="0" lang="en-US" sz="1200" b="0" i="0" u="none" strike="noStrike" kern="1200" cap="none" spc="0" normalizeH="0" baseline="0" noProof="0" dirty="0" err="1" smtClean="0">
                <a:ln>
                  <a:noFill/>
                </a:ln>
                <a:solidFill>
                  <a:srgbClr val="000000"/>
                </a:solidFill>
                <a:effectLst/>
                <a:uLnTx/>
                <a:uFillTx/>
                <a:latin typeface="Times New Roman"/>
                <a:ea typeface="+mn-ea"/>
                <a:cs typeface="Arial" charset="0"/>
              </a:rPr>
              <a:t>kW</a:t>
            </a:r>
            <a:r>
              <a:rPr kumimoji="0" lang="en-US" sz="1200" b="0" i="0" u="none" strike="noStrike" kern="1200" cap="none" spc="0" normalizeH="0" baseline="-25000" noProof="0" dirty="0" err="1" smtClean="0">
                <a:ln>
                  <a:noFill/>
                </a:ln>
                <a:solidFill>
                  <a:srgbClr val="000000"/>
                </a:solidFill>
                <a:effectLst/>
                <a:uLnTx/>
                <a:uFillTx/>
                <a:latin typeface="Times New Roman"/>
                <a:ea typeface="+mn-ea"/>
                <a:cs typeface="Arial" charset="0"/>
              </a:rPr>
              <a:t>e</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and O&amp;M may be ~0.2₵/kWh rather than 0.48 </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kWh.  Make a table showing the </a:t>
            </a:r>
            <a:r>
              <a:rPr kumimoji="0" lang="en-US" sz="1200" b="0" i="0" u="none" strike="noStrike" kern="1200" cap="none" spc="0" normalizeH="0" baseline="0" noProof="0" dirty="0" err="1" smtClean="0">
                <a:ln>
                  <a:noFill/>
                </a:ln>
                <a:solidFill>
                  <a:srgbClr val="000000"/>
                </a:solidFill>
                <a:effectLst/>
                <a:uLnTx/>
                <a:uFillTx/>
                <a:latin typeface="Times New Roman"/>
                <a:ea typeface="+mn-ea"/>
                <a:cs typeface="Arial" charset="0"/>
              </a:rPr>
              <a:t>levelized</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cost of the base case of ($4000/</a:t>
            </a:r>
            <a:r>
              <a:rPr kumimoji="0" lang="en-US" sz="1200" b="0" i="0" u="none" strike="noStrike" kern="1200" cap="none" spc="0" normalizeH="0" baseline="0" noProof="0" dirty="0" err="1" smtClean="0">
                <a:ln>
                  <a:noFill/>
                </a:ln>
                <a:solidFill>
                  <a:srgbClr val="000000"/>
                </a:solidFill>
                <a:effectLst/>
                <a:uLnTx/>
                <a:uFillTx/>
                <a:latin typeface="Times New Roman"/>
                <a:ea typeface="+mn-ea"/>
                <a:cs typeface="Arial" charset="0"/>
              </a:rPr>
              <a:t>kW</a:t>
            </a:r>
            <a:r>
              <a:rPr kumimoji="0" lang="en-US" sz="1200" b="0" i="0" u="none" strike="noStrike" kern="1200" cap="none" spc="0" normalizeH="0" baseline="-25000" noProof="0" dirty="0" err="1" smtClean="0">
                <a:ln>
                  <a:noFill/>
                </a:ln>
                <a:solidFill>
                  <a:srgbClr val="000000"/>
                </a:solidFill>
                <a:effectLst/>
                <a:uLnTx/>
                <a:uFillTx/>
                <a:latin typeface="Times New Roman"/>
                <a:ea typeface="+mn-ea"/>
                <a:cs typeface="Arial" charset="0"/>
              </a:rPr>
              <a:t>e</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O&amp;M=0.48</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kWh, capacity=20%, discount=10%, life=40y) and sequential changes in the base case: (a) increase capacity factor to 24%, (b) decrease O&amp;M to 0.2</a:t>
            </a: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kWh, (c) decrease the discount rate to 7%, and (d) then to 4%, (e) decrease the construction costs to $1500/</a:t>
            </a:r>
            <a:r>
              <a:rPr kumimoji="0" lang="en-US" sz="1200" b="0" i="0" u="none" strike="noStrike" kern="1200" cap="none" spc="0" normalizeH="0" baseline="0" noProof="0" dirty="0" err="1" smtClean="0">
                <a:ln>
                  <a:noFill/>
                </a:ln>
                <a:solidFill>
                  <a:srgbClr val="000000"/>
                </a:solidFill>
                <a:effectLst/>
                <a:uLnTx/>
                <a:uFillTx/>
                <a:latin typeface="Times New Roman"/>
                <a:ea typeface="+mn-ea"/>
                <a:cs typeface="Arial" charset="0"/>
              </a:rPr>
              <a:t>kW</a:t>
            </a:r>
            <a:r>
              <a:rPr kumimoji="0" lang="en-US" sz="1200" b="0" i="0" u="none" strike="noStrike" kern="1200" cap="none" spc="0" normalizeH="0" baseline="-25000" noProof="0" dirty="0" err="1" smtClean="0">
                <a:ln>
                  <a:noFill/>
                </a:ln>
                <a:solidFill>
                  <a:srgbClr val="000000"/>
                </a:solidFill>
                <a:effectLst/>
                <a:uLnTx/>
                <a:uFillTx/>
                <a:latin typeface="Times New Roman"/>
                <a:ea typeface="+mn-ea"/>
                <a:cs typeface="Arial" charset="0"/>
              </a:rPr>
              <a:t>e</a:t>
            </a:r>
            <a:r>
              <a:rPr kumimoji="0" lang="en-US" sz="1200" b="0" i="0" u="none" strike="noStrike" kern="1200" cap="none" spc="0" normalizeH="0" baseline="-25000" noProof="0" dirty="0" smtClean="0">
                <a:ln>
                  <a:noFill/>
                </a:ln>
                <a:solidFill>
                  <a:srgbClr val="000000"/>
                </a:solidFill>
                <a:effectLst/>
                <a:uLnTx/>
                <a:uFillTx/>
                <a:latin typeface="Times New Roman"/>
                <a:ea typeface="+mn-ea"/>
                <a:cs typeface="Arial" charset="0"/>
              </a:rPr>
              <a:t>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and (f) then to $1170, and then the impact of increasing the discount rate for this case to 7 and then 10%.  You will find the lowest </a:t>
            </a:r>
            <a:r>
              <a:rPr kumimoji="0" lang="en-US" sz="1200" b="0" i="0" u="none" strike="noStrike" kern="1200" cap="none" spc="0" normalizeH="0" baseline="0" noProof="0" dirty="0" err="1" smtClean="0">
                <a:ln>
                  <a:noFill/>
                </a:ln>
                <a:solidFill>
                  <a:srgbClr val="000000"/>
                </a:solidFill>
                <a:effectLst/>
                <a:uLnTx/>
                <a:uFillTx/>
                <a:latin typeface="Times New Roman"/>
                <a:ea typeface="+mn-ea"/>
                <a:cs typeface="Arial" charset="0"/>
              </a:rPr>
              <a:t>levelized</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 cost is 3.95 ₵/kWh.  From this analysis how certain are you that this is a good estimate. </a:t>
            </a:r>
          </a:p>
          <a:p>
            <a:pPr marL="457200" marR="0" lvl="1" indent="-457200" algn="l" defTabSz="914400" rtl="0" eaLnBrk="1" fontAlgn="base" latinLnBrk="0" hangingPunct="1">
              <a:lnSpc>
                <a:spcPct val="100000"/>
              </a:lnSpc>
              <a:spcBef>
                <a:spcPct val="0"/>
              </a:spcBef>
              <a:spcAft>
                <a:spcPct val="0"/>
              </a:spcAft>
              <a:buClrTx/>
              <a:buSzTx/>
              <a:buFont typeface="+mj-lt"/>
              <a:buAutoNum type="arabicPeriod" startAt="3"/>
              <a:tabLst/>
              <a:defRPr/>
            </a:pPr>
            <a:endParaRPr kumimoji="0" lang="en-US" sz="700" b="0" i="0" u="none" strike="noStrike" kern="1200" cap="none" spc="0" normalizeH="0" baseline="0" noProof="0" dirty="0">
              <a:ln>
                <a:noFill/>
              </a:ln>
              <a:solidFill>
                <a:srgbClr val="000000"/>
              </a:solidFill>
              <a:effectLst/>
              <a:uLnTx/>
              <a:uFillTx/>
              <a:latin typeface="Times New Roman"/>
              <a:ea typeface="+mn-ea"/>
              <a:cs typeface="Arial" charset="0"/>
            </a:endParaRPr>
          </a:p>
          <a:p>
            <a:pPr marL="457200" marR="0" lvl="1" indent="-457200" algn="l" defTabSz="914400" rtl="0" eaLnBrk="1" fontAlgn="base" latinLnBrk="0" hangingPunct="1">
              <a:lnSpc>
                <a:spcPct val="100000"/>
              </a:lnSpc>
              <a:spcBef>
                <a:spcPct val="0"/>
              </a:spcBef>
              <a:spcAft>
                <a:spcPts val="0"/>
              </a:spcAft>
              <a:buClrTx/>
              <a:buSzTx/>
              <a:buFont typeface="+mj-lt"/>
              <a:buAutoNum type="arabicPeriod" startAt="3"/>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Arial" charset="0"/>
              </a:rPr>
              <a:t>What are the costs left out of your </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Arial" charset="0"/>
              </a:rPr>
              <a:t>analysis in (5)?</a:t>
            </a:r>
            <a:endParaRPr kumimoji="0" lang="en-US" sz="1200" b="0" i="0" u="none" strike="noStrike" kern="1200" cap="none" spc="0" normalizeH="0" baseline="0" noProof="0" dirty="0">
              <a:ln>
                <a:noFill/>
              </a:ln>
              <a:solidFill>
                <a:srgbClr val="000000"/>
              </a:solidFill>
              <a:effectLst/>
              <a:uLnTx/>
              <a:uFillTx/>
              <a:latin typeface="Times New Roman"/>
              <a:ea typeface="+mn-ea"/>
              <a:cs typeface="Arial" charset="0"/>
            </a:endParaRPr>
          </a:p>
        </p:txBody>
      </p:sp>
    </p:spTree>
    <p:extLst>
      <p:ext uri="{BB962C8B-B14F-4D97-AF65-F5344CB8AC3E}">
        <p14:creationId xmlns:p14="http://schemas.microsoft.com/office/powerpoint/2010/main" val="3956337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685800" y="228600"/>
            <a:ext cx="7772400" cy="1143000"/>
          </a:xfrm>
        </p:spPr>
        <p:txBody>
          <a:bodyPr/>
          <a:lstStyle/>
          <a:p>
            <a:pPr eaLnBrk="1" hangingPunct="1"/>
            <a:r>
              <a:rPr lang="en-US" dirty="0" smtClean="0"/>
              <a:t>References</a:t>
            </a:r>
          </a:p>
        </p:txBody>
      </p:sp>
      <p:sp>
        <p:nvSpPr>
          <p:cNvPr id="95234" name="Rectangle 3"/>
          <p:cNvSpPr>
            <a:spLocks noGrp="1" noChangeArrowheads="1"/>
          </p:cNvSpPr>
          <p:nvPr>
            <p:ph type="body" idx="1"/>
          </p:nvPr>
        </p:nvSpPr>
        <p:spPr>
          <a:xfrm>
            <a:off x="609600" y="1219200"/>
            <a:ext cx="7848600" cy="5257800"/>
          </a:xfrm>
          <a:ln>
            <a:noFill/>
          </a:ln>
        </p:spPr>
        <p:txBody>
          <a:bodyPr/>
          <a:lstStyle/>
          <a:p>
            <a:pPr marL="609600" indent="-609600" eaLnBrk="1" hangingPunct="1">
              <a:spcBef>
                <a:spcPct val="0"/>
              </a:spcBef>
              <a:buFontTx/>
              <a:buAutoNum type="arabicPeriod"/>
            </a:pPr>
            <a:r>
              <a:rPr lang="en-US" sz="2400" dirty="0" smtClean="0"/>
              <a:t>Anonymous, 2006, Net Present Value and Internal Rate of Return: Accounting for Time, Chap. 15 in Managers Toolkit, Harvard Business School Press, Boston, 15p. (available for $3 on Amazon.com).</a:t>
            </a:r>
          </a:p>
          <a:p>
            <a:pPr marL="609600" indent="-609600" eaLnBrk="1" hangingPunct="1">
              <a:spcBef>
                <a:spcPct val="0"/>
              </a:spcBef>
              <a:buFontTx/>
              <a:buAutoNum type="arabicPeriod"/>
            </a:pPr>
            <a:r>
              <a:rPr lang="en-US" sz="2400" dirty="0" smtClean="0"/>
              <a:t>Snow, G. G., and Mackenzie B. W., 1981,The environment of Exploration: Economic, organizational and social constraints, </a:t>
            </a:r>
            <a:r>
              <a:rPr lang="en-US" sz="2400" b="1" dirty="0" smtClean="0"/>
              <a:t>Economic Geology</a:t>
            </a:r>
            <a:r>
              <a:rPr lang="en-US" sz="2400" dirty="0" smtClean="0"/>
              <a:t>, 75</a:t>
            </a:r>
            <a:r>
              <a:rPr lang="en-US" sz="2400" baseline="30000" dirty="0" smtClean="0"/>
              <a:t>th</a:t>
            </a:r>
            <a:r>
              <a:rPr lang="en-US" sz="2400" dirty="0" smtClean="0"/>
              <a:t> Anniversary Volume, p. 871-896</a:t>
            </a:r>
          </a:p>
          <a:p>
            <a:pPr marL="609600" indent="-609600" eaLnBrk="1" hangingPunct="1">
              <a:spcBef>
                <a:spcPct val="0"/>
              </a:spcBef>
              <a:buFontTx/>
              <a:buAutoNum type="arabicPeriod"/>
            </a:pPr>
            <a:r>
              <a:rPr lang="en-US" sz="2400" dirty="0" smtClean="0"/>
              <a:t>NEA, IEA and OECD, 2005, Projected costs of generating electricity, 2005 update. </a:t>
            </a:r>
            <a:r>
              <a:rPr lang="en-US" sz="2400" dirty="0" smtClean="0">
                <a:solidFill>
                  <a:srgbClr val="0070C0"/>
                </a:solidFill>
                <a:hlinkClick r:id="rId3"/>
              </a:rPr>
              <a:t>http://www.iea.org/publications/free_new_Desc.asp?PUBS_ID=1472</a:t>
            </a:r>
            <a:r>
              <a:rPr lang="en-US" sz="2400" dirty="0" smtClean="0">
                <a:solidFill>
                  <a:srgbClr val="0070C0"/>
                </a:solidFill>
              </a:rPr>
              <a:t> </a:t>
            </a:r>
          </a:p>
          <a:p>
            <a:pPr marL="609600" indent="-609600" eaLnBrk="1" hangingPunct="1">
              <a:buFontTx/>
              <a:buAutoNum type="arabicPeriod"/>
            </a:pP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152400"/>
            <a:ext cx="7772400" cy="1143000"/>
          </a:xfrm>
        </p:spPr>
        <p:txBody>
          <a:bodyPr/>
          <a:lstStyle/>
          <a:p>
            <a:pPr eaLnBrk="1" hangingPunct="1"/>
            <a:r>
              <a:rPr lang="en-US" smtClean="0"/>
              <a:t>Future Value</a:t>
            </a:r>
          </a:p>
        </p:txBody>
      </p:sp>
      <p:graphicFrame>
        <p:nvGraphicFramePr>
          <p:cNvPr id="3" name="Table 2"/>
          <p:cNvGraphicFramePr>
            <a:graphicFrameLocks noGrp="1"/>
          </p:cNvGraphicFramePr>
          <p:nvPr/>
        </p:nvGraphicFramePr>
        <p:xfrm>
          <a:off x="1219200" y="1447800"/>
          <a:ext cx="5715000" cy="3581400"/>
        </p:xfrm>
        <a:graphic>
          <a:graphicData uri="http://schemas.openxmlformats.org/drawingml/2006/table">
            <a:tbl>
              <a:tblPr/>
              <a:tblGrid>
                <a:gridCol w="1176078">
                  <a:extLst>
                    <a:ext uri="{9D8B030D-6E8A-4147-A177-3AD203B41FA5}">
                      <a16:colId xmlns:a16="http://schemas.microsoft.com/office/drawing/2014/main" val="20000"/>
                    </a:ext>
                  </a:extLst>
                </a:gridCol>
                <a:gridCol w="1666109">
                  <a:extLst>
                    <a:ext uri="{9D8B030D-6E8A-4147-A177-3AD203B41FA5}">
                      <a16:colId xmlns:a16="http://schemas.microsoft.com/office/drawing/2014/main" val="20001"/>
                    </a:ext>
                  </a:extLst>
                </a:gridCol>
                <a:gridCol w="1421094">
                  <a:extLst>
                    <a:ext uri="{9D8B030D-6E8A-4147-A177-3AD203B41FA5}">
                      <a16:colId xmlns:a16="http://schemas.microsoft.com/office/drawing/2014/main" val="20002"/>
                    </a:ext>
                  </a:extLst>
                </a:gridCol>
                <a:gridCol w="1451719">
                  <a:extLst>
                    <a:ext uri="{9D8B030D-6E8A-4147-A177-3AD203B41FA5}">
                      <a16:colId xmlns:a16="http://schemas.microsoft.com/office/drawing/2014/main" val="20003"/>
                    </a:ext>
                  </a:extLst>
                </a:gridCol>
              </a:tblGrid>
              <a:tr h="447675">
                <a:tc>
                  <a:txBody>
                    <a:bodyPr/>
                    <a:lstStyle/>
                    <a:p>
                      <a:pPr algn="l" fontAlgn="b"/>
                      <a:r>
                        <a:rPr lang="en-US" sz="2400" b="0" i="0" u="none" strike="noStrike" dirty="0">
                          <a:solidFill>
                            <a:srgbClr val="000000"/>
                          </a:solidFill>
                          <a:latin typeface="Calibri"/>
                        </a:rPr>
                        <a:t>Year</a:t>
                      </a:r>
                    </a:p>
                  </a:txBody>
                  <a:tcPr marL="9525" marR="9525" marT="9525" marB="0" anchor="b">
                    <a:lnL>
                      <a:noFill/>
                    </a:lnL>
                    <a:lnR>
                      <a:noFill/>
                    </a:lnR>
                    <a:lnT>
                      <a:noFill/>
                    </a:lnT>
                    <a:lnB>
                      <a:noFill/>
                    </a:lnB>
                  </a:tcPr>
                </a:tc>
                <a:tc>
                  <a:txBody>
                    <a:bodyPr/>
                    <a:lstStyle/>
                    <a:p>
                      <a:pPr algn="l" fontAlgn="b"/>
                      <a:r>
                        <a:rPr lang="en-US" sz="2400" b="0" i="0" u="none" strike="noStrike">
                          <a:solidFill>
                            <a:srgbClr val="000000"/>
                          </a:solidFill>
                          <a:latin typeface="Calibri"/>
                        </a:rPr>
                        <a:t>Start Value</a:t>
                      </a:r>
                    </a:p>
                  </a:txBody>
                  <a:tcPr marL="9525" marR="9525" marT="9525" marB="0" anchor="b">
                    <a:lnL>
                      <a:noFill/>
                    </a:lnL>
                    <a:lnR>
                      <a:noFill/>
                    </a:lnR>
                    <a:lnT>
                      <a:noFill/>
                    </a:lnT>
                    <a:lnB>
                      <a:noFill/>
                    </a:lnB>
                  </a:tcPr>
                </a:tc>
                <a:tc>
                  <a:txBody>
                    <a:bodyPr/>
                    <a:lstStyle/>
                    <a:p>
                      <a:pPr algn="l" fontAlgn="b"/>
                      <a:r>
                        <a:rPr lang="en-US" sz="2400" b="0" i="0" u="none" strike="noStrike" dirty="0" smtClean="0">
                          <a:solidFill>
                            <a:srgbClr val="000000"/>
                          </a:solidFill>
                          <a:latin typeface="Calibri"/>
                        </a:rPr>
                        <a:t>Interest</a:t>
                      </a:r>
                      <a:endParaRPr lang="en-US" sz="2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400" b="0" i="0" u="none" strike="noStrike">
                          <a:solidFill>
                            <a:srgbClr val="000000"/>
                          </a:solidFill>
                          <a:latin typeface="Calibri"/>
                        </a:rPr>
                        <a:t>End Value</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447675">
                <a:tc>
                  <a:txBody>
                    <a:bodyPr/>
                    <a:lstStyle/>
                    <a:p>
                      <a:pPr algn="r" fontAlgn="b"/>
                      <a:r>
                        <a:rPr lang="en-US" sz="24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8000"/>
                          </a:solidFill>
                          <a:latin typeface="Calibri"/>
                        </a:rPr>
                        <a:t>100,000</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latin typeface="Calibri"/>
                        </a:rPr>
                        <a:t>10000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110,000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447675">
                <a:tc>
                  <a:txBody>
                    <a:bodyPr/>
                    <a:lstStyle/>
                    <a:p>
                      <a:pPr algn="r" fontAlgn="b"/>
                      <a:r>
                        <a:rPr lang="en-US" sz="24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110,000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11000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121,000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447675">
                <a:tc>
                  <a:txBody>
                    <a:bodyPr/>
                    <a:lstStyle/>
                    <a:p>
                      <a:pPr algn="r" fontAlgn="b"/>
                      <a:r>
                        <a:rPr lang="en-US" sz="24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121,000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12100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133,100</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447675">
                <a:tc>
                  <a:txBody>
                    <a:bodyPr/>
                    <a:lstStyle/>
                    <a:p>
                      <a:pPr algn="r" fontAlgn="b"/>
                      <a:r>
                        <a:rPr lang="en-US" sz="24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133,100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13310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146,410</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447675">
                <a:tc>
                  <a:txBody>
                    <a:bodyPr/>
                    <a:lstStyle/>
                    <a:p>
                      <a:pPr algn="r" fontAlgn="b"/>
                      <a:r>
                        <a:rPr lang="en-US" sz="24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146,410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latin typeface="Calibri"/>
                        </a:rPr>
                        <a:t>14641</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FF0000"/>
                          </a:solidFill>
                          <a:latin typeface="Calibri"/>
                        </a:rPr>
                        <a:t>161,051</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447675">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4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447675">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a:noFill/>
                    </a:lnB>
                  </a:tcPr>
                </a:tc>
                <a:tc gridSpan="2">
                  <a:txBody>
                    <a:bodyPr/>
                    <a:lstStyle/>
                    <a:p>
                      <a:pPr algn="l" fontAlgn="b"/>
                      <a:r>
                        <a:rPr lang="en-US" sz="2400" b="0" i="0" u="none" strike="noStrike" dirty="0">
                          <a:solidFill>
                            <a:schemeClr val="accent6"/>
                          </a:solidFill>
                          <a:latin typeface="Calibri"/>
                        </a:rPr>
                        <a:t>Discount rate =</a:t>
                      </a:r>
                    </a:p>
                  </a:txBody>
                  <a:tcPr marL="9525" marR="9525" marT="9525" marB="0" anchor="b">
                    <a:lnL>
                      <a:noFill/>
                    </a:lnL>
                    <a:lnR>
                      <a:noFill/>
                    </a:lnR>
                    <a:lnT>
                      <a:noFill/>
                    </a:lnT>
                    <a:lnB>
                      <a:noFill/>
                    </a:lnB>
                  </a:tcPr>
                </a:tc>
                <a:tc hMerge="1">
                  <a:txBody>
                    <a:bodyPr/>
                    <a:lstStyle/>
                    <a:p>
                      <a:endParaRPr lang="en-US"/>
                    </a:p>
                  </a:txBody>
                  <a:tcPr/>
                </a:tc>
                <a:tc>
                  <a:txBody>
                    <a:bodyPr/>
                    <a:lstStyle/>
                    <a:p>
                      <a:pPr algn="r" fontAlgn="b"/>
                      <a:r>
                        <a:rPr lang="en-US" sz="2400" b="0" i="0" u="none" strike="noStrike" dirty="0">
                          <a:solidFill>
                            <a:schemeClr val="accent6"/>
                          </a:solidFill>
                          <a:latin typeface="Calibri"/>
                        </a:rPr>
                        <a:t>0.1</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22562" name="TextBox 3"/>
          <p:cNvSpPr txBox="1">
            <a:spLocks noChangeArrowheads="1"/>
          </p:cNvSpPr>
          <p:nvPr/>
        </p:nvSpPr>
        <p:spPr bwMode="auto">
          <a:xfrm>
            <a:off x="457200" y="1981200"/>
            <a:ext cx="1306513" cy="338138"/>
          </a:xfrm>
          <a:prstGeom prst="rect">
            <a:avLst/>
          </a:prstGeom>
          <a:noFill/>
          <a:ln w="9525">
            <a:noFill/>
            <a:miter lim="800000"/>
            <a:headEnd/>
            <a:tailEnd/>
          </a:ln>
        </p:spPr>
        <p:txBody>
          <a:bodyPr wrap="none">
            <a:spAutoFit/>
          </a:bodyPr>
          <a:lstStyle/>
          <a:p>
            <a:r>
              <a:rPr lang="en-US" sz="1600">
                <a:solidFill>
                  <a:srgbClr val="008000"/>
                </a:solidFill>
              </a:rPr>
              <a:t>Present Value</a:t>
            </a:r>
          </a:p>
        </p:txBody>
      </p:sp>
      <p:sp>
        <p:nvSpPr>
          <p:cNvPr id="22563" name="TextBox 4"/>
          <p:cNvSpPr txBox="1">
            <a:spLocks noChangeArrowheads="1"/>
          </p:cNvSpPr>
          <p:nvPr/>
        </p:nvSpPr>
        <p:spPr bwMode="auto">
          <a:xfrm>
            <a:off x="7162800" y="3733800"/>
            <a:ext cx="1344613" cy="369888"/>
          </a:xfrm>
          <a:prstGeom prst="rect">
            <a:avLst/>
          </a:prstGeom>
          <a:noFill/>
          <a:ln w="9525">
            <a:noFill/>
            <a:miter lim="800000"/>
            <a:headEnd/>
            <a:tailEnd/>
          </a:ln>
        </p:spPr>
        <p:txBody>
          <a:bodyPr wrap="none">
            <a:spAutoFit/>
          </a:bodyPr>
          <a:lstStyle/>
          <a:p>
            <a:r>
              <a:rPr lang="en-US">
                <a:solidFill>
                  <a:srgbClr val="FF0000"/>
                </a:solidFill>
              </a:rPr>
              <a:t>Future value</a:t>
            </a:r>
          </a:p>
        </p:txBody>
      </p:sp>
      <p:sp>
        <p:nvSpPr>
          <p:cNvPr id="22564" name="TextBox 5"/>
          <p:cNvSpPr txBox="1">
            <a:spLocks noChangeArrowheads="1"/>
          </p:cNvSpPr>
          <p:nvPr/>
        </p:nvSpPr>
        <p:spPr bwMode="auto">
          <a:xfrm>
            <a:off x="6986588" y="6438900"/>
            <a:ext cx="2079625" cy="338138"/>
          </a:xfrm>
          <a:prstGeom prst="rect">
            <a:avLst/>
          </a:prstGeom>
          <a:noFill/>
          <a:ln w="9525">
            <a:noFill/>
            <a:miter lim="800000"/>
            <a:headEnd/>
            <a:tailEnd/>
          </a:ln>
        </p:spPr>
        <p:txBody>
          <a:bodyPr wrap="none">
            <a:spAutoFit/>
          </a:bodyPr>
          <a:lstStyle/>
          <a:p>
            <a:r>
              <a:rPr lang="en-US" sz="1600">
                <a:solidFill>
                  <a:srgbClr val="008000"/>
                </a:solidFill>
              </a:rPr>
              <a:t>See anonymous (2006)</a:t>
            </a:r>
          </a:p>
        </p:txBody>
      </p:sp>
      <p:sp>
        <p:nvSpPr>
          <p:cNvPr id="22565" name="TextBox 6"/>
          <p:cNvSpPr txBox="1">
            <a:spLocks noChangeArrowheads="1"/>
          </p:cNvSpPr>
          <p:nvPr/>
        </p:nvSpPr>
        <p:spPr bwMode="auto">
          <a:xfrm>
            <a:off x="1143000" y="5257800"/>
            <a:ext cx="7556500" cy="1323975"/>
          </a:xfrm>
          <a:prstGeom prst="rect">
            <a:avLst/>
          </a:prstGeom>
          <a:noFill/>
          <a:ln w="9525">
            <a:noFill/>
            <a:miter lim="800000"/>
            <a:headEnd/>
            <a:tailEnd/>
          </a:ln>
        </p:spPr>
        <p:txBody>
          <a:bodyPr wrap="none">
            <a:spAutoFit/>
          </a:bodyPr>
          <a:lstStyle/>
          <a:p>
            <a:r>
              <a:rPr lang="en-US" sz="2000" b="1"/>
              <a:t>P</a:t>
            </a:r>
            <a:r>
              <a:rPr lang="en-US" sz="2000"/>
              <a:t>resent </a:t>
            </a:r>
            <a:r>
              <a:rPr lang="en-US" sz="2000" b="1"/>
              <a:t>V</a:t>
            </a:r>
            <a:r>
              <a:rPr lang="en-US" sz="2000"/>
              <a:t>alue of $161,051 at 10% discount rate = $100,000 </a:t>
            </a:r>
          </a:p>
          <a:p>
            <a:r>
              <a:rPr lang="en-US" sz="2000" b="1"/>
              <a:t>P</a:t>
            </a:r>
            <a:r>
              <a:rPr lang="en-US" sz="2000"/>
              <a:t>resent </a:t>
            </a:r>
            <a:r>
              <a:rPr lang="en-US" sz="2000" b="1"/>
              <a:t>V</a:t>
            </a:r>
            <a:r>
              <a:rPr lang="en-US" sz="2000"/>
              <a:t>alue </a:t>
            </a:r>
            <a:r>
              <a:rPr lang="en-US" sz="2000" b="1"/>
              <a:t>I</a:t>
            </a:r>
            <a:r>
              <a:rPr lang="en-US" sz="2000"/>
              <a:t>nterest </a:t>
            </a:r>
            <a:r>
              <a:rPr lang="en-US" sz="2000" b="1"/>
              <a:t>F</a:t>
            </a:r>
            <a:r>
              <a:rPr lang="en-US" sz="2000"/>
              <a:t>actor = 100,000/161,051 = 0.621</a:t>
            </a:r>
          </a:p>
          <a:p>
            <a:r>
              <a:rPr lang="en-US" sz="2000" b="1"/>
              <a:t>PV</a:t>
            </a:r>
            <a:r>
              <a:rPr lang="en-US" sz="2000"/>
              <a:t> of  $161,056 in 5 years at DR=10% = $161,056 × 0.621 = $100,000</a:t>
            </a:r>
          </a:p>
          <a:p>
            <a:r>
              <a:rPr lang="en-US" sz="2000" b="1"/>
              <a:t>PVIF</a:t>
            </a:r>
            <a:r>
              <a:rPr lang="en-US" sz="2000"/>
              <a:t> = 1/(1+i)</a:t>
            </a:r>
            <a:r>
              <a:rPr lang="en-US" sz="2000" baseline="30000"/>
              <a:t>n</a:t>
            </a:r>
          </a:p>
        </p:txBody>
      </p:sp>
      <p:sp>
        <p:nvSpPr>
          <p:cNvPr id="22566" name="TextBox 7"/>
          <p:cNvSpPr txBox="1">
            <a:spLocks noChangeArrowheads="1"/>
          </p:cNvSpPr>
          <p:nvPr/>
        </p:nvSpPr>
        <p:spPr bwMode="auto">
          <a:xfrm>
            <a:off x="7239000" y="1981200"/>
            <a:ext cx="1495425" cy="338138"/>
          </a:xfrm>
          <a:prstGeom prst="rect">
            <a:avLst/>
          </a:prstGeom>
          <a:noFill/>
          <a:ln w="9525">
            <a:noFill/>
            <a:miter lim="800000"/>
            <a:headEnd/>
            <a:tailEnd/>
          </a:ln>
        </p:spPr>
        <p:txBody>
          <a:bodyPr wrap="none">
            <a:spAutoFit/>
          </a:bodyPr>
          <a:lstStyle/>
          <a:p>
            <a:r>
              <a:rPr lang="en-US" sz="1600">
                <a:solidFill>
                  <a:srgbClr val="008000"/>
                </a:solidFill>
              </a:rPr>
              <a:t>=100,000×(1+i)</a:t>
            </a:r>
          </a:p>
        </p:txBody>
      </p:sp>
      <p:sp>
        <p:nvSpPr>
          <p:cNvPr id="22567" name="TextBox 8"/>
          <p:cNvSpPr txBox="1">
            <a:spLocks noChangeArrowheads="1"/>
          </p:cNvSpPr>
          <p:nvPr/>
        </p:nvSpPr>
        <p:spPr bwMode="auto">
          <a:xfrm>
            <a:off x="7239000" y="2427288"/>
            <a:ext cx="1598613" cy="338137"/>
          </a:xfrm>
          <a:prstGeom prst="rect">
            <a:avLst/>
          </a:prstGeom>
          <a:noFill/>
          <a:ln w="9525">
            <a:noFill/>
            <a:miter lim="800000"/>
            <a:headEnd/>
            <a:tailEnd/>
          </a:ln>
        </p:spPr>
        <p:txBody>
          <a:bodyPr wrap="none">
            <a:spAutoFit/>
          </a:bodyPr>
          <a:lstStyle/>
          <a:p>
            <a:r>
              <a:rPr lang="en-US" sz="1600">
                <a:solidFill>
                  <a:srgbClr val="008000"/>
                </a:solidFill>
              </a:rPr>
              <a:t>=100,000×(1+i)</a:t>
            </a:r>
            <a:r>
              <a:rPr lang="en-US" sz="1600" baseline="30000">
                <a:solidFill>
                  <a:srgbClr val="008000"/>
                </a:solidFill>
              </a:rPr>
              <a:t>2</a:t>
            </a:r>
          </a:p>
        </p:txBody>
      </p:sp>
      <p:sp>
        <p:nvSpPr>
          <p:cNvPr id="22568" name="TextBox 9"/>
          <p:cNvSpPr txBox="1">
            <a:spLocks noChangeArrowheads="1"/>
          </p:cNvSpPr>
          <p:nvPr/>
        </p:nvSpPr>
        <p:spPr bwMode="auto">
          <a:xfrm>
            <a:off x="7239000" y="3352800"/>
            <a:ext cx="1598613" cy="338138"/>
          </a:xfrm>
          <a:prstGeom prst="rect">
            <a:avLst/>
          </a:prstGeom>
          <a:noFill/>
          <a:ln w="9525">
            <a:noFill/>
            <a:miter lim="800000"/>
            <a:headEnd/>
            <a:tailEnd/>
          </a:ln>
        </p:spPr>
        <p:txBody>
          <a:bodyPr wrap="none">
            <a:spAutoFit/>
          </a:bodyPr>
          <a:lstStyle/>
          <a:p>
            <a:r>
              <a:rPr lang="en-US" sz="1600">
                <a:solidFill>
                  <a:srgbClr val="008000"/>
                </a:solidFill>
              </a:rPr>
              <a:t>=100,000×(1+i)</a:t>
            </a:r>
            <a:r>
              <a:rPr lang="en-US" sz="1600" baseline="30000">
                <a:solidFill>
                  <a:srgbClr val="008000"/>
                </a:solidFill>
              </a:rPr>
              <a:t>4</a:t>
            </a:r>
          </a:p>
        </p:txBody>
      </p:sp>
      <p:sp>
        <p:nvSpPr>
          <p:cNvPr id="11" name="TextBox 10"/>
          <p:cNvSpPr txBox="1"/>
          <p:nvPr/>
        </p:nvSpPr>
        <p:spPr>
          <a:xfrm>
            <a:off x="304800" y="1219200"/>
            <a:ext cx="4229363" cy="276999"/>
          </a:xfrm>
          <a:prstGeom prst="rect">
            <a:avLst/>
          </a:prstGeom>
          <a:noFill/>
        </p:spPr>
        <p:txBody>
          <a:bodyPr wrap="none" rtlCol="0">
            <a:spAutoFit/>
          </a:bodyPr>
          <a:lstStyle/>
          <a:p>
            <a:r>
              <a:rPr lang="en-US" sz="1200" dirty="0" smtClean="0">
                <a:solidFill>
                  <a:srgbClr val="00B050"/>
                </a:solidFill>
              </a:rPr>
              <a:t>Simple Calculations in “NPV- simple and mine examples” on BB</a:t>
            </a:r>
            <a:endParaRPr lang="en-US" sz="1200" dirty="0">
              <a:solidFill>
                <a:srgbClr val="00B050"/>
              </a:solidFill>
            </a:endParaRPr>
          </a:p>
        </p:txBody>
      </p:sp>
      <p:sp>
        <p:nvSpPr>
          <p:cNvPr id="12" name="TextBox 11"/>
          <p:cNvSpPr txBox="1"/>
          <p:nvPr/>
        </p:nvSpPr>
        <p:spPr>
          <a:xfrm>
            <a:off x="7239000" y="4343400"/>
            <a:ext cx="1675229" cy="646331"/>
          </a:xfrm>
          <a:prstGeom prst="rect">
            <a:avLst/>
          </a:prstGeom>
          <a:noFill/>
        </p:spPr>
        <p:txBody>
          <a:bodyPr wrap="square" rtlCol="0">
            <a:spAutoFit/>
          </a:bodyPr>
          <a:lstStyle/>
          <a:p>
            <a:r>
              <a:rPr lang="en-US" sz="1200" dirty="0" smtClean="0">
                <a:solidFill>
                  <a:srgbClr val="00B050"/>
                </a:solidFill>
              </a:rPr>
              <a:t>Change this to 0.08.  Future value changes to $146,933</a:t>
            </a:r>
            <a:endParaRPr lang="en-US" sz="1200" dirty="0">
              <a:solidFill>
                <a:srgbClr val="00B050"/>
              </a:solidFill>
            </a:endParaRPr>
          </a:p>
        </p:txBody>
      </p:sp>
      <p:cxnSp>
        <p:nvCxnSpPr>
          <p:cNvPr id="14" name="Straight Arrow Connector 13"/>
          <p:cNvCxnSpPr>
            <a:stCxn id="12" idx="1"/>
          </p:cNvCxnSpPr>
          <p:nvPr/>
        </p:nvCxnSpPr>
        <p:spPr>
          <a:xfrm rot="10800000" flipV="1">
            <a:off x="6934200" y="4666566"/>
            <a:ext cx="304800" cy="210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76200"/>
            <a:ext cx="7772400" cy="1143000"/>
          </a:xfrm>
        </p:spPr>
        <p:txBody>
          <a:bodyPr/>
          <a:lstStyle/>
          <a:p>
            <a:pPr eaLnBrk="1" hangingPunct="1"/>
            <a:r>
              <a:rPr lang="en-US" dirty="0" smtClean="0"/>
              <a:t>Cash Flow Example</a:t>
            </a:r>
          </a:p>
        </p:txBody>
      </p:sp>
      <p:graphicFrame>
        <p:nvGraphicFramePr>
          <p:cNvPr id="3" name="Table 2"/>
          <p:cNvGraphicFramePr>
            <a:graphicFrameLocks noGrp="1"/>
          </p:cNvGraphicFramePr>
          <p:nvPr>
            <p:extLst>
              <p:ext uri="{D42A27DB-BD31-4B8C-83A1-F6EECF244321}">
                <p14:modId xmlns:p14="http://schemas.microsoft.com/office/powerpoint/2010/main" val="1200945723"/>
              </p:ext>
            </p:extLst>
          </p:nvPr>
        </p:nvGraphicFramePr>
        <p:xfrm>
          <a:off x="609600" y="1828800"/>
          <a:ext cx="6324601" cy="3489960"/>
        </p:xfrm>
        <a:graphic>
          <a:graphicData uri="http://schemas.openxmlformats.org/drawingml/2006/table">
            <a:tbl>
              <a:tblPr/>
              <a:tblGrid>
                <a:gridCol w="1080359">
                  <a:extLst>
                    <a:ext uri="{9D8B030D-6E8A-4147-A177-3AD203B41FA5}">
                      <a16:colId xmlns:a16="http://schemas.microsoft.com/office/drawing/2014/main" val="20000"/>
                    </a:ext>
                  </a:extLst>
                </a:gridCol>
                <a:gridCol w="1530508">
                  <a:extLst>
                    <a:ext uri="{9D8B030D-6E8A-4147-A177-3AD203B41FA5}">
                      <a16:colId xmlns:a16="http://schemas.microsoft.com/office/drawing/2014/main" val="20001"/>
                    </a:ext>
                  </a:extLst>
                </a:gridCol>
                <a:gridCol w="1299807">
                  <a:extLst>
                    <a:ext uri="{9D8B030D-6E8A-4147-A177-3AD203B41FA5}">
                      <a16:colId xmlns:a16="http://schemas.microsoft.com/office/drawing/2014/main" val="20002"/>
                    </a:ext>
                  </a:extLst>
                </a:gridCol>
                <a:gridCol w="1333568">
                  <a:extLst>
                    <a:ext uri="{9D8B030D-6E8A-4147-A177-3AD203B41FA5}">
                      <a16:colId xmlns:a16="http://schemas.microsoft.com/office/drawing/2014/main" val="20003"/>
                    </a:ext>
                  </a:extLst>
                </a:gridCol>
                <a:gridCol w="1080359">
                  <a:extLst>
                    <a:ext uri="{9D8B030D-6E8A-4147-A177-3AD203B41FA5}">
                      <a16:colId xmlns:a16="http://schemas.microsoft.com/office/drawing/2014/main" val="20004"/>
                    </a:ext>
                  </a:extLst>
                </a:gridCol>
              </a:tblGrid>
              <a:tr h="419100">
                <a:tc>
                  <a:txBody>
                    <a:bodyPr/>
                    <a:lstStyle/>
                    <a:p>
                      <a:pPr algn="l"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800" b="0" i="0" u="none" strike="noStrike">
                        <a:solidFill>
                          <a:srgbClr val="000000"/>
                        </a:solidFill>
                        <a:latin typeface="Calibri"/>
                      </a:endParaRPr>
                    </a:p>
                  </a:txBody>
                  <a:tcPr marL="9525" marR="9525" marT="9525" marB="0" anchor="b">
                    <a:lnL>
                      <a:noFill/>
                    </a:lnL>
                    <a:lnR>
                      <a:noFill/>
                    </a:lnR>
                    <a:lnT>
                      <a:noFill/>
                    </a:lnT>
                    <a:lnB>
                      <a:noFill/>
                    </a:lnB>
                  </a:tcPr>
                </a:tc>
                <a:tc gridSpan="2">
                  <a:txBody>
                    <a:bodyPr/>
                    <a:lstStyle/>
                    <a:p>
                      <a:pPr algn="l" fontAlgn="b"/>
                      <a:r>
                        <a:rPr lang="en-US" sz="2800" b="0" i="0" u="none" strike="noStrike">
                          <a:solidFill>
                            <a:srgbClr val="000000"/>
                          </a:solidFill>
                          <a:latin typeface="Calibri"/>
                        </a:rPr>
                        <a:t>discount rate</a:t>
                      </a:r>
                    </a:p>
                  </a:txBody>
                  <a:tcPr marL="9525" marR="9525" marT="9525" marB="0" anchor="b">
                    <a:lnL>
                      <a:noFill/>
                    </a:lnL>
                    <a:lnR>
                      <a:noFill/>
                    </a:lnR>
                    <a:lnT>
                      <a:noFill/>
                    </a:lnT>
                    <a:lnB>
                      <a:noFill/>
                    </a:lnB>
                  </a:tcPr>
                </a:tc>
                <a:tc hMerge="1">
                  <a:txBody>
                    <a:bodyPr/>
                    <a:lstStyle/>
                    <a:p>
                      <a:endParaRPr lang="en-US"/>
                    </a:p>
                  </a:txBody>
                  <a:tcPr/>
                </a:tc>
                <a:tc>
                  <a:txBody>
                    <a:bodyPr/>
                    <a:lstStyle/>
                    <a:p>
                      <a:pPr algn="r" fontAlgn="b"/>
                      <a:r>
                        <a:rPr lang="en-US" sz="2800" b="0" i="0" u="none" strike="noStrike">
                          <a:solidFill>
                            <a:srgbClr val="000000"/>
                          </a:solidFill>
                          <a:latin typeface="Calibri"/>
                        </a:rPr>
                        <a:t>0.1</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419100">
                <a:tc>
                  <a:txBody>
                    <a:bodyPr/>
                    <a:lstStyle/>
                    <a:p>
                      <a:pPr algn="ctr" fontAlgn="b"/>
                      <a:r>
                        <a:rPr lang="en-US" sz="2800" b="0" i="0" u="none" strike="noStrike" dirty="0">
                          <a:solidFill>
                            <a:srgbClr val="000000"/>
                          </a:solidFill>
                          <a:latin typeface="Calibri"/>
                        </a:rPr>
                        <a:t>period</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cash flow</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PVIF</a:t>
                      </a:r>
                    </a:p>
                  </a:txBody>
                  <a:tcPr marL="9525" marR="9525" marT="9525" marB="0" anchor="b">
                    <a:lnL>
                      <a:noFill/>
                    </a:lnL>
                    <a:lnR>
                      <a:noFill/>
                    </a:lnR>
                    <a:lnT>
                      <a:noFill/>
                    </a:lnT>
                    <a:lnB>
                      <a:noFill/>
                    </a:lnB>
                  </a:tcPr>
                </a:tc>
                <a:tc>
                  <a:txBody>
                    <a:bodyPr/>
                    <a:lstStyle/>
                    <a:p>
                      <a:pPr algn="ctr" fontAlgn="b"/>
                      <a:r>
                        <a:rPr lang="en-US" sz="2800" b="0" i="0" u="none" strike="noStrike" dirty="0" smtClean="0">
                          <a:solidFill>
                            <a:srgbClr val="000000"/>
                          </a:solidFill>
                          <a:latin typeface="Calibri"/>
                        </a:rPr>
                        <a:t>NPV</a:t>
                      </a:r>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419100">
                <a:tc>
                  <a:txBody>
                    <a:bodyPr/>
                    <a:lstStyle/>
                    <a:p>
                      <a:pPr algn="ctr" fontAlgn="b"/>
                      <a:r>
                        <a:rPr lang="en-US" sz="2800" b="0" i="0" u="none" strike="noStrike" dirty="0">
                          <a:solidFill>
                            <a:srgbClr val="000000"/>
                          </a:solidFill>
                          <a:latin typeface="Calibri"/>
                        </a:rPr>
                        <a:t>0</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-100</a:t>
                      </a: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8000"/>
                          </a:solidFill>
                          <a:latin typeface="Calibri"/>
                        </a:rPr>
                        <a:t>-100</a:t>
                      </a: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419100">
                <a:tc>
                  <a:txBody>
                    <a:bodyPr/>
                    <a:lstStyle/>
                    <a:p>
                      <a:pPr algn="ctr" fontAlgn="b"/>
                      <a:r>
                        <a:rPr lang="en-US" sz="2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35</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0.909</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-68.18</a:t>
                      </a: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419100">
                <a:tc>
                  <a:txBody>
                    <a:bodyPr/>
                    <a:lstStyle/>
                    <a:p>
                      <a:pPr algn="ctr" fontAlgn="b"/>
                      <a:r>
                        <a:rPr lang="en-US" sz="28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35</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0.826</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-39.26</a:t>
                      </a: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419100">
                <a:tc>
                  <a:txBody>
                    <a:bodyPr/>
                    <a:lstStyle/>
                    <a:p>
                      <a:pPr algn="ctr" fontAlgn="b"/>
                      <a:r>
                        <a:rPr lang="en-US" sz="28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35</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0.751</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-12.96</a:t>
                      </a: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419100">
                <a:tc>
                  <a:txBody>
                    <a:bodyPr/>
                    <a:lstStyle/>
                    <a:p>
                      <a:pPr algn="ctr" fontAlgn="b"/>
                      <a:r>
                        <a:rPr lang="en-US" sz="28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35</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0.683</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10.95</a:t>
                      </a: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419100">
                <a:tc>
                  <a:txBody>
                    <a:bodyPr/>
                    <a:lstStyle/>
                    <a:p>
                      <a:pPr algn="ctr" fontAlgn="b"/>
                      <a:r>
                        <a:rPr lang="en-US" sz="28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35</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0.621</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FF0000"/>
                          </a:solidFill>
                          <a:latin typeface="Calibri"/>
                        </a:rPr>
                        <a:t>32.68</a:t>
                      </a: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24618" name="TextBox 3"/>
          <p:cNvSpPr txBox="1">
            <a:spLocks noChangeArrowheads="1"/>
          </p:cNvSpPr>
          <p:nvPr/>
        </p:nvSpPr>
        <p:spPr bwMode="auto">
          <a:xfrm>
            <a:off x="6275388" y="2740025"/>
            <a:ext cx="1808162" cy="368300"/>
          </a:xfrm>
          <a:prstGeom prst="rect">
            <a:avLst/>
          </a:prstGeom>
          <a:noFill/>
          <a:ln w="9525">
            <a:noFill/>
            <a:miter lim="800000"/>
            <a:headEnd/>
            <a:tailEnd/>
          </a:ln>
        </p:spPr>
        <p:txBody>
          <a:bodyPr wrap="none">
            <a:spAutoFit/>
          </a:bodyPr>
          <a:lstStyle/>
          <a:p>
            <a:r>
              <a:rPr lang="en-US">
                <a:solidFill>
                  <a:srgbClr val="008000"/>
                </a:solidFill>
              </a:rPr>
              <a:t>Initial investment</a:t>
            </a:r>
          </a:p>
        </p:txBody>
      </p:sp>
      <p:sp>
        <p:nvSpPr>
          <p:cNvPr id="24619" name="TextBox 4"/>
          <p:cNvSpPr txBox="1">
            <a:spLocks noChangeArrowheads="1"/>
          </p:cNvSpPr>
          <p:nvPr/>
        </p:nvSpPr>
        <p:spPr bwMode="auto">
          <a:xfrm>
            <a:off x="1643063" y="5570538"/>
            <a:ext cx="1589087" cy="585787"/>
          </a:xfrm>
          <a:prstGeom prst="rect">
            <a:avLst/>
          </a:prstGeom>
          <a:noFill/>
          <a:ln w="9525">
            <a:noFill/>
            <a:miter lim="800000"/>
            <a:headEnd/>
            <a:tailEnd/>
          </a:ln>
        </p:spPr>
        <p:txBody>
          <a:bodyPr wrap="none">
            <a:spAutoFit/>
          </a:bodyPr>
          <a:lstStyle/>
          <a:p>
            <a:r>
              <a:rPr lang="en-US" sz="1600">
                <a:solidFill>
                  <a:srgbClr val="008000"/>
                </a:solidFill>
              </a:rPr>
              <a:t>Expenditure and </a:t>
            </a:r>
          </a:p>
          <a:p>
            <a:r>
              <a:rPr lang="en-US" sz="1600">
                <a:solidFill>
                  <a:srgbClr val="008000"/>
                </a:solidFill>
              </a:rPr>
              <a:t>revenue stream</a:t>
            </a:r>
          </a:p>
        </p:txBody>
      </p:sp>
      <p:sp>
        <p:nvSpPr>
          <p:cNvPr id="24620" name="TextBox 5"/>
          <p:cNvSpPr txBox="1">
            <a:spLocks noChangeArrowheads="1"/>
          </p:cNvSpPr>
          <p:nvPr/>
        </p:nvSpPr>
        <p:spPr bwMode="auto">
          <a:xfrm>
            <a:off x="3336925" y="5599113"/>
            <a:ext cx="1035050" cy="368300"/>
          </a:xfrm>
          <a:prstGeom prst="rect">
            <a:avLst/>
          </a:prstGeom>
          <a:noFill/>
          <a:ln w="9525">
            <a:noFill/>
            <a:miter lim="800000"/>
            <a:headEnd/>
            <a:tailEnd/>
          </a:ln>
        </p:spPr>
        <p:txBody>
          <a:bodyPr wrap="none">
            <a:spAutoFit/>
          </a:bodyPr>
          <a:lstStyle/>
          <a:p>
            <a:r>
              <a:rPr lang="en-US">
                <a:solidFill>
                  <a:srgbClr val="008000"/>
                </a:solidFill>
              </a:rPr>
              <a:t>=1/(1+i)</a:t>
            </a:r>
            <a:r>
              <a:rPr lang="en-US" baseline="30000">
                <a:solidFill>
                  <a:srgbClr val="008000"/>
                </a:solidFill>
              </a:rPr>
              <a:t>n</a:t>
            </a:r>
          </a:p>
        </p:txBody>
      </p:sp>
      <p:cxnSp>
        <p:nvCxnSpPr>
          <p:cNvPr id="8" name="Straight Arrow Connector 7"/>
          <p:cNvCxnSpPr/>
          <p:nvPr/>
        </p:nvCxnSpPr>
        <p:spPr>
          <a:xfrm rot="5400000" flipH="1" flipV="1">
            <a:off x="3656013" y="5453062"/>
            <a:ext cx="304800" cy="3175"/>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4619" idx="0"/>
          </p:cNvCxnSpPr>
          <p:nvPr/>
        </p:nvCxnSpPr>
        <p:spPr>
          <a:xfrm rot="16200000" flipV="1">
            <a:off x="2297113" y="5429250"/>
            <a:ext cx="268288" cy="1428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4623" name="TextBox 13"/>
          <p:cNvSpPr txBox="1">
            <a:spLocks noChangeArrowheads="1"/>
          </p:cNvSpPr>
          <p:nvPr/>
        </p:nvSpPr>
        <p:spPr bwMode="auto">
          <a:xfrm>
            <a:off x="6248400" y="4892675"/>
            <a:ext cx="2806700" cy="368300"/>
          </a:xfrm>
          <a:prstGeom prst="rect">
            <a:avLst/>
          </a:prstGeom>
          <a:noFill/>
          <a:ln w="9525">
            <a:noFill/>
            <a:miter lim="800000"/>
            <a:headEnd/>
            <a:tailEnd/>
          </a:ln>
        </p:spPr>
        <p:txBody>
          <a:bodyPr wrap="none">
            <a:spAutoFit/>
          </a:bodyPr>
          <a:lstStyle/>
          <a:p>
            <a:r>
              <a:rPr lang="en-US">
                <a:solidFill>
                  <a:srgbClr val="FF0000"/>
                </a:solidFill>
              </a:rPr>
              <a:t>Net Present value after 5 yrs</a:t>
            </a:r>
          </a:p>
        </p:txBody>
      </p:sp>
      <p:cxnSp>
        <p:nvCxnSpPr>
          <p:cNvPr id="16" name="Straight Arrow Connector 15"/>
          <p:cNvCxnSpPr/>
          <p:nvPr/>
        </p:nvCxnSpPr>
        <p:spPr>
          <a:xfrm rot="10800000">
            <a:off x="5867400" y="51054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867400" y="2895600"/>
            <a:ext cx="38100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4626" name="TextBox 11"/>
          <p:cNvSpPr txBox="1">
            <a:spLocks noChangeArrowheads="1"/>
          </p:cNvSpPr>
          <p:nvPr/>
        </p:nvSpPr>
        <p:spPr bwMode="auto">
          <a:xfrm>
            <a:off x="6986588" y="6438900"/>
            <a:ext cx="2079625" cy="338138"/>
          </a:xfrm>
          <a:prstGeom prst="rect">
            <a:avLst/>
          </a:prstGeom>
          <a:noFill/>
          <a:ln w="9525">
            <a:noFill/>
            <a:miter lim="800000"/>
            <a:headEnd/>
            <a:tailEnd/>
          </a:ln>
        </p:spPr>
        <p:txBody>
          <a:bodyPr wrap="none">
            <a:spAutoFit/>
          </a:bodyPr>
          <a:lstStyle/>
          <a:p>
            <a:r>
              <a:rPr lang="en-US" sz="1600">
                <a:solidFill>
                  <a:srgbClr val="008000"/>
                </a:solidFill>
              </a:rPr>
              <a:t>See anonymous (2006)</a:t>
            </a:r>
          </a:p>
        </p:txBody>
      </p:sp>
      <p:sp>
        <p:nvSpPr>
          <p:cNvPr id="13" name="TextBox 12"/>
          <p:cNvSpPr txBox="1"/>
          <p:nvPr/>
        </p:nvSpPr>
        <p:spPr>
          <a:xfrm>
            <a:off x="381000" y="1447800"/>
            <a:ext cx="4229363" cy="276999"/>
          </a:xfrm>
          <a:prstGeom prst="rect">
            <a:avLst/>
          </a:prstGeom>
          <a:noFill/>
        </p:spPr>
        <p:txBody>
          <a:bodyPr wrap="none" rtlCol="0">
            <a:spAutoFit/>
          </a:bodyPr>
          <a:lstStyle/>
          <a:p>
            <a:r>
              <a:rPr lang="en-US" sz="1200" dirty="0" smtClean="0">
                <a:solidFill>
                  <a:srgbClr val="00B050"/>
                </a:solidFill>
              </a:rPr>
              <a:t>Simple Calculations in “NPV- simple and mine examples” on BB</a:t>
            </a:r>
            <a:endParaRPr lang="en-US" sz="1200" dirty="0">
              <a:solidFill>
                <a:srgbClr val="00B050"/>
              </a:solidFill>
            </a:endParaRPr>
          </a:p>
        </p:txBody>
      </p:sp>
      <p:sp>
        <p:nvSpPr>
          <p:cNvPr id="14" name="TextBox 13"/>
          <p:cNvSpPr txBox="1"/>
          <p:nvPr/>
        </p:nvSpPr>
        <p:spPr>
          <a:xfrm>
            <a:off x="6781800" y="1295400"/>
            <a:ext cx="2133600" cy="461665"/>
          </a:xfrm>
          <a:prstGeom prst="rect">
            <a:avLst/>
          </a:prstGeom>
          <a:noFill/>
        </p:spPr>
        <p:txBody>
          <a:bodyPr wrap="square" rtlCol="0">
            <a:spAutoFit/>
          </a:bodyPr>
          <a:lstStyle/>
          <a:p>
            <a:r>
              <a:rPr lang="en-US" sz="1200" dirty="0" smtClean="0">
                <a:solidFill>
                  <a:srgbClr val="00B050"/>
                </a:solidFill>
              </a:rPr>
              <a:t>Change this to 0.08.  NPV increases to 39.74.</a:t>
            </a:r>
            <a:endParaRPr lang="en-US" sz="1200" dirty="0">
              <a:solidFill>
                <a:srgbClr val="00B050"/>
              </a:solidFill>
            </a:endParaRPr>
          </a:p>
        </p:txBody>
      </p:sp>
      <p:cxnSp>
        <p:nvCxnSpPr>
          <p:cNvPr id="17" name="Straight Arrow Connector 16"/>
          <p:cNvCxnSpPr>
            <a:stCxn id="14" idx="1"/>
          </p:cNvCxnSpPr>
          <p:nvPr/>
        </p:nvCxnSpPr>
        <p:spPr>
          <a:xfrm rot="10800000" flipV="1">
            <a:off x="6705600" y="1526232"/>
            <a:ext cx="76200" cy="302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09600" y="26988"/>
            <a:ext cx="7772400" cy="1143000"/>
          </a:xfrm>
        </p:spPr>
        <p:txBody>
          <a:bodyPr/>
          <a:lstStyle/>
          <a:p>
            <a:pPr eaLnBrk="1" hangingPunct="1"/>
            <a:r>
              <a:rPr lang="en-US" smtClean="0"/>
              <a:t>Present Value Interest Table</a:t>
            </a:r>
          </a:p>
        </p:txBody>
      </p:sp>
      <p:graphicFrame>
        <p:nvGraphicFramePr>
          <p:cNvPr id="3" name="Table 2"/>
          <p:cNvGraphicFramePr>
            <a:graphicFrameLocks noGrp="1"/>
          </p:cNvGraphicFramePr>
          <p:nvPr>
            <p:extLst>
              <p:ext uri="{D42A27DB-BD31-4B8C-83A1-F6EECF244321}">
                <p14:modId xmlns:p14="http://schemas.microsoft.com/office/powerpoint/2010/main" val="1298068320"/>
              </p:ext>
            </p:extLst>
          </p:nvPr>
        </p:nvGraphicFramePr>
        <p:xfrm>
          <a:off x="1828800" y="1246188"/>
          <a:ext cx="6857998" cy="3886201"/>
        </p:xfrm>
        <a:graphic>
          <a:graphicData uri="http://schemas.openxmlformats.org/drawingml/2006/table">
            <a:tbl>
              <a:tblPr/>
              <a:tblGrid>
                <a:gridCol w="872588">
                  <a:extLst>
                    <a:ext uri="{9D8B030D-6E8A-4147-A177-3AD203B41FA5}">
                      <a16:colId xmlns:a16="http://schemas.microsoft.com/office/drawing/2014/main" val="20000"/>
                    </a:ext>
                  </a:extLst>
                </a:gridCol>
                <a:gridCol w="1236167">
                  <a:extLst>
                    <a:ext uri="{9D8B030D-6E8A-4147-A177-3AD203B41FA5}">
                      <a16:colId xmlns:a16="http://schemas.microsoft.com/office/drawing/2014/main" val="20001"/>
                    </a:ext>
                  </a:extLst>
                </a:gridCol>
                <a:gridCol w="1054378">
                  <a:extLst>
                    <a:ext uri="{9D8B030D-6E8A-4147-A177-3AD203B41FA5}">
                      <a16:colId xmlns:a16="http://schemas.microsoft.com/office/drawing/2014/main" val="20002"/>
                    </a:ext>
                  </a:extLst>
                </a:gridCol>
                <a:gridCol w="1077101">
                  <a:extLst>
                    <a:ext uri="{9D8B030D-6E8A-4147-A177-3AD203B41FA5}">
                      <a16:colId xmlns:a16="http://schemas.microsoft.com/office/drawing/2014/main" val="20003"/>
                    </a:ext>
                  </a:extLst>
                </a:gridCol>
                <a:gridCol w="872588">
                  <a:extLst>
                    <a:ext uri="{9D8B030D-6E8A-4147-A177-3AD203B41FA5}">
                      <a16:colId xmlns:a16="http://schemas.microsoft.com/office/drawing/2014/main" val="20004"/>
                    </a:ext>
                  </a:extLst>
                </a:gridCol>
                <a:gridCol w="872588">
                  <a:extLst>
                    <a:ext uri="{9D8B030D-6E8A-4147-A177-3AD203B41FA5}">
                      <a16:colId xmlns:a16="http://schemas.microsoft.com/office/drawing/2014/main" val="20005"/>
                    </a:ext>
                  </a:extLst>
                </a:gridCol>
                <a:gridCol w="872588">
                  <a:extLst>
                    <a:ext uri="{9D8B030D-6E8A-4147-A177-3AD203B41FA5}">
                      <a16:colId xmlns:a16="http://schemas.microsoft.com/office/drawing/2014/main" val="20006"/>
                    </a:ext>
                  </a:extLst>
                </a:gridCol>
              </a:tblGrid>
              <a:tr h="353291">
                <a:tc>
                  <a:txBody>
                    <a:bodyPr/>
                    <a:lstStyle/>
                    <a:p>
                      <a:pPr algn="l" fontAlgn="b"/>
                      <a:r>
                        <a:rPr lang="en-US" sz="2000" b="0" i="0" u="none" strike="noStrike" dirty="0">
                          <a:solidFill>
                            <a:srgbClr val="008000"/>
                          </a:solidFill>
                          <a:latin typeface="Calibri"/>
                        </a:rPr>
                        <a:t>Period</a:t>
                      </a:r>
                    </a:p>
                  </a:txBody>
                  <a:tcPr marL="9525" marR="9525" marT="9525" marB="0" anchor="b">
                    <a:lnL>
                      <a:noFill/>
                    </a:lnL>
                    <a:lnR>
                      <a:noFill/>
                    </a:lnR>
                    <a:lnT>
                      <a:noFill/>
                    </a:lnT>
                    <a:lnB>
                      <a:noFill/>
                    </a:lnB>
                  </a:tcPr>
                </a:tc>
                <a:tc>
                  <a:txBody>
                    <a:bodyPr/>
                    <a:lstStyle/>
                    <a:p>
                      <a:pPr algn="r" fontAlgn="b"/>
                      <a:r>
                        <a:rPr lang="en-US" sz="2000" b="1" i="0" u="none" strike="noStrike" dirty="0">
                          <a:solidFill>
                            <a:srgbClr val="0000FF"/>
                          </a:solidFill>
                          <a:latin typeface="Calibri"/>
                        </a:rPr>
                        <a:t>0.02</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0.04</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0.06</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0.08</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0.1</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0.12</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353291">
                <a:tc>
                  <a:txBody>
                    <a:bodyPr/>
                    <a:lstStyle/>
                    <a:p>
                      <a:pPr algn="r" fontAlgn="b"/>
                      <a:r>
                        <a:rPr lang="en-US" sz="2000" b="1" i="0" u="none" strike="noStrike" dirty="0">
                          <a:solidFill>
                            <a:srgbClr val="00FF00"/>
                          </a:solidFill>
                          <a:latin typeface="Calibri"/>
                        </a:rPr>
                        <a:t>1</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0.980</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0.962</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0.943</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0.926</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0.909</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0.893</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353291">
                <a:tc>
                  <a:txBody>
                    <a:bodyPr/>
                    <a:lstStyle/>
                    <a:p>
                      <a:pPr algn="r" fontAlgn="b"/>
                      <a:r>
                        <a:rPr lang="en-US" sz="20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0.961</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0.925</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0.890</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0.857</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0.826</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0.797</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53291">
                <a:tc>
                  <a:txBody>
                    <a:bodyPr/>
                    <a:lstStyle/>
                    <a:p>
                      <a:pPr algn="r" fontAlgn="b"/>
                      <a:r>
                        <a:rPr lang="en-US" sz="20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0.942</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0.889</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0.840</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0.794</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0.751</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0.712</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53291">
                <a:tc>
                  <a:txBody>
                    <a:bodyPr/>
                    <a:lstStyle/>
                    <a:p>
                      <a:pPr algn="r" fontAlgn="b"/>
                      <a:r>
                        <a:rPr lang="en-US" sz="20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0.924</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0.855</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0.792</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0.735</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0.683</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0.636</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53291">
                <a:tc>
                  <a:txBody>
                    <a:bodyPr/>
                    <a:lstStyle/>
                    <a:p>
                      <a:pPr algn="r" fontAlgn="b"/>
                      <a:r>
                        <a:rPr lang="en-US" sz="20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0.906</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0.822</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0.747</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0.681</a:t>
                      </a:r>
                    </a:p>
                  </a:txBody>
                  <a:tcPr marL="9525" marR="9525" marT="9525" marB="0" anchor="b">
                    <a:lnL>
                      <a:noFill/>
                    </a:lnL>
                    <a:lnR>
                      <a:noFill/>
                    </a:lnR>
                    <a:lnT>
                      <a:noFill/>
                    </a:lnT>
                    <a:lnB>
                      <a:noFill/>
                    </a:lnB>
                  </a:tcPr>
                </a:tc>
                <a:tc>
                  <a:txBody>
                    <a:bodyPr/>
                    <a:lstStyle/>
                    <a:p>
                      <a:pPr algn="r" fontAlgn="b"/>
                      <a:r>
                        <a:rPr lang="en-US" sz="2000" b="1" i="0" u="none" strike="noStrike" dirty="0">
                          <a:solidFill>
                            <a:srgbClr val="000000"/>
                          </a:solidFill>
                          <a:latin typeface="Calibri"/>
                        </a:rPr>
                        <a:t>0.621</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0.567</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53291">
                <a:tc>
                  <a:txBody>
                    <a:bodyPr/>
                    <a:lstStyle/>
                    <a:p>
                      <a:pPr algn="r" fontAlgn="b"/>
                      <a:r>
                        <a:rPr lang="en-US" sz="20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0.888</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0.790</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0.705</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0.630</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0.564</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0.507</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53291">
                <a:tc>
                  <a:txBody>
                    <a:bodyPr/>
                    <a:lstStyle/>
                    <a:p>
                      <a:pPr algn="r" fontAlgn="b"/>
                      <a:r>
                        <a:rPr lang="en-US" sz="2000" b="0" i="0" u="none" strike="noStrike">
                          <a:solidFill>
                            <a:srgbClr val="000000"/>
                          </a:solidFill>
                          <a:latin typeface="Calibri"/>
                        </a:rPr>
                        <a:t>7</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0.871</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0.760</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0.665</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0.583</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0.513</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0.452</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53291">
                <a:tc>
                  <a:txBody>
                    <a:bodyPr/>
                    <a:lstStyle/>
                    <a:p>
                      <a:pPr algn="r" fontAlgn="b"/>
                      <a:r>
                        <a:rPr lang="en-US" sz="2000" b="0" i="0" u="none" strike="noStrike" dirty="0">
                          <a:solidFill>
                            <a:srgbClr val="000000"/>
                          </a:solidFill>
                          <a:latin typeface="Calibri"/>
                        </a:rPr>
                        <a:t>8</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0.853</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0.731</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0.627</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0.540</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0.467</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0.404</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53291">
                <a:tc>
                  <a:txBody>
                    <a:bodyPr/>
                    <a:lstStyle/>
                    <a:p>
                      <a:pPr algn="r" fontAlgn="b"/>
                      <a:r>
                        <a:rPr lang="en-US" sz="2000" b="0" i="0" u="none" strike="noStrike">
                          <a:solidFill>
                            <a:srgbClr val="000000"/>
                          </a:solidFill>
                          <a:latin typeface="Calibri"/>
                        </a:rPr>
                        <a:t>9</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0.837</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0.703</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0.592</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0.500</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0.424</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0.361</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353291">
                <a:tc>
                  <a:txBody>
                    <a:bodyPr/>
                    <a:lstStyle/>
                    <a:p>
                      <a:pPr algn="r" fontAlgn="b"/>
                      <a:r>
                        <a:rPr lang="en-US" sz="2000" b="0"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0.820</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0.676</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0.558</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latin typeface="Calibri"/>
                        </a:rPr>
                        <a:t>0.463</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0.386</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0.322</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28752" name="TextBox 3"/>
          <p:cNvSpPr txBox="1">
            <a:spLocks noChangeArrowheads="1"/>
          </p:cNvSpPr>
          <p:nvPr/>
        </p:nvSpPr>
        <p:spPr bwMode="auto">
          <a:xfrm>
            <a:off x="304800" y="2084388"/>
            <a:ext cx="1811714" cy="338554"/>
          </a:xfrm>
          <a:prstGeom prst="rect">
            <a:avLst/>
          </a:prstGeom>
          <a:noFill/>
          <a:ln w="9525">
            <a:noFill/>
            <a:miter lim="800000"/>
            <a:headEnd/>
            <a:tailEnd/>
          </a:ln>
        </p:spPr>
        <p:txBody>
          <a:bodyPr wrap="none">
            <a:spAutoFit/>
          </a:bodyPr>
          <a:lstStyle/>
          <a:p>
            <a:r>
              <a:rPr lang="en-US" sz="1600" dirty="0">
                <a:solidFill>
                  <a:srgbClr val="008000"/>
                </a:solidFill>
              </a:rPr>
              <a:t>=1/(1+</a:t>
            </a:r>
            <a:r>
              <a:rPr lang="en-US" sz="1600" dirty="0">
                <a:solidFill>
                  <a:srgbClr val="0000FF"/>
                </a:solidFill>
              </a:rPr>
              <a:t>$</a:t>
            </a:r>
            <a:r>
              <a:rPr lang="en-US" sz="1600" dirty="0" smtClean="0">
                <a:solidFill>
                  <a:srgbClr val="0000FF"/>
                </a:solidFill>
              </a:rPr>
              <a:t>B$16</a:t>
            </a:r>
            <a:r>
              <a:rPr lang="en-US" sz="1600" dirty="0" smtClean="0">
                <a:solidFill>
                  <a:srgbClr val="008000"/>
                </a:solidFill>
              </a:rPr>
              <a:t>)^</a:t>
            </a:r>
            <a:r>
              <a:rPr lang="en-US" sz="1600" dirty="0" smtClean="0">
                <a:solidFill>
                  <a:srgbClr val="00FF00"/>
                </a:solidFill>
              </a:rPr>
              <a:t>A17</a:t>
            </a:r>
            <a:endParaRPr lang="en-US" sz="1600" dirty="0">
              <a:solidFill>
                <a:srgbClr val="00FF00"/>
              </a:solidFill>
            </a:endParaRPr>
          </a:p>
        </p:txBody>
      </p:sp>
      <p:sp>
        <p:nvSpPr>
          <p:cNvPr id="28753" name="TextBox 4"/>
          <p:cNvSpPr txBox="1">
            <a:spLocks noChangeArrowheads="1"/>
          </p:cNvSpPr>
          <p:nvPr/>
        </p:nvSpPr>
        <p:spPr bwMode="auto">
          <a:xfrm>
            <a:off x="2438400" y="941388"/>
            <a:ext cx="331788" cy="339725"/>
          </a:xfrm>
          <a:prstGeom prst="rect">
            <a:avLst/>
          </a:prstGeom>
          <a:noFill/>
          <a:ln w="9525">
            <a:noFill/>
            <a:miter lim="800000"/>
            <a:headEnd/>
            <a:tailEnd/>
          </a:ln>
        </p:spPr>
        <p:txBody>
          <a:bodyPr wrap="none">
            <a:spAutoFit/>
          </a:bodyPr>
          <a:lstStyle/>
          <a:p>
            <a:r>
              <a:rPr lang="en-US" sz="1600">
                <a:solidFill>
                  <a:srgbClr val="008000"/>
                </a:solidFill>
              </a:rPr>
              <a:t>A</a:t>
            </a:r>
          </a:p>
        </p:txBody>
      </p:sp>
      <p:sp>
        <p:nvSpPr>
          <p:cNvPr id="28754" name="TextBox 5"/>
          <p:cNvSpPr txBox="1">
            <a:spLocks noChangeArrowheads="1"/>
          </p:cNvSpPr>
          <p:nvPr/>
        </p:nvSpPr>
        <p:spPr bwMode="auto">
          <a:xfrm>
            <a:off x="1981200" y="1638300"/>
            <a:ext cx="364202" cy="307777"/>
          </a:xfrm>
          <a:prstGeom prst="rect">
            <a:avLst/>
          </a:prstGeom>
          <a:noFill/>
          <a:ln w="9525">
            <a:noFill/>
            <a:miter lim="800000"/>
            <a:headEnd/>
            <a:tailEnd/>
          </a:ln>
        </p:spPr>
        <p:txBody>
          <a:bodyPr wrap="none">
            <a:spAutoFit/>
          </a:bodyPr>
          <a:lstStyle/>
          <a:p>
            <a:r>
              <a:rPr lang="en-US" sz="1400" dirty="0" smtClean="0">
                <a:solidFill>
                  <a:srgbClr val="008000"/>
                </a:solidFill>
              </a:rPr>
              <a:t>17</a:t>
            </a:r>
            <a:endParaRPr lang="en-US" sz="1400" dirty="0">
              <a:solidFill>
                <a:srgbClr val="008000"/>
              </a:solidFill>
            </a:endParaRPr>
          </a:p>
        </p:txBody>
      </p:sp>
      <p:cxnSp>
        <p:nvCxnSpPr>
          <p:cNvPr id="8" name="Straight Arrow Connector 7"/>
          <p:cNvCxnSpPr/>
          <p:nvPr/>
        </p:nvCxnSpPr>
        <p:spPr>
          <a:xfrm flipV="1">
            <a:off x="2209800" y="1855788"/>
            <a:ext cx="1066800" cy="3810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8756" name="TextBox 8"/>
          <p:cNvSpPr txBox="1">
            <a:spLocks noChangeArrowheads="1"/>
          </p:cNvSpPr>
          <p:nvPr/>
        </p:nvSpPr>
        <p:spPr bwMode="auto">
          <a:xfrm>
            <a:off x="450850" y="5410200"/>
            <a:ext cx="8693150" cy="1200150"/>
          </a:xfrm>
          <a:prstGeom prst="rect">
            <a:avLst/>
          </a:prstGeom>
          <a:noFill/>
          <a:ln w="9525">
            <a:noFill/>
            <a:miter lim="800000"/>
            <a:headEnd/>
            <a:tailEnd/>
          </a:ln>
        </p:spPr>
        <p:txBody>
          <a:bodyPr wrap="none">
            <a:spAutoFit/>
          </a:bodyPr>
          <a:lstStyle/>
          <a:p>
            <a:r>
              <a:rPr lang="en-US" sz="2400" dirty="0">
                <a:solidFill>
                  <a:srgbClr val="008000"/>
                </a:solidFill>
              </a:rPr>
              <a:t>Example: </a:t>
            </a:r>
          </a:p>
          <a:p>
            <a:r>
              <a:rPr lang="en-US" sz="2400" dirty="0">
                <a:solidFill>
                  <a:srgbClr val="008000"/>
                </a:solidFill>
              </a:rPr>
              <a:t>Present value of $161,051 five years from now for 10% discount rate</a:t>
            </a:r>
          </a:p>
          <a:p>
            <a:r>
              <a:rPr lang="en-US" sz="2400" dirty="0">
                <a:solidFill>
                  <a:srgbClr val="008000"/>
                </a:solidFill>
              </a:rPr>
              <a:t>		PV= $161,051 x </a:t>
            </a:r>
            <a:r>
              <a:rPr lang="en-US" sz="2400" b="1" dirty="0">
                <a:solidFill>
                  <a:srgbClr val="008000"/>
                </a:solidFill>
              </a:rPr>
              <a:t>0.621</a:t>
            </a:r>
            <a:r>
              <a:rPr lang="en-US" sz="2400" dirty="0">
                <a:solidFill>
                  <a:srgbClr val="008000"/>
                </a:solidFill>
              </a:rPr>
              <a:t> = $100,000</a:t>
            </a:r>
          </a:p>
        </p:txBody>
      </p:sp>
      <p:sp>
        <p:nvSpPr>
          <p:cNvPr id="28757" name="TextBox 8"/>
          <p:cNvSpPr txBox="1">
            <a:spLocks noChangeArrowheads="1"/>
          </p:cNvSpPr>
          <p:nvPr/>
        </p:nvSpPr>
        <p:spPr bwMode="auto">
          <a:xfrm>
            <a:off x="6986588" y="6438900"/>
            <a:ext cx="2079625" cy="338138"/>
          </a:xfrm>
          <a:prstGeom prst="rect">
            <a:avLst/>
          </a:prstGeom>
          <a:noFill/>
          <a:ln w="9525">
            <a:noFill/>
            <a:miter lim="800000"/>
            <a:headEnd/>
            <a:tailEnd/>
          </a:ln>
        </p:spPr>
        <p:txBody>
          <a:bodyPr wrap="none">
            <a:spAutoFit/>
          </a:bodyPr>
          <a:lstStyle/>
          <a:p>
            <a:r>
              <a:rPr lang="en-US" sz="1600">
                <a:solidFill>
                  <a:srgbClr val="008000"/>
                </a:solidFill>
              </a:rPr>
              <a:t>See anonymous (2006)</a:t>
            </a:r>
          </a:p>
        </p:txBody>
      </p:sp>
      <p:sp>
        <p:nvSpPr>
          <p:cNvPr id="28758" name="TextBox 9"/>
          <p:cNvSpPr txBox="1">
            <a:spLocks noChangeArrowheads="1"/>
          </p:cNvSpPr>
          <p:nvPr/>
        </p:nvSpPr>
        <p:spPr bwMode="auto">
          <a:xfrm>
            <a:off x="3276600" y="990600"/>
            <a:ext cx="1287463" cy="338138"/>
          </a:xfrm>
          <a:prstGeom prst="rect">
            <a:avLst/>
          </a:prstGeom>
          <a:noFill/>
          <a:ln w="9525">
            <a:noFill/>
            <a:miter lim="800000"/>
            <a:headEnd/>
            <a:tailEnd/>
          </a:ln>
        </p:spPr>
        <p:txBody>
          <a:bodyPr wrap="none">
            <a:spAutoFit/>
          </a:bodyPr>
          <a:lstStyle/>
          <a:p>
            <a:r>
              <a:rPr lang="en-US" sz="1600">
                <a:solidFill>
                  <a:srgbClr val="008000"/>
                </a:solidFill>
              </a:rPr>
              <a:t>discount rate</a:t>
            </a:r>
          </a:p>
        </p:txBody>
      </p:sp>
      <p:sp>
        <p:nvSpPr>
          <p:cNvPr id="28759" name="TextBox 10"/>
          <p:cNvSpPr txBox="1">
            <a:spLocks noChangeArrowheads="1"/>
          </p:cNvSpPr>
          <p:nvPr/>
        </p:nvSpPr>
        <p:spPr bwMode="auto">
          <a:xfrm>
            <a:off x="685800" y="914400"/>
            <a:ext cx="801688" cy="338138"/>
          </a:xfrm>
          <a:prstGeom prst="rect">
            <a:avLst/>
          </a:prstGeom>
          <a:noFill/>
          <a:ln w="9525">
            <a:noFill/>
            <a:miter lim="800000"/>
            <a:headEnd/>
            <a:tailEnd/>
          </a:ln>
        </p:spPr>
        <p:txBody>
          <a:bodyPr wrap="none">
            <a:spAutoFit/>
          </a:bodyPr>
          <a:lstStyle/>
          <a:p>
            <a:r>
              <a:rPr lang="en-US" sz="1600">
                <a:solidFill>
                  <a:srgbClr val="008000"/>
                </a:solidFill>
              </a:rPr>
              <a:t>column</a:t>
            </a:r>
          </a:p>
        </p:txBody>
      </p:sp>
      <p:cxnSp>
        <p:nvCxnSpPr>
          <p:cNvPr id="13" name="Straight Arrow Connector 12"/>
          <p:cNvCxnSpPr/>
          <p:nvPr/>
        </p:nvCxnSpPr>
        <p:spPr>
          <a:xfrm>
            <a:off x="1600200" y="1100138"/>
            <a:ext cx="838200" cy="158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8761" name="TextBox 13"/>
          <p:cNvSpPr txBox="1">
            <a:spLocks noChangeArrowheads="1"/>
          </p:cNvSpPr>
          <p:nvPr/>
        </p:nvSpPr>
        <p:spPr bwMode="auto">
          <a:xfrm>
            <a:off x="762000" y="1589088"/>
            <a:ext cx="503238" cy="338137"/>
          </a:xfrm>
          <a:prstGeom prst="rect">
            <a:avLst/>
          </a:prstGeom>
          <a:noFill/>
          <a:ln w="9525">
            <a:noFill/>
            <a:miter lim="800000"/>
            <a:headEnd/>
            <a:tailEnd/>
          </a:ln>
        </p:spPr>
        <p:txBody>
          <a:bodyPr wrap="none">
            <a:spAutoFit/>
          </a:bodyPr>
          <a:lstStyle/>
          <a:p>
            <a:r>
              <a:rPr lang="en-US" sz="1600">
                <a:solidFill>
                  <a:srgbClr val="008000"/>
                </a:solidFill>
              </a:rPr>
              <a:t>row</a:t>
            </a:r>
          </a:p>
        </p:txBody>
      </p:sp>
      <p:cxnSp>
        <p:nvCxnSpPr>
          <p:cNvPr id="16" name="Straight Arrow Connector 15"/>
          <p:cNvCxnSpPr/>
          <p:nvPr/>
        </p:nvCxnSpPr>
        <p:spPr>
          <a:xfrm>
            <a:off x="1371600" y="1785938"/>
            <a:ext cx="609600" cy="158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8763" name="TextBox 16"/>
          <p:cNvSpPr txBox="1">
            <a:spLocks noChangeArrowheads="1"/>
          </p:cNvSpPr>
          <p:nvPr/>
        </p:nvSpPr>
        <p:spPr bwMode="auto">
          <a:xfrm>
            <a:off x="762000" y="2590800"/>
            <a:ext cx="977900" cy="276225"/>
          </a:xfrm>
          <a:prstGeom prst="rect">
            <a:avLst/>
          </a:prstGeom>
          <a:noFill/>
          <a:ln w="9525">
            <a:noFill/>
            <a:miter lim="800000"/>
            <a:headEnd/>
            <a:tailEnd/>
          </a:ln>
        </p:spPr>
        <p:txBody>
          <a:bodyPr wrap="none">
            <a:spAutoFit/>
          </a:bodyPr>
          <a:lstStyle/>
          <a:p>
            <a:r>
              <a:rPr lang="en-US" sz="1200">
                <a:solidFill>
                  <a:srgbClr val="008000"/>
                </a:solidFill>
              </a:rPr>
              <a:t>discount rate</a:t>
            </a:r>
          </a:p>
        </p:txBody>
      </p:sp>
      <p:cxnSp>
        <p:nvCxnSpPr>
          <p:cNvPr id="22" name="Straight Arrow Connector 21"/>
          <p:cNvCxnSpPr/>
          <p:nvPr/>
        </p:nvCxnSpPr>
        <p:spPr>
          <a:xfrm rot="5400000" flipH="1" flipV="1">
            <a:off x="1067594" y="2513806"/>
            <a:ext cx="30480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1562894" y="2628106"/>
            <a:ext cx="53340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8766" name="TextBox 24"/>
          <p:cNvSpPr txBox="1">
            <a:spLocks noChangeArrowheads="1"/>
          </p:cNvSpPr>
          <p:nvPr/>
        </p:nvSpPr>
        <p:spPr bwMode="auto">
          <a:xfrm>
            <a:off x="1338263" y="2819400"/>
            <a:ext cx="981075" cy="738188"/>
          </a:xfrm>
          <a:prstGeom prst="rect">
            <a:avLst/>
          </a:prstGeom>
          <a:noFill/>
          <a:ln w="9525">
            <a:noFill/>
            <a:miter lim="800000"/>
            <a:headEnd/>
            <a:tailEnd/>
          </a:ln>
        </p:spPr>
        <p:txBody>
          <a:bodyPr>
            <a:spAutoFit/>
          </a:bodyPr>
          <a:lstStyle/>
          <a:p>
            <a:pPr algn="ctr"/>
            <a:r>
              <a:rPr lang="en-US" sz="1400">
                <a:solidFill>
                  <a:srgbClr val="008000"/>
                </a:solidFill>
              </a:rPr>
              <a:t>years in future</a:t>
            </a:r>
          </a:p>
          <a:p>
            <a:pPr algn="ctr"/>
            <a:r>
              <a:rPr lang="en-US" sz="1400">
                <a:solidFill>
                  <a:srgbClr val="008000"/>
                </a:solidFill>
              </a:rPr>
              <a:t>or period</a:t>
            </a:r>
          </a:p>
        </p:txBody>
      </p:sp>
      <p:sp>
        <p:nvSpPr>
          <p:cNvPr id="19" name="TextBox 18"/>
          <p:cNvSpPr txBox="1"/>
          <p:nvPr/>
        </p:nvSpPr>
        <p:spPr>
          <a:xfrm>
            <a:off x="26504" y="39756"/>
            <a:ext cx="4321824" cy="276999"/>
          </a:xfrm>
          <a:prstGeom prst="rect">
            <a:avLst/>
          </a:prstGeom>
          <a:noFill/>
        </p:spPr>
        <p:txBody>
          <a:bodyPr wrap="none" rtlCol="0">
            <a:spAutoFit/>
          </a:bodyPr>
          <a:lstStyle/>
          <a:p>
            <a:r>
              <a:rPr lang="en-US" sz="1200" dirty="0" smtClean="0">
                <a:solidFill>
                  <a:srgbClr val="00B050"/>
                </a:solidFill>
              </a:rPr>
              <a:t>Simple Calculations in “</a:t>
            </a:r>
            <a:r>
              <a:rPr lang="en-US" sz="1200" b="1" dirty="0" smtClean="0">
                <a:solidFill>
                  <a:srgbClr val="0000FF"/>
                </a:solidFill>
              </a:rPr>
              <a:t>NPV- simple and mine examples</a:t>
            </a:r>
            <a:r>
              <a:rPr lang="en-US" sz="1200" dirty="0" smtClean="0">
                <a:solidFill>
                  <a:srgbClr val="00B050"/>
                </a:solidFill>
              </a:rPr>
              <a:t>” on BB</a:t>
            </a:r>
            <a:endParaRPr lang="en-US" sz="1200"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609600" y="26988"/>
            <a:ext cx="7772400" cy="1143000"/>
          </a:xfrm>
        </p:spPr>
        <p:txBody>
          <a:bodyPr/>
          <a:lstStyle/>
          <a:p>
            <a:pPr eaLnBrk="1" hangingPunct="1"/>
            <a:r>
              <a:rPr lang="en-US" smtClean="0"/>
              <a:t>Present Value Interest Table</a:t>
            </a:r>
          </a:p>
        </p:txBody>
      </p:sp>
      <p:graphicFrame>
        <p:nvGraphicFramePr>
          <p:cNvPr id="9" name="Table 8"/>
          <p:cNvGraphicFramePr>
            <a:graphicFrameLocks noGrp="1"/>
          </p:cNvGraphicFramePr>
          <p:nvPr/>
        </p:nvGraphicFramePr>
        <p:xfrm>
          <a:off x="609600" y="1295400"/>
          <a:ext cx="7513320" cy="3886194"/>
        </p:xfrm>
        <a:graphic>
          <a:graphicData uri="http://schemas.openxmlformats.org/drawingml/2006/table">
            <a:tbl>
              <a:tblPr/>
              <a:tblGrid>
                <a:gridCol w="955969">
                  <a:extLst>
                    <a:ext uri="{9D8B030D-6E8A-4147-A177-3AD203B41FA5}">
                      <a16:colId xmlns:a16="http://schemas.microsoft.com/office/drawing/2014/main" val="20000"/>
                    </a:ext>
                  </a:extLst>
                </a:gridCol>
                <a:gridCol w="1354290">
                  <a:extLst>
                    <a:ext uri="{9D8B030D-6E8A-4147-A177-3AD203B41FA5}">
                      <a16:colId xmlns:a16="http://schemas.microsoft.com/office/drawing/2014/main" val="20001"/>
                    </a:ext>
                  </a:extLst>
                </a:gridCol>
                <a:gridCol w="1155130">
                  <a:extLst>
                    <a:ext uri="{9D8B030D-6E8A-4147-A177-3AD203B41FA5}">
                      <a16:colId xmlns:a16="http://schemas.microsoft.com/office/drawing/2014/main" val="20002"/>
                    </a:ext>
                  </a:extLst>
                </a:gridCol>
                <a:gridCol w="1180024">
                  <a:extLst>
                    <a:ext uri="{9D8B030D-6E8A-4147-A177-3AD203B41FA5}">
                      <a16:colId xmlns:a16="http://schemas.microsoft.com/office/drawing/2014/main" val="20003"/>
                    </a:ext>
                  </a:extLst>
                </a:gridCol>
                <a:gridCol w="955969">
                  <a:extLst>
                    <a:ext uri="{9D8B030D-6E8A-4147-A177-3AD203B41FA5}">
                      <a16:colId xmlns:a16="http://schemas.microsoft.com/office/drawing/2014/main" val="20004"/>
                    </a:ext>
                  </a:extLst>
                </a:gridCol>
                <a:gridCol w="955969">
                  <a:extLst>
                    <a:ext uri="{9D8B030D-6E8A-4147-A177-3AD203B41FA5}">
                      <a16:colId xmlns:a16="http://schemas.microsoft.com/office/drawing/2014/main" val="20005"/>
                    </a:ext>
                  </a:extLst>
                </a:gridCol>
                <a:gridCol w="955969">
                  <a:extLst>
                    <a:ext uri="{9D8B030D-6E8A-4147-A177-3AD203B41FA5}">
                      <a16:colId xmlns:a16="http://schemas.microsoft.com/office/drawing/2014/main" val="20006"/>
                    </a:ext>
                  </a:extLst>
                </a:gridCol>
              </a:tblGrid>
              <a:tr h="298938">
                <a:tc>
                  <a:txBody>
                    <a:bodyPr/>
                    <a:lstStyle/>
                    <a:p>
                      <a:pPr algn="l" fontAlgn="b"/>
                      <a:r>
                        <a:rPr lang="en-US" sz="1800" b="0" i="0" u="none" strike="noStrike" dirty="0">
                          <a:solidFill>
                            <a:srgbClr val="000000"/>
                          </a:solidFill>
                          <a:latin typeface="Calibri"/>
                        </a:rPr>
                        <a:t>Period</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0.02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0.04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0.06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0.08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0.12</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98938">
                <a:tc>
                  <a:txBody>
                    <a:bodyPr/>
                    <a:lstStyle/>
                    <a:p>
                      <a:pPr algn="r" fontAlgn="b"/>
                      <a:r>
                        <a:rPr lang="en-US" sz="1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0.980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0.962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0.943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0.926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0.909</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0.893</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98938">
                <a:tc>
                  <a:txBody>
                    <a:bodyPr/>
                    <a:lstStyle/>
                    <a:p>
                      <a:pPr algn="r" fontAlgn="b"/>
                      <a:r>
                        <a:rPr lang="en-US" sz="18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0.961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0.925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0.890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0.857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0.826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0.797</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98938">
                <a:tc>
                  <a:txBody>
                    <a:bodyPr/>
                    <a:lstStyle/>
                    <a:p>
                      <a:pPr algn="r" fontAlgn="b"/>
                      <a:r>
                        <a:rPr lang="en-US" sz="18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0.942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0.889</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0.840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0.794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0.751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0.712</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98938">
                <a:tc>
                  <a:txBody>
                    <a:bodyPr/>
                    <a:lstStyle/>
                    <a:p>
                      <a:pPr algn="r" fontAlgn="b"/>
                      <a:r>
                        <a:rPr lang="en-US" sz="18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0.924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0.855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0.792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0.735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0.683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0.636</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98938">
                <a:tc>
                  <a:txBody>
                    <a:bodyPr/>
                    <a:lstStyle/>
                    <a:p>
                      <a:pPr algn="r" fontAlgn="b"/>
                      <a:r>
                        <a:rPr lang="en-US" sz="18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0.906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0.822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0.747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0.681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0.621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0.567</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98938">
                <a:tc>
                  <a:txBody>
                    <a:bodyPr/>
                    <a:lstStyle/>
                    <a:p>
                      <a:pPr algn="r" fontAlgn="b"/>
                      <a:r>
                        <a:rPr lang="en-US" sz="18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0.888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0.790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0.705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0.630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0.564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0.507</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98938">
                <a:tc>
                  <a:txBody>
                    <a:bodyPr/>
                    <a:lstStyle/>
                    <a:p>
                      <a:pPr algn="r" fontAlgn="b"/>
                      <a:r>
                        <a:rPr lang="en-US" sz="1800" b="0" i="0" u="none" strike="noStrike">
                          <a:solidFill>
                            <a:srgbClr val="000000"/>
                          </a:solidFill>
                          <a:latin typeface="Calibri"/>
                        </a:rPr>
                        <a:t>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0.871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0.760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0.665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0.583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0.513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0.452</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98938">
                <a:tc>
                  <a:txBody>
                    <a:bodyPr/>
                    <a:lstStyle/>
                    <a:p>
                      <a:pPr algn="r" fontAlgn="b"/>
                      <a:r>
                        <a:rPr lang="en-US" sz="1800" b="0" i="0" u="none" strike="noStrike">
                          <a:solidFill>
                            <a:srgbClr val="000000"/>
                          </a:solidFill>
                          <a:latin typeface="Calibri"/>
                        </a:rPr>
                        <a:t>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0.853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0.731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0.627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0.540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0.467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0.404</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98938">
                <a:tc>
                  <a:txBody>
                    <a:bodyPr/>
                    <a:lstStyle/>
                    <a:p>
                      <a:pPr algn="r" fontAlgn="b"/>
                      <a:r>
                        <a:rPr lang="en-US" sz="1800" b="0" i="0" u="none" strike="noStrike">
                          <a:solidFill>
                            <a:srgbClr val="000000"/>
                          </a:solidFill>
                          <a:latin typeface="Calibri"/>
                        </a:rPr>
                        <a:t>9</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0.837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0.703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0.592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0.500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0.424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0.361</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98938">
                <a:tc>
                  <a:txBody>
                    <a:bodyPr/>
                    <a:lstStyle/>
                    <a:p>
                      <a:pPr algn="r" fontAlgn="b"/>
                      <a:r>
                        <a:rPr lang="en-US" sz="1800" b="0"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0.820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0.676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0.558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0.463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0.386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0.322</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98938">
                <a:tc>
                  <a:txBody>
                    <a:bodyPr/>
                    <a:lstStyle/>
                    <a:p>
                      <a:pPr algn="r" fontAlgn="b"/>
                      <a:r>
                        <a:rPr lang="en-US" sz="1800" b="0" i="0" u="none" strike="noStrike">
                          <a:solidFill>
                            <a:srgbClr val="000000"/>
                          </a:solidFill>
                          <a:latin typeface="Calibri"/>
                        </a:rPr>
                        <a:t>15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0.743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0.555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0.417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0.315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0.239</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0.183</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298938">
                <a:tc>
                  <a:txBody>
                    <a:bodyPr/>
                    <a:lstStyle/>
                    <a:p>
                      <a:pPr algn="r" fontAlgn="b"/>
                      <a:r>
                        <a:rPr lang="en-US" sz="1800" b="0" i="0" u="none" strike="noStrike">
                          <a:solidFill>
                            <a:srgbClr val="000000"/>
                          </a:solidFill>
                          <a:latin typeface="Calibri"/>
                        </a:rPr>
                        <a:t>20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0.673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0.456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0.312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0.215</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0.149</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0.104</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10" name="Rectangle 9"/>
          <p:cNvSpPr/>
          <p:nvPr/>
        </p:nvSpPr>
        <p:spPr>
          <a:xfrm>
            <a:off x="5551488" y="4311650"/>
            <a:ext cx="1752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89183" name="TextBox 10"/>
          <p:cNvSpPr txBox="1">
            <a:spLocks noChangeArrowheads="1"/>
          </p:cNvSpPr>
          <p:nvPr/>
        </p:nvSpPr>
        <p:spPr bwMode="auto">
          <a:xfrm>
            <a:off x="3931624" y="5334000"/>
            <a:ext cx="4992328" cy="830997"/>
          </a:xfrm>
          <a:prstGeom prst="rect">
            <a:avLst/>
          </a:prstGeom>
          <a:noFill/>
          <a:ln w="9525">
            <a:noFill/>
            <a:miter lim="800000"/>
            <a:headEnd/>
            <a:tailEnd/>
          </a:ln>
        </p:spPr>
        <p:txBody>
          <a:bodyPr wrap="square">
            <a:spAutoFit/>
          </a:bodyPr>
          <a:lstStyle/>
          <a:p>
            <a:r>
              <a:rPr lang="en-US" sz="2400" dirty="0" smtClean="0">
                <a:solidFill>
                  <a:srgbClr val="FF0000"/>
                </a:solidFill>
              </a:rPr>
              <a:t>Finding mines more than ~10 </a:t>
            </a:r>
            <a:r>
              <a:rPr lang="en-US" sz="2400" dirty="0" err="1">
                <a:solidFill>
                  <a:srgbClr val="FF0000"/>
                </a:solidFill>
              </a:rPr>
              <a:t>yrs</a:t>
            </a:r>
            <a:r>
              <a:rPr lang="en-US" sz="2400" dirty="0">
                <a:solidFill>
                  <a:srgbClr val="FF0000"/>
                </a:solidFill>
              </a:rPr>
              <a:t> in </a:t>
            </a:r>
            <a:r>
              <a:rPr lang="en-US" sz="2400" dirty="0" smtClean="0">
                <a:solidFill>
                  <a:srgbClr val="FF0000"/>
                </a:solidFill>
              </a:rPr>
              <a:t>advance of mining is not economic</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28600" y="533400"/>
            <a:ext cx="7772400" cy="1143000"/>
          </a:xfrm>
        </p:spPr>
        <p:txBody>
          <a:bodyPr/>
          <a:lstStyle/>
          <a:p>
            <a:pPr eaLnBrk="1" hangingPunct="1"/>
            <a:r>
              <a:rPr lang="en-US" smtClean="0"/>
              <a:t>Internal Rate or Return</a:t>
            </a:r>
          </a:p>
        </p:txBody>
      </p:sp>
      <p:graphicFrame>
        <p:nvGraphicFramePr>
          <p:cNvPr id="26674" name="Group 50"/>
          <p:cNvGraphicFramePr>
            <a:graphicFrameLocks noGrp="1"/>
          </p:cNvGraphicFramePr>
          <p:nvPr>
            <p:extLst>
              <p:ext uri="{D42A27DB-BD31-4B8C-83A1-F6EECF244321}">
                <p14:modId xmlns:p14="http://schemas.microsoft.com/office/powerpoint/2010/main" val="3301689359"/>
              </p:ext>
            </p:extLst>
          </p:nvPr>
        </p:nvGraphicFramePr>
        <p:xfrm>
          <a:off x="990600" y="1981200"/>
          <a:ext cx="6172200" cy="3733800"/>
        </p:xfrm>
        <a:graphic>
          <a:graphicData uri="http://schemas.openxmlformats.org/drawingml/2006/table">
            <a:tbl>
              <a:tblPr/>
              <a:tblGrid>
                <a:gridCol w="1054100">
                  <a:extLst>
                    <a:ext uri="{9D8B030D-6E8A-4147-A177-3AD203B41FA5}">
                      <a16:colId xmlns:a16="http://schemas.microsoft.com/office/drawing/2014/main" val="20000"/>
                    </a:ext>
                  </a:extLst>
                </a:gridCol>
                <a:gridCol w="1493838">
                  <a:extLst>
                    <a:ext uri="{9D8B030D-6E8A-4147-A177-3AD203B41FA5}">
                      <a16:colId xmlns:a16="http://schemas.microsoft.com/office/drawing/2014/main" val="20001"/>
                    </a:ext>
                  </a:extLst>
                </a:gridCol>
                <a:gridCol w="1268412">
                  <a:extLst>
                    <a:ext uri="{9D8B030D-6E8A-4147-A177-3AD203B41FA5}">
                      <a16:colId xmlns:a16="http://schemas.microsoft.com/office/drawing/2014/main" val="20002"/>
                    </a:ext>
                  </a:extLst>
                </a:gridCol>
                <a:gridCol w="1301750">
                  <a:extLst>
                    <a:ext uri="{9D8B030D-6E8A-4147-A177-3AD203B41FA5}">
                      <a16:colId xmlns:a16="http://schemas.microsoft.com/office/drawing/2014/main" val="20003"/>
                    </a:ext>
                  </a:extLst>
                </a:gridCol>
                <a:gridCol w="1054100">
                  <a:extLst>
                    <a:ext uri="{9D8B030D-6E8A-4147-A177-3AD203B41FA5}">
                      <a16:colId xmlns:a16="http://schemas.microsoft.com/office/drawing/2014/main" val="20004"/>
                    </a:ext>
                  </a:extLst>
                </a:gridCol>
              </a:tblGrid>
              <a:tr h="466725">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Calibri" pitchFamily="34" charset="0"/>
                          <a:cs typeface="Arial" charset="0"/>
                        </a:rPr>
                        <a:t>discount rate when NPV = 0*:</a:t>
                      </a:r>
                      <a:r>
                        <a:rPr kumimoji="0" lang="en-US" sz="2800" b="0" i="0" u="none" strike="noStrike" cap="none" normalizeH="0" baseline="0" dirty="0" smtClean="0">
                          <a:ln>
                            <a:noFill/>
                          </a:ln>
                          <a:solidFill>
                            <a:srgbClr val="000000"/>
                          </a:solidFill>
                          <a:effectLst/>
                          <a:latin typeface="Calibri" pitchFamily="34" charset="0"/>
                          <a:cs typeface="Arial" charset="0"/>
                        </a:rPr>
                        <a:t>         </a:t>
                      </a:r>
                      <a:r>
                        <a:rPr kumimoji="0" lang="en-US" sz="2800" b="0" i="0" u="none" strike="noStrike" cap="none" normalizeH="0" baseline="0" dirty="0" smtClean="0">
                          <a:ln>
                            <a:noFill/>
                          </a:ln>
                          <a:solidFill>
                            <a:srgbClr val="FF0000"/>
                          </a:solidFill>
                          <a:effectLst/>
                          <a:latin typeface="Calibri" pitchFamily="34" charset="0"/>
                          <a:cs typeface="Arial" charset="0"/>
                        </a:rPr>
                        <a:t>0.221</a:t>
                      </a:r>
                    </a:p>
                  </a:txBody>
                  <a:tcPr marL="9525" marR="9525" marT="9525"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period</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cash flow</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PVIF</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Calibri" pitchFamily="34" charset="0"/>
                          <a:cs typeface="Arial" charset="0"/>
                        </a:rPr>
                        <a:t>NPV</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0</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-100</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-100</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1</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35</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0.819</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-71.33</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35</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0.671</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-47.86</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3</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35</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0.549</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-28.63</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4</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35</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0.450</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-12.88</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5</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35</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charset="0"/>
                        </a:rPr>
                        <a:t>0.368</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8000"/>
                          </a:solidFill>
                          <a:effectLst/>
                          <a:latin typeface="Calibri" pitchFamily="34" charset="0"/>
                          <a:cs typeface="Arial" charset="0"/>
                        </a:rPr>
                        <a:t>0.01</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6666" name="TextBox 3"/>
          <p:cNvSpPr txBox="1">
            <a:spLocks noChangeArrowheads="1"/>
          </p:cNvSpPr>
          <p:nvPr/>
        </p:nvSpPr>
        <p:spPr bwMode="auto">
          <a:xfrm>
            <a:off x="1828800" y="5943600"/>
            <a:ext cx="4935538" cy="457200"/>
          </a:xfrm>
          <a:prstGeom prst="rect">
            <a:avLst/>
          </a:prstGeom>
          <a:noFill/>
          <a:ln w="9525">
            <a:noFill/>
            <a:miter lim="800000"/>
            <a:headEnd/>
            <a:tailEnd/>
          </a:ln>
        </p:spPr>
        <p:txBody>
          <a:bodyPr wrap="none">
            <a:spAutoFit/>
          </a:bodyPr>
          <a:lstStyle/>
          <a:p>
            <a:r>
              <a:rPr lang="en-US" sz="2400">
                <a:solidFill>
                  <a:srgbClr val="008000"/>
                </a:solidFill>
              </a:rPr>
              <a:t>* IRR = discount rate at which NPV=0</a:t>
            </a:r>
          </a:p>
        </p:txBody>
      </p:sp>
      <p:sp>
        <p:nvSpPr>
          <p:cNvPr id="26667" name="TextBox 4"/>
          <p:cNvSpPr txBox="1">
            <a:spLocks noChangeArrowheads="1"/>
          </p:cNvSpPr>
          <p:nvPr/>
        </p:nvSpPr>
        <p:spPr bwMode="auto">
          <a:xfrm>
            <a:off x="6986588" y="6438900"/>
            <a:ext cx="2079625" cy="338138"/>
          </a:xfrm>
          <a:prstGeom prst="rect">
            <a:avLst/>
          </a:prstGeom>
          <a:noFill/>
          <a:ln w="9525">
            <a:noFill/>
            <a:miter lim="800000"/>
            <a:headEnd/>
            <a:tailEnd/>
          </a:ln>
        </p:spPr>
        <p:txBody>
          <a:bodyPr wrap="none">
            <a:spAutoFit/>
          </a:bodyPr>
          <a:lstStyle/>
          <a:p>
            <a:r>
              <a:rPr lang="en-US" sz="1600">
                <a:solidFill>
                  <a:srgbClr val="008000"/>
                </a:solidFill>
              </a:rPr>
              <a:t>See anonymous (2006)</a:t>
            </a:r>
          </a:p>
        </p:txBody>
      </p:sp>
      <p:sp>
        <p:nvSpPr>
          <p:cNvPr id="6" name="TextBox 5"/>
          <p:cNvSpPr txBox="1"/>
          <p:nvPr/>
        </p:nvSpPr>
        <p:spPr>
          <a:xfrm>
            <a:off x="7239000" y="1295400"/>
            <a:ext cx="1905000" cy="830997"/>
          </a:xfrm>
          <a:prstGeom prst="rect">
            <a:avLst/>
          </a:prstGeom>
          <a:noFill/>
        </p:spPr>
        <p:txBody>
          <a:bodyPr wrap="square" rtlCol="0">
            <a:spAutoFit/>
          </a:bodyPr>
          <a:lstStyle/>
          <a:p>
            <a:r>
              <a:rPr lang="en-US" sz="1200" dirty="0" smtClean="0">
                <a:solidFill>
                  <a:srgbClr val="00B050"/>
                </a:solidFill>
              </a:rPr>
              <a:t>Change discount rate to 0.221. PV 5 years out will be ~0.  Thus the internal rate of return is 22.1%.</a:t>
            </a:r>
            <a:endParaRPr lang="en-US" sz="1200" dirty="0">
              <a:solidFill>
                <a:srgbClr val="00B050"/>
              </a:solidFill>
            </a:endParaRPr>
          </a:p>
        </p:txBody>
      </p:sp>
      <p:cxnSp>
        <p:nvCxnSpPr>
          <p:cNvPr id="8" name="Straight Arrow Connector 7"/>
          <p:cNvCxnSpPr>
            <a:stCxn id="6" idx="1"/>
          </p:cNvCxnSpPr>
          <p:nvPr/>
        </p:nvCxnSpPr>
        <p:spPr>
          <a:xfrm rot="10800000" flipV="1">
            <a:off x="6934200" y="1710898"/>
            <a:ext cx="304800" cy="346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304800"/>
            <a:ext cx="4321824" cy="276999"/>
          </a:xfrm>
          <a:prstGeom prst="rect">
            <a:avLst/>
          </a:prstGeom>
          <a:noFill/>
        </p:spPr>
        <p:txBody>
          <a:bodyPr wrap="none" rtlCol="0">
            <a:spAutoFit/>
          </a:bodyPr>
          <a:lstStyle/>
          <a:p>
            <a:r>
              <a:rPr lang="en-US" sz="1200" dirty="0" smtClean="0">
                <a:solidFill>
                  <a:srgbClr val="00B050"/>
                </a:solidFill>
              </a:rPr>
              <a:t>Simple Calculations in “</a:t>
            </a:r>
            <a:r>
              <a:rPr lang="en-US" sz="1200" b="1" dirty="0" smtClean="0">
                <a:solidFill>
                  <a:srgbClr val="0000FF"/>
                </a:solidFill>
              </a:rPr>
              <a:t>NPV- simple and mine examples</a:t>
            </a:r>
            <a:r>
              <a:rPr lang="en-US" sz="1200" dirty="0" smtClean="0">
                <a:solidFill>
                  <a:srgbClr val="00B050"/>
                </a:solidFill>
              </a:rPr>
              <a:t>” on BB</a:t>
            </a:r>
            <a:endParaRPr lang="en-US" sz="1200" dirty="0">
              <a:solidFill>
                <a:srgbClr val="00B05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42900" y="304800"/>
            <a:ext cx="8458200" cy="685800"/>
          </a:xfrm>
        </p:spPr>
        <p:txBody>
          <a:bodyPr/>
          <a:lstStyle/>
          <a:p>
            <a:pPr eaLnBrk="1" hangingPunct="1"/>
            <a:r>
              <a:rPr lang="en-US" smtClean="0"/>
              <a:t>Cash Flow for a Typical Discovery</a:t>
            </a:r>
          </a:p>
        </p:txBody>
      </p:sp>
      <p:grpSp>
        <p:nvGrpSpPr>
          <p:cNvPr id="30722" name="Group 5"/>
          <p:cNvGrpSpPr>
            <a:grpSpLocks/>
          </p:cNvGrpSpPr>
          <p:nvPr/>
        </p:nvGrpSpPr>
        <p:grpSpPr bwMode="auto">
          <a:xfrm>
            <a:off x="266700" y="1295400"/>
            <a:ext cx="8610600" cy="5118100"/>
            <a:chOff x="266700" y="1295400"/>
            <a:chExt cx="8610600" cy="5118100"/>
          </a:xfrm>
        </p:grpSpPr>
        <p:pic>
          <p:nvPicPr>
            <p:cNvPr id="30724" name="Picture 5" descr="J:\EAS 401 Eng and min resources\Lecture 4 Economics\Econ_10.BMP"/>
            <p:cNvPicPr>
              <a:picLocks noChangeAspect="1" noChangeArrowheads="1"/>
            </p:cNvPicPr>
            <p:nvPr/>
          </p:nvPicPr>
          <p:blipFill>
            <a:blip r:embed="rId3" cstate="print"/>
            <a:srcRect l="13725" r="11766" b="13695"/>
            <a:stretch>
              <a:fillRect/>
            </a:stretch>
          </p:blipFill>
          <p:spPr bwMode="auto">
            <a:xfrm>
              <a:off x="266700" y="1295400"/>
              <a:ext cx="8610600" cy="5118100"/>
            </a:xfrm>
            <a:prstGeom prst="rect">
              <a:avLst/>
            </a:prstGeom>
            <a:noFill/>
            <a:ln w="9525">
              <a:noFill/>
              <a:miter lim="800000"/>
              <a:headEnd/>
              <a:tailEnd/>
            </a:ln>
          </p:spPr>
        </p:pic>
        <p:sp>
          <p:nvSpPr>
            <p:cNvPr id="30725" name="TextBox 3"/>
            <p:cNvSpPr txBox="1">
              <a:spLocks noChangeArrowheads="1"/>
            </p:cNvSpPr>
            <p:nvPr/>
          </p:nvSpPr>
          <p:spPr bwMode="auto">
            <a:xfrm>
              <a:off x="1371600" y="2802081"/>
              <a:ext cx="1332416" cy="646331"/>
            </a:xfrm>
            <a:prstGeom prst="rect">
              <a:avLst/>
            </a:prstGeom>
            <a:noFill/>
            <a:ln w="9525">
              <a:noFill/>
              <a:miter lim="800000"/>
              <a:headEnd/>
              <a:tailEnd/>
            </a:ln>
          </p:spPr>
          <p:txBody>
            <a:bodyPr wrap="none">
              <a:spAutoFit/>
            </a:bodyPr>
            <a:lstStyle/>
            <a:p>
              <a:r>
                <a:rPr lang="en-US">
                  <a:solidFill>
                    <a:srgbClr val="008000"/>
                  </a:solidFill>
                </a:rPr>
                <a:t>Exploration </a:t>
              </a:r>
            </a:p>
            <a:p>
              <a:r>
                <a:rPr lang="en-US">
                  <a:solidFill>
                    <a:srgbClr val="008000"/>
                  </a:solidFill>
                </a:rPr>
                <a:t>tax credit</a:t>
              </a:r>
            </a:p>
          </p:txBody>
        </p:sp>
        <p:sp>
          <p:nvSpPr>
            <p:cNvPr id="30726" name="TextBox 4"/>
            <p:cNvSpPr txBox="1">
              <a:spLocks noChangeArrowheads="1"/>
            </p:cNvSpPr>
            <p:nvPr/>
          </p:nvSpPr>
          <p:spPr bwMode="auto">
            <a:xfrm>
              <a:off x="3657600" y="2362200"/>
              <a:ext cx="640881" cy="461665"/>
            </a:xfrm>
            <a:prstGeom prst="rect">
              <a:avLst/>
            </a:prstGeom>
            <a:noFill/>
            <a:ln w="9525">
              <a:noFill/>
              <a:miter lim="800000"/>
              <a:headEnd/>
              <a:tailEnd/>
            </a:ln>
          </p:spPr>
          <p:txBody>
            <a:bodyPr wrap="none">
              <a:spAutoFit/>
            </a:bodyPr>
            <a:lstStyle/>
            <a:p>
              <a:r>
                <a:rPr lang="en-US" sz="2400">
                  <a:solidFill>
                    <a:srgbClr val="FF0000"/>
                  </a:solidFill>
                </a:rPr>
                <a:t>Tax</a:t>
              </a:r>
            </a:p>
          </p:txBody>
        </p:sp>
      </p:grpSp>
      <p:sp>
        <p:nvSpPr>
          <p:cNvPr id="30723" name="TextBox 6"/>
          <p:cNvSpPr txBox="1">
            <a:spLocks noChangeArrowheads="1"/>
          </p:cNvSpPr>
          <p:nvPr/>
        </p:nvSpPr>
        <p:spPr bwMode="auto">
          <a:xfrm>
            <a:off x="6807200" y="6497638"/>
            <a:ext cx="2295525" cy="307975"/>
          </a:xfrm>
          <a:prstGeom prst="rect">
            <a:avLst/>
          </a:prstGeom>
          <a:noFill/>
          <a:ln w="9525">
            <a:noFill/>
            <a:miter lim="800000"/>
            <a:headEnd/>
            <a:tailEnd/>
          </a:ln>
        </p:spPr>
        <p:txBody>
          <a:bodyPr wrap="none">
            <a:spAutoFit/>
          </a:bodyPr>
          <a:lstStyle/>
          <a:p>
            <a:r>
              <a:rPr lang="en-US" sz="1400">
                <a:solidFill>
                  <a:srgbClr val="008000"/>
                </a:solidFill>
              </a:rPr>
              <a:t>Snow and MacKenzie (1981)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76200"/>
            <a:ext cx="7772400" cy="838200"/>
          </a:xfrm>
        </p:spPr>
        <p:txBody>
          <a:bodyPr/>
          <a:lstStyle/>
          <a:p>
            <a:r>
              <a:rPr lang="en-US" dirty="0" smtClean="0"/>
              <a:t>Mining Base Case</a:t>
            </a:r>
          </a:p>
        </p:txBody>
      </p:sp>
      <p:sp>
        <p:nvSpPr>
          <p:cNvPr id="32770" name="TextBox 3"/>
          <p:cNvSpPr txBox="1">
            <a:spLocks noChangeArrowheads="1"/>
          </p:cNvSpPr>
          <p:nvPr/>
        </p:nvSpPr>
        <p:spPr bwMode="auto">
          <a:xfrm>
            <a:off x="152400" y="3101975"/>
            <a:ext cx="774700" cy="430213"/>
          </a:xfrm>
          <a:prstGeom prst="rect">
            <a:avLst/>
          </a:prstGeom>
          <a:noFill/>
          <a:ln w="9525">
            <a:noFill/>
            <a:miter lim="800000"/>
            <a:headEnd/>
            <a:tailEnd/>
          </a:ln>
        </p:spPr>
        <p:txBody>
          <a:bodyPr wrap="none">
            <a:spAutoFit/>
          </a:bodyPr>
          <a:lstStyle/>
          <a:p>
            <a:r>
              <a:rPr lang="en-US" sz="1100">
                <a:solidFill>
                  <a:srgbClr val="008000"/>
                </a:solidFill>
              </a:rPr>
              <a:t>Post-Expl </a:t>
            </a:r>
          </a:p>
          <a:p>
            <a:r>
              <a:rPr lang="en-US" sz="1100">
                <a:solidFill>
                  <a:srgbClr val="008000"/>
                </a:solidFill>
              </a:rPr>
              <a:t>Delay</a:t>
            </a:r>
          </a:p>
        </p:txBody>
      </p:sp>
      <p:sp>
        <p:nvSpPr>
          <p:cNvPr id="32771" name="TextBox 4"/>
          <p:cNvSpPr txBox="1">
            <a:spLocks noChangeArrowheads="1"/>
          </p:cNvSpPr>
          <p:nvPr/>
        </p:nvSpPr>
        <p:spPr bwMode="auto">
          <a:xfrm rot="-5400000">
            <a:off x="565150" y="1912938"/>
            <a:ext cx="1122363" cy="338137"/>
          </a:xfrm>
          <a:prstGeom prst="rect">
            <a:avLst/>
          </a:prstGeom>
          <a:noFill/>
          <a:ln w="9525">
            <a:noFill/>
            <a:miter lim="800000"/>
            <a:headEnd/>
            <a:tailEnd/>
          </a:ln>
        </p:spPr>
        <p:txBody>
          <a:bodyPr wrap="none">
            <a:spAutoFit/>
          </a:bodyPr>
          <a:lstStyle/>
          <a:p>
            <a:r>
              <a:rPr lang="en-US" sz="1600">
                <a:solidFill>
                  <a:srgbClr val="008000"/>
                </a:solidFill>
              </a:rPr>
              <a:t>exploration</a:t>
            </a:r>
          </a:p>
        </p:txBody>
      </p:sp>
      <p:sp>
        <p:nvSpPr>
          <p:cNvPr id="32772" name="TextBox 5"/>
          <p:cNvSpPr txBox="1">
            <a:spLocks noChangeArrowheads="1"/>
          </p:cNvSpPr>
          <p:nvPr/>
        </p:nvSpPr>
        <p:spPr bwMode="auto">
          <a:xfrm rot="-5400000">
            <a:off x="511969" y="4650582"/>
            <a:ext cx="1076325" cy="338137"/>
          </a:xfrm>
          <a:prstGeom prst="rect">
            <a:avLst/>
          </a:prstGeom>
          <a:noFill/>
          <a:ln w="9525">
            <a:noFill/>
            <a:miter lim="800000"/>
            <a:headEnd/>
            <a:tailEnd/>
          </a:ln>
        </p:spPr>
        <p:txBody>
          <a:bodyPr wrap="none">
            <a:spAutoFit/>
          </a:bodyPr>
          <a:lstStyle/>
          <a:p>
            <a:r>
              <a:rPr lang="en-US" sz="1600">
                <a:solidFill>
                  <a:srgbClr val="0070C0"/>
                </a:solidFill>
              </a:rPr>
              <a:t>production</a:t>
            </a:r>
          </a:p>
        </p:txBody>
      </p:sp>
      <p:sp>
        <p:nvSpPr>
          <p:cNvPr id="32773" name="TextBox 6"/>
          <p:cNvSpPr txBox="1">
            <a:spLocks noChangeArrowheads="1"/>
          </p:cNvSpPr>
          <p:nvPr/>
        </p:nvSpPr>
        <p:spPr bwMode="auto">
          <a:xfrm rot="-5400000">
            <a:off x="5226844" y="3448844"/>
            <a:ext cx="1247775" cy="338137"/>
          </a:xfrm>
          <a:prstGeom prst="rect">
            <a:avLst/>
          </a:prstGeom>
          <a:noFill/>
          <a:ln w="9525">
            <a:noFill/>
            <a:miter lim="800000"/>
            <a:headEnd/>
            <a:tailEnd/>
          </a:ln>
        </p:spPr>
        <p:txBody>
          <a:bodyPr wrap="none">
            <a:spAutoFit/>
          </a:bodyPr>
          <a:lstStyle/>
          <a:p>
            <a:r>
              <a:rPr lang="en-US" sz="1600">
                <a:solidFill>
                  <a:srgbClr val="FF0000"/>
                </a:solidFill>
              </a:rPr>
              <a:t>development</a:t>
            </a:r>
          </a:p>
        </p:txBody>
      </p:sp>
      <p:cxnSp>
        <p:nvCxnSpPr>
          <p:cNvPr id="13" name="Straight Arrow Connector 12"/>
          <p:cNvCxnSpPr/>
          <p:nvPr/>
        </p:nvCxnSpPr>
        <p:spPr>
          <a:xfrm>
            <a:off x="1035050" y="3298825"/>
            <a:ext cx="22860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2775" name="TextBox 13"/>
          <p:cNvSpPr txBox="1">
            <a:spLocks noChangeArrowheads="1"/>
          </p:cNvSpPr>
          <p:nvPr/>
        </p:nvSpPr>
        <p:spPr bwMode="auto">
          <a:xfrm>
            <a:off x="181302" y="3581400"/>
            <a:ext cx="809625" cy="430213"/>
          </a:xfrm>
          <a:prstGeom prst="rect">
            <a:avLst/>
          </a:prstGeom>
          <a:noFill/>
          <a:ln w="9525">
            <a:noFill/>
            <a:miter lim="800000"/>
            <a:headEnd/>
            <a:tailEnd/>
          </a:ln>
        </p:spPr>
        <p:txBody>
          <a:bodyPr wrap="none">
            <a:spAutoFit/>
          </a:bodyPr>
          <a:lstStyle/>
          <a:p>
            <a:r>
              <a:rPr lang="en-US" sz="1100">
                <a:solidFill>
                  <a:srgbClr val="FF0000"/>
                </a:solidFill>
              </a:rPr>
              <a:t>Post-Devel</a:t>
            </a:r>
          </a:p>
          <a:p>
            <a:r>
              <a:rPr lang="en-US" sz="1100">
                <a:solidFill>
                  <a:srgbClr val="FF0000"/>
                </a:solidFill>
              </a:rPr>
              <a:t>Delay</a:t>
            </a:r>
          </a:p>
        </p:txBody>
      </p:sp>
      <p:cxnSp>
        <p:nvCxnSpPr>
          <p:cNvPr id="16" name="Straight Arrow Connector 15"/>
          <p:cNvCxnSpPr/>
          <p:nvPr/>
        </p:nvCxnSpPr>
        <p:spPr>
          <a:xfrm>
            <a:off x="977464" y="3821113"/>
            <a:ext cx="3048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828800" y="3048000"/>
            <a:ext cx="1524000" cy="32702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cxnSp>
        <p:nvCxnSpPr>
          <p:cNvPr id="19" name="Straight Connector 18"/>
          <p:cNvCxnSpPr>
            <a:stCxn id="17" idx="5"/>
          </p:cNvCxnSpPr>
          <p:nvPr/>
        </p:nvCxnSpPr>
        <p:spPr>
          <a:xfrm rot="16200000" flipH="1">
            <a:off x="3369661" y="3087087"/>
            <a:ext cx="2105292" cy="2585384"/>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32779" name="TextBox 19"/>
          <p:cNvSpPr txBox="1">
            <a:spLocks noChangeArrowheads="1"/>
          </p:cNvSpPr>
          <p:nvPr/>
        </p:nvSpPr>
        <p:spPr bwMode="auto">
          <a:xfrm>
            <a:off x="5791200" y="5286375"/>
            <a:ext cx="2571750" cy="339725"/>
          </a:xfrm>
          <a:prstGeom prst="rect">
            <a:avLst/>
          </a:prstGeom>
          <a:noFill/>
          <a:ln w="9525">
            <a:noFill/>
            <a:miter lim="800000"/>
            <a:headEnd/>
            <a:tailEnd/>
          </a:ln>
        </p:spPr>
        <p:txBody>
          <a:bodyPr wrap="none">
            <a:spAutoFit/>
          </a:bodyPr>
          <a:lstStyle/>
          <a:p>
            <a:r>
              <a:rPr lang="en-US" sz="1600">
                <a:solidFill>
                  <a:srgbClr val="008000"/>
                </a:solidFill>
              </a:rPr>
              <a:t>exploration cost ~ $8 million</a:t>
            </a:r>
          </a:p>
        </p:txBody>
      </p:sp>
      <p:sp>
        <p:nvSpPr>
          <p:cNvPr id="32780" name="TextBox 21"/>
          <p:cNvSpPr txBox="1">
            <a:spLocks noChangeArrowheads="1"/>
          </p:cNvSpPr>
          <p:nvPr/>
        </p:nvSpPr>
        <p:spPr bwMode="auto">
          <a:xfrm>
            <a:off x="5811838" y="5584825"/>
            <a:ext cx="2992437" cy="366713"/>
          </a:xfrm>
          <a:prstGeom prst="rect">
            <a:avLst/>
          </a:prstGeom>
          <a:noFill/>
          <a:ln w="9525">
            <a:noFill/>
            <a:miter lim="800000"/>
            <a:headEnd/>
            <a:tailEnd/>
          </a:ln>
        </p:spPr>
        <p:txBody>
          <a:bodyPr wrap="none">
            <a:spAutoFit/>
          </a:bodyPr>
          <a:lstStyle/>
          <a:p>
            <a:r>
              <a:rPr lang="en-US">
                <a:solidFill>
                  <a:srgbClr val="FF0000"/>
                </a:solidFill>
              </a:rPr>
              <a:t>NPV – expl cost = $22 million</a:t>
            </a:r>
          </a:p>
        </p:txBody>
      </p:sp>
      <p:graphicFrame>
        <p:nvGraphicFramePr>
          <p:cNvPr id="15" name="Table 14"/>
          <p:cNvGraphicFramePr>
            <a:graphicFrameLocks noGrp="1"/>
          </p:cNvGraphicFramePr>
          <p:nvPr>
            <p:extLst>
              <p:ext uri="{D42A27DB-BD31-4B8C-83A1-F6EECF244321}">
                <p14:modId xmlns:p14="http://schemas.microsoft.com/office/powerpoint/2010/main" val="870205314"/>
              </p:ext>
            </p:extLst>
          </p:nvPr>
        </p:nvGraphicFramePr>
        <p:xfrm>
          <a:off x="228600" y="914400"/>
          <a:ext cx="8502348" cy="4572008"/>
        </p:xfrm>
        <a:graphic>
          <a:graphicData uri="http://schemas.openxmlformats.org/drawingml/2006/table">
            <a:tbl>
              <a:tblPr/>
              <a:tblGrid>
                <a:gridCol w="770024">
                  <a:extLst>
                    <a:ext uri="{9D8B030D-6E8A-4147-A177-3AD203B41FA5}">
                      <a16:colId xmlns:a16="http://schemas.microsoft.com/office/drawing/2014/main" val="20000"/>
                    </a:ext>
                  </a:extLst>
                </a:gridCol>
                <a:gridCol w="770024">
                  <a:extLst>
                    <a:ext uri="{9D8B030D-6E8A-4147-A177-3AD203B41FA5}">
                      <a16:colId xmlns:a16="http://schemas.microsoft.com/office/drawing/2014/main" val="20001"/>
                    </a:ext>
                  </a:extLst>
                </a:gridCol>
                <a:gridCol w="770024">
                  <a:extLst>
                    <a:ext uri="{9D8B030D-6E8A-4147-A177-3AD203B41FA5}">
                      <a16:colId xmlns:a16="http://schemas.microsoft.com/office/drawing/2014/main" val="20002"/>
                    </a:ext>
                  </a:extLst>
                </a:gridCol>
                <a:gridCol w="770024">
                  <a:extLst>
                    <a:ext uri="{9D8B030D-6E8A-4147-A177-3AD203B41FA5}">
                      <a16:colId xmlns:a16="http://schemas.microsoft.com/office/drawing/2014/main" val="20003"/>
                    </a:ext>
                  </a:extLst>
                </a:gridCol>
                <a:gridCol w="770024">
                  <a:extLst>
                    <a:ext uri="{9D8B030D-6E8A-4147-A177-3AD203B41FA5}">
                      <a16:colId xmlns:a16="http://schemas.microsoft.com/office/drawing/2014/main" val="20004"/>
                    </a:ext>
                  </a:extLst>
                </a:gridCol>
                <a:gridCol w="786066">
                  <a:extLst>
                    <a:ext uri="{9D8B030D-6E8A-4147-A177-3AD203B41FA5}">
                      <a16:colId xmlns:a16="http://schemas.microsoft.com/office/drawing/2014/main" val="20005"/>
                    </a:ext>
                  </a:extLst>
                </a:gridCol>
                <a:gridCol w="786066">
                  <a:extLst>
                    <a:ext uri="{9D8B030D-6E8A-4147-A177-3AD203B41FA5}">
                      <a16:colId xmlns:a16="http://schemas.microsoft.com/office/drawing/2014/main" val="20006"/>
                    </a:ext>
                  </a:extLst>
                </a:gridCol>
                <a:gridCol w="770024">
                  <a:extLst>
                    <a:ext uri="{9D8B030D-6E8A-4147-A177-3AD203B41FA5}">
                      <a16:colId xmlns:a16="http://schemas.microsoft.com/office/drawing/2014/main" val="20007"/>
                    </a:ext>
                  </a:extLst>
                </a:gridCol>
                <a:gridCol w="770024">
                  <a:extLst>
                    <a:ext uri="{9D8B030D-6E8A-4147-A177-3AD203B41FA5}">
                      <a16:colId xmlns:a16="http://schemas.microsoft.com/office/drawing/2014/main" val="20008"/>
                    </a:ext>
                  </a:extLst>
                </a:gridCol>
                <a:gridCol w="770024">
                  <a:extLst>
                    <a:ext uri="{9D8B030D-6E8A-4147-A177-3AD203B41FA5}">
                      <a16:colId xmlns:a16="http://schemas.microsoft.com/office/drawing/2014/main" val="20009"/>
                    </a:ext>
                  </a:extLst>
                </a:gridCol>
                <a:gridCol w="770024">
                  <a:extLst>
                    <a:ext uri="{9D8B030D-6E8A-4147-A177-3AD203B41FA5}">
                      <a16:colId xmlns:a16="http://schemas.microsoft.com/office/drawing/2014/main" val="20010"/>
                    </a:ext>
                  </a:extLst>
                </a:gridCol>
              </a:tblGrid>
              <a:tr h="240632">
                <a:tc>
                  <a:txBody>
                    <a:bodyPr/>
                    <a:lstStyle/>
                    <a:p>
                      <a:pPr algn="ctr"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 millions</a:t>
                      </a:r>
                    </a:p>
                  </a:txBody>
                  <a:tcPr marL="12031" marR="12031" marT="12031" marB="0" anchor="b">
                    <a:lnL>
                      <a:noFill/>
                    </a:lnL>
                    <a:lnR>
                      <a:noFill/>
                    </a:lnR>
                    <a:lnT>
                      <a:noFill/>
                    </a:lnT>
                    <a:lnB>
                      <a:noFill/>
                    </a:lnB>
                  </a:tcPr>
                </a:tc>
                <a:tc gridSpan="2">
                  <a:txBody>
                    <a:bodyPr/>
                    <a:lstStyle/>
                    <a:p>
                      <a:pPr algn="ctr" fontAlgn="b"/>
                      <a:r>
                        <a:rPr lang="en-US" sz="1400" b="0" i="0" u="none" strike="noStrike" dirty="0">
                          <a:solidFill>
                            <a:srgbClr val="000000"/>
                          </a:solidFill>
                          <a:latin typeface="Calibri"/>
                        </a:rPr>
                        <a:t>$ millions</a:t>
                      </a:r>
                    </a:p>
                  </a:txBody>
                  <a:tcPr marL="12031" marR="12031" marT="12031" marB="0" anchor="b">
                    <a:lnL>
                      <a:noFill/>
                    </a:lnL>
                    <a:lnR>
                      <a:noFill/>
                    </a:lnR>
                    <a:lnT>
                      <a:noFill/>
                    </a:lnT>
                    <a:lnB>
                      <a:noFill/>
                    </a:lnB>
                  </a:tcPr>
                </a:tc>
                <a:tc hMerge="1">
                  <a:txBody>
                    <a:bodyPr/>
                    <a:lstStyle/>
                    <a:p>
                      <a:endParaRPr lang="en-US"/>
                    </a:p>
                  </a:txBody>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 millions</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00"/>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year</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exp/inc</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tax</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PVIF</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NPV Tax</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NPV</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01"/>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0.926</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0.926</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-0.926</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disc =</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0.08</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02"/>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0.857</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1.783</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-1.783</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gridSpan="2">
                  <a:txBody>
                    <a:bodyPr/>
                    <a:lstStyle/>
                    <a:p>
                      <a:pPr algn="l" fontAlgn="b"/>
                      <a:r>
                        <a:rPr lang="en-US" sz="1400" b="0" i="0" u="none" strike="noStrike" dirty="0" smtClean="0">
                          <a:solidFill>
                            <a:srgbClr val="00B050"/>
                          </a:solidFill>
                          <a:latin typeface="Calibri"/>
                        </a:rPr>
                        <a:t>tax incentive </a:t>
                      </a:r>
                      <a:r>
                        <a:rPr lang="en-US" sz="1400" b="0" i="0" u="none" strike="noStrike" dirty="0" err="1">
                          <a:solidFill>
                            <a:srgbClr val="00B050"/>
                          </a:solidFill>
                          <a:latin typeface="Calibri"/>
                        </a:rPr>
                        <a:t>mul</a:t>
                      </a:r>
                      <a:r>
                        <a:rPr lang="en-US" sz="1400" b="0" i="0" u="none" strike="noStrike" dirty="0">
                          <a:solidFill>
                            <a:srgbClr val="00B050"/>
                          </a:solidFill>
                          <a:latin typeface="Calibri"/>
                        </a:rPr>
                        <a:t> =</a:t>
                      </a:r>
                    </a:p>
                  </a:txBody>
                  <a:tcPr marL="12031" marR="12031" marT="12031" marB="0" anchor="b">
                    <a:lnL>
                      <a:noFill/>
                    </a:lnL>
                    <a:lnR>
                      <a:noFill/>
                    </a:lnR>
                    <a:lnT>
                      <a:noFill/>
                    </a:lnT>
                    <a:lnB>
                      <a:noFill/>
                    </a:lnB>
                  </a:tcPr>
                </a:tc>
                <a:tc hMerge="1">
                  <a:txBody>
                    <a:bodyPr/>
                    <a:lstStyle/>
                    <a:p>
                      <a:endParaRPr lang="en-US"/>
                    </a:p>
                  </a:txBody>
                  <a:tcPr/>
                </a:tc>
                <a:tc>
                  <a:txBody>
                    <a:bodyPr/>
                    <a:lstStyle/>
                    <a:p>
                      <a:pPr algn="ctr" fontAlgn="b"/>
                      <a:r>
                        <a:rPr lang="en-US" sz="1400" b="0" i="0" u="none" strike="noStrike" dirty="0">
                          <a:solidFill>
                            <a:srgbClr val="00B050"/>
                          </a:solidFill>
                          <a:latin typeface="Calibri"/>
                        </a:rPr>
                        <a:t>1</a:t>
                      </a:r>
                    </a:p>
                  </a:txBody>
                  <a:tcPr marL="12031" marR="12031" marT="12031" marB="0" anchor="b">
                    <a:lnL>
                      <a:noFill/>
                    </a:lnL>
                    <a:lnR>
                      <a:noFill/>
                    </a:lnR>
                    <a:lnT>
                      <a:noFill/>
                    </a:lnT>
                    <a:lnB>
                      <a:noFill/>
                    </a:lnB>
                  </a:tcPr>
                </a:tc>
                <a:extLst>
                  <a:ext uri="{0D108BD9-81ED-4DB2-BD59-A6C34878D82A}">
                    <a16:rowId xmlns:a16="http://schemas.microsoft.com/office/drawing/2014/main" val="10003"/>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3</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0.794</a:t>
                      </a:r>
                    </a:p>
                  </a:txBody>
                  <a:tcPr marL="12031" marR="12031" marT="12031" marB="0" anchor="b">
                    <a:lnL>
                      <a:noFill/>
                    </a:lnL>
                    <a:lnR>
                      <a:noFill/>
                    </a:lnR>
                    <a:lnT>
                      <a:noFill/>
                    </a:lnT>
                    <a:lnB>
                      <a:noFill/>
                    </a:lnB>
                  </a:tcPr>
                </a:tc>
                <a:tc>
                  <a:txBody>
                    <a:bodyPr/>
                    <a:lstStyle/>
                    <a:p>
                      <a:pPr algn="ctr" fontAlgn="b"/>
                      <a:r>
                        <a:rPr lang="en-US" sz="1400" b="0" i="0" u="none" strike="noStrike" dirty="0">
                          <a:solidFill>
                            <a:srgbClr val="75923C"/>
                          </a:solidFill>
                          <a:latin typeface="Calibri"/>
                        </a:rPr>
                        <a:t>2.577</a:t>
                      </a:r>
                    </a:p>
                  </a:txBody>
                  <a:tcPr marL="12031" marR="12031" marT="12031" marB="0" anchor="b">
                    <a:lnL>
                      <a:noFill/>
                    </a:lnL>
                    <a:lnR>
                      <a:noFill/>
                    </a:lnR>
                    <a:lnT>
                      <a:noFill/>
                    </a:lnT>
                    <a:lnB>
                      <a:noFill/>
                    </a:lnB>
                  </a:tcPr>
                </a:tc>
                <a:tc>
                  <a:txBody>
                    <a:bodyPr/>
                    <a:lstStyle/>
                    <a:p>
                      <a:pPr algn="ctr" fontAlgn="b"/>
                      <a:r>
                        <a:rPr lang="en-US" sz="1400" b="0" i="0" u="none" strike="noStrike" dirty="0">
                          <a:solidFill>
                            <a:srgbClr val="75923C"/>
                          </a:solidFill>
                          <a:latin typeface="Calibri"/>
                        </a:rPr>
                        <a:t>-2.577</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l" fontAlgn="b"/>
                      <a:r>
                        <a:rPr lang="en-US" sz="1400" b="0" i="0" u="none" strike="noStrike" dirty="0">
                          <a:solidFill>
                            <a:srgbClr val="0070C0"/>
                          </a:solidFill>
                          <a:latin typeface="Calibri"/>
                        </a:rPr>
                        <a:t>tax </a:t>
                      </a:r>
                      <a:r>
                        <a:rPr lang="en-US" sz="1400" b="0" i="0" u="none" strike="noStrike" dirty="0" err="1">
                          <a:solidFill>
                            <a:srgbClr val="0070C0"/>
                          </a:solidFill>
                          <a:latin typeface="Calibri"/>
                        </a:rPr>
                        <a:t>mul</a:t>
                      </a:r>
                      <a:endParaRPr lang="en-US" sz="1400" b="0" i="0" u="none" strike="noStrike" dirty="0">
                        <a:solidFill>
                          <a:srgbClr val="0070C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70C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a:t>
                      </a:r>
                    </a:p>
                  </a:txBody>
                  <a:tcPr marL="12031" marR="12031" marT="12031" marB="0" anchor="b">
                    <a:lnL>
                      <a:noFill/>
                    </a:lnL>
                    <a:lnR>
                      <a:noFill/>
                    </a:lnR>
                    <a:lnT>
                      <a:noFill/>
                    </a:lnT>
                    <a:lnB>
                      <a:noFill/>
                    </a:lnB>
                  </a:tcPr>
                </a:tc>
                <a:extLst>
                  <a:ext uri="{0D108BD9-81ED-4DB2-BD59-A6C34878D82A}">
                    <a16:rowId xmlns:a16="http://schemas.microsoft.com/office/drawing/2014/main" val="10004"/>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4</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0.735</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3.312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-3.312</a:t>
                      </a:r>
                    </a:p>
                  </a:txBody>
                  <a:tcPr marL="12031" marR="12031" marT="12031"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05"/>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5</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0.681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3.993</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-3.993</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gridSpan="2">
                  <a:txBody>
                    <a:bodyPr/>
                    <a:lstStyle/>
                    <a:p>
                      <a:pPr algn="ctr" fontAlgn="b"/>
                      <a:r>
                        <a:rPr lang="en-US" sz="1400" b="0" i="0" u="none" strike="noStrike">
                          <a:solidFill>
                            <a:srgbClr val="000000"/>
                          </a:solidFill>
                          <a:latin typeface="Calibri"/>
                        </a:rPr>
                        <a:t>total income</a:t>
                      </a:r>
                    </a:p>
                  </a:txBody>
                  <a:tcPr marL="12031" marR="12031" marT="12031" marB="0" anchor="b">
                    <a:lnL>
                      <a:noFill/>
                    </a:lnL>
                    <a:lnR>
                      <a:noFill/>
                    </a:lnR>
                    <a:lnT>
                      <a:noFill/>
                    </a:lnT>
                    <a:lnB>
                      <a:noFill/>
                    </a:lnB>
                  </a:tcPr>
                </a:tc>
                <a:tc hMerge="1">
                  <a:txBody>
                    <a:bodyPr/>
                    <a:lstStyle/>
                    <a:p>
                      <a:endParaRPr lang="en-US"/>
                    </a:p>
                  </a:txBody>
                  <a:tcPr/>
                </a:tc>
                <a:tc>
                  <a:txBody>
                    <a:bodyPr/>
                    <a:lstStyle/>
                    <a:p>
                      <a:pPr algn="ctr" fontAlgn="b"/>
                      <a:r>
                        <a:rPr lang="en-US" sz="1400" b="0" i="0" u="none" strike="noStrike">
                          <a:solidFill>
                            <a:srgbClr val="000000"/>
                          </a:solidFill>
                          <a:latin typeface="Calibri"/>
                        </a:rPr>
                        <a:t>267.6</a:t>
                      </a:r>
                    </a:p>
                  </a:txBody>
                  <a:tcPr marL="12031" marR="12031" marT="12031" marB="0" anchor="b">
                    <a:lnL>
                      <a:noFill/>
                    </a:lnL>
                    <a:lnR>
                      <a:noFill/>
                    </a:lnR>
                    <a:lnT>
                      <a:noFill/>
                    </a:lnT>
                    <a:lnB>
                      <a:noFill/>
                    </a:lnB>
                  </a:tcPr>
                </a:tc>
                <a:extLst>
                  <a:ext uri="{0D108BD9-81ED-4DB2-BD59-A6C34878D82A}">
                    <a16:rowId xmlns:a16="http://schemas.microsoft.com/office/drawing/2014/main" val="10006"/>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6</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0.630</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4.623</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-4.623</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gridSpan="2">
                  <a:txBody>
                    <a:bodyPr/>
                    <a:lstStyle/>
                    <a:p>
                      <a:pPr algn="ctr" fontAlgn="b"/>
                      <a:r>
                        <a:rPr lang="en-US" sz="1400" b="0" i="0" u="none" strike="noStrike">
                          <a:solidFill>
                            <a:srgbClr val="000000"/>
                          </a:solidFill>
                          <a:latin typeface="Calibri"/>
                        </a:rPr>
                        <a:t>Net Income</a:t>
                      </a:r>
                    </a:p>
                  </a:txBody>
                  <a:tcPr marL="12031" marR="12031" marT="12031" marB="0" anchor="b">
                    <a:lnL>
                      <a:noFill/>
                    </a:lnL>
                    <a:lnR>
                      <a:noFill/>
                    </a:lnR>
                    <a:lnT>
                      <a:noFill/>
                    </a:lnT>
                    <a:lnB>
                      <a:noFill/>
                    </a:lnB>
                  </a:tcPr>
                </a:tc>
                <a:tc hMerge="1">
                  <a:txBody>
                    <a:bodyPr/>
                    <a:lstStyle/>
                    <a:p>
                      <a:endParaRPr lang="en-US"/>
                    </a:p>
                  </a:txBody>
                  <a:tcPr/>
                </a:tc>
                <a:tc>
                  <a:txBody>
                    <a:bodyPr/>
                    <a:lstStyle/>
                    <a:p>
                      <a:pPr algn="ctr" fontAlgn="b"/>
                      <a:r>
                        <a:rPr lang="en-US" sz="1400" b="0" i="0" u="none" strike="noStrike">
                          <a:solidFill>
                            <a:srgbClr val="000000"/>
                          </a:solidFill>
                          <a:latin typeface="Calibri"/>
                        </a:rPr>
                        <a:t>121.1</a:t>
                      </a:r>
                    </a:p>
                  </a:txBody>
                  <a:tcPr marL="12031" marR="12031" marT="12031" marB="0" anchor="b">
                    <a:lnL>
                      <a:noFill/>
                    </a:lnL>
                    <a:lnR>
                      <a:noFill/>
                    </a:lnR>
                    <a:lnT>
                      <a:noFill/>
                    </a:lnT>
                    <a:lnB>
                      <a:noFill/>
                    </a:lnB>
                  </a:tcPr>
                </a:tc>
                <a:extLst>
                  <a:ext uri="{0D108BD9-81ED-4DB2-BD59-A6C34878D82A}">
                    <a16:rowId xmlns:a16="http://schemas.microsoft.com/office/drawing/2014/main" val="10007"/>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7</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-2</a:t>
                      </a:r>
                    </a:p>
                  </a:txBody>
                  <a:tcPr marL="12031" marR="12031" marT="12031" marB="0" anchor="b">
                    <a:lnL>
                      <a:noFill/>
                    </a:lnL>
                    <a:lnR>
                      <a:noFill/>
                    </a:lnR>
                    <a:lnT>
                      <a:noFill/>
                    </a:lnT>
                    <a:lnB>
                      <a:noFill/>
                    </a:lnB>
                  </a:tcPr>
                </a:tc>
                <a:tc>
                  <a:txBody>
                    <a:bodyPr/>
                    <a:lstStyle/>
                    <a:p>
                      <a:pPr algn="ctr" fontAlgn="b"/>
                      <a:r>
                        <a:rPr lang="en-US" sz="1400" b="0" i="0" u="none" strike="noStrike" dirty="0">
                          <a:solidFill>
                            <a:srgbClr val="75923C"/>
                          </a:solidFill>
                          <a:latin typeface="Calibri"/>
                        </a:rPr>
                        <a:t>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0.583</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5.206</a:t>
                      </a:r>
                    </a:p>
                  </a:txBody>
                  <a:tcPr marL="12031" marR="12031" marT="12031" marB="0" anchor="b">
                    <a:lnL>
                      <a:noFill/>
                    </a:lnL>
                    <a:lnR>
                      <a:noFill/>
                    </a:lnR>
                    <a:lnT>
                      <a:noFill/>
                    </a:lnT>
                    <a:lnB>
                      <a:noFill/>
                    </a:lnB>
                  </a:tcPr>
                </a:tc>
                <a:tc>
                  <a:txBody>
                    <a:bodyPr/>
                    <a:lstStyle/>
                    <a:p>
                      <a:pPr algn="ctr" fontAlgn="b"/>
                      <a:r>
                        <a:rPr lang="en-US" sz="1400" b="0" i="0" u="none" strike="noStrike" dirty="0">
                          <a:solidFill>
                            <a:srgbClr val="75923C"/>
                          </a:solidFill>
                          <a:latin typeface="Calibri"/>
                        </a:rPr>
                        <a:t>-5.206</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Tax</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-146.5</a:t>
                      </a:r>
                    </a:p>
                  </a:txBody>
                  <a:tcPr marL="12031" marR="12031" marT="12031" marB="0" anchor="b">
                    <a:lnL>
                      <a:noFill/>
                    </a:lnL>
                    <a:lnR>
                      <a:noFill/>
                    </a:lnR>
                    <a:lnT>
                      <a:noFill/>
                    </a:lnT>
                    <a:lnB>
                      <a:noFill/>
                    </a:lnB>
                  </a:tcPr>
                </a:tc>
                <a:extLst>
                  <a:ext uri="{0D108BD9-81ED-4DB2-BD59-A6C34878D82A}">
                    <a16:rowId xmlns:a16="http://schemas.microsoft.com/office/drawing/2014/main" val="10008"/>
                  </a:ext>
                </a:extLst>
              </a:tr>
              <a:tr h="240632">
                <a:tc>
                  <a:txBody>
                    <a:bodyPr/>
                    <a:lstStyle/>
                    <a:p>
                      <a:pPr algn="ctr"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8</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0.540</a:t>
                      </a:r>
                    </a:p>
                  </a:txBody>
                  <a:tcPr marL="12031" marR="12031" marT="12031" marB="0" anchor="b">
                    <a:lnL>
                      <a:noFill/>
                    </a:lnL>
                    <a:lnR>
                      <a:noFill/>
                    </a:lnR>
                    <a:lnT>
                      <a:noFill/>
                    </a:lnT>
                    <a:lnB>
                      <a:noFill/>
                    </a:lnB>
                  </a:tcPr>
                </a:tc>
                <a:tc>
                  <a:txBody>
                    <a:bodyPr/>
                    <a:lstStyle/>
                    <a:p>
                      <a:pPr algn="ctr" fontAlgn="b"/>
                      <a:r>
                        <a:rPr lang="en-US" sz="1400" b="0" i="0" u="none" strike="noStrike">
                          <a:solidFill>
                            <a:srgbClr val="75923C"/>
                          </a:solidFill>
                          <a:latin typeface="Calibri"/>
                        </a:rPr>
                        <a:t>5.747</a:t>
                      </a:r>
                    </a:p>
                  </a:txBody>
                  <a:tcPr marL="12031" marR="12031" marT="12031" marB="0" anchor="b">
                    <a:lnL>
                      <a:noFill/>
                    </a:lnL>
                    <a:lnR>
                      <a:noFill/>
                    </a:lnR>
                    <a:lnT>
                      <a:noFill/>
                    </a:lnT>
                    <a:lnB>
                      <a:noFill/>
                    </a:lnB>
                  </a:tcPr>
                </a:tc>
                <a:tc>
                  <a:txBody>
                    <a:bodyPr/>
                    <a:lstStyle/>
                    <a:p>
                      <a:pPr algn="ctr" fontAlgn="b"/>
                      <a:r>
                        <a:rPr lang="en-US" sz="1400" b="0" i="0" u="none" strike="noStrike" dirty="0">
                          <a:solidFill>
                            <a:srgbClr val="75923C"/>
                          </a:solidFill>
                          <a:latin typeface="Calibri"/>
                        </a:rPr>
                        <a:t>-5.747</a:t>
                      </a:r>
                    </a:p>
                  </a:txBody>
                  <a:tcPr marL="12031" marR="12031" marT="12031"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09"/>
                  </a:ext>
                </a:extLst>
              </a:tr>
              <a:tr h="240632">
                <a:tc>
                  <a:txBody>
                    <a:bodyPr/>
                    <a:lstStyle/>
                    <a:p>
                      <a:pPr algn="ctr"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9</a:t>
                      </a: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-18</a:t>
                      </a: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0</a:t>
                      </a: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0.500</a:t>
                      </a: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5.747</a:t>
                      </a: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-14.751</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NPV</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13.834</a:t>
                      </a:r>
                    </a:p>
                  </a:txBody>
                  <a:tcPr marL="12031" marR="12031" marT="12031" marB="0" anchor="b">
                    <a:lnL>
                      <a:noFill/>
                    </a:lnL>
                    <a:lnR>
                      <a:noFill/>
                    </a:lnR>
                    <a:lnT>
                      <a:noFill/>
                    </a:lnT>
                    <a:lnB>
                      <a:noFill/>
                    </a:lnB>
                  </a:tcPr>
                </a:tc>
                <a:extLst>
                  <a:ext uri="{0D108BD9-81ED-4DB2-BD59-A6C34878D82A}">
                    <a16:rowId xmlns:a16="http://schemas.microsoft.com/office/drawing/2014/main" val="10010"/>
                  </a:ext>
                </a:extLst>
              </a:tr>
              <a:tr h="240632">
                <a:tc>
                  <a:txBody>
                    <a:bodyPr/>
                    <a:lstStyle/>
                    <a:p>
                      <a:pPr algn="ctr"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10</a:t>
                      </a: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-21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0</a:t>
                      </a: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0.463</a:t>
                      </a: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5.747</a:t>
                      </a:r>
                    </a:p>
                  </a:txBody>
                  <a:tcPr marL="12031" marR="12031" marT="12031" marB="0" anchor="b">
                    <a:lnL>
                      <a:noFill/>
                    </a:lnL>
                    <a:lnR>
                      <a:noFill/>
                    </a:lnR>
                    <a:lnT>
                      <a:noFill/>
                    </a:lnT>
                    <a:lnB>
                      <a:noFill/>
                    </a:lnB>
                  </a:tcPr>
                </a:tc>
                <a:tc>
                  <a:txBody>
                    <a:bodyPr/>
                    <a:lstStyle/>
                    <a:p>
                      <a:pPr algn="ctr" fontAlgn="b"/>
                      <a:r>
                        <a:rPr lang="en-US" sz="1400" b="0" i="0" u="none" strike="noStrike">
                          <a:solidFill>
                            <a:srgbClr val="FF0000"/>
                          </a:solidFill>
                          <a:latin typeface="Calibri"/>
                        </a:rPr>
                        <a:t>-24.478</a:t>
                      </a:r>
                    </a:p>
                  </a:txBody>
                  <a:tcPr marL="12031" marR="12031" marT="12031"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NPV Tax</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0000"/>
                          </a:solidFill>
                          <a:latin typeface="Calibri"/>
                        </a:rPr>
                        <a:t>-22.009</a:t>
                      </a:r>
                    </a:p>
                  </a:txBody>
                  <a:tcPr marL="12031" marR="12031" marT="12031" marB="0" anchor="b">
                    <a:lnL>
                      <a:noFill/>
                    </a:lnL>
                    <a:lnR>
                      <a:noFill/>
                    </a:lnR>
                    <a:lnT>
                      <a:noFill/>
                    </a:lnT>
                    <a:lnB>
                      <a:noFill/>
                    </a:lnB>
                  </a:tcPr>
                </a:tc>
                <a:extLst>
                  <a:ext uri="{0D108BD9-81ED-4DB2-BD59-A6C34878D82A}">
                    <a16:rowId xmlns:a16="http://schemas.microsoft.com/office/drawing/2014/main" val="10011"/>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10</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0.429</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5.232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-20.704</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12"/>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18</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-4</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0.397</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3.644</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-15.144</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gridSpan="2">
                  <a:txBody>
                    <a:bodyPr/>
                    <a:lstStyle/>
                    <a:p>
                      <a:pPr algn="ctr" fontAlgn="b"/>
                      <a:r>
                        <a:rPr lang="en-US" sz="1400" b="0" i="0" u="none" strike="noStrike" dirty="0" smtClean="0">
                          <a:solidFill>
                            <a:srgbClr val="000000"/>
                          </a:solidFill>
                          <a:latin typeface="Calibri"/>
                        </a:rPr>
                        <a:t>IRR=14.034%</a:t>
                      </a:r>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hMerge="1">
                  <a:txBody>
                    <a:bodyPr/>
                    <a:lstStyle/>
                    <a:p>
                      <a:endParaRPr lang="en-US"/>
                    </a:p>
                  </a:txBody>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13"/>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13</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18</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-5.8</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0.368</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1.511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-10.659</a:t>
                      </a:r>
                    </a:p>
                  </a:txBody>
                  <a:tcPr marL="12031" marR="12031" marT="12031" marB="0" anchor="b">
                    <a:lnL>
                      <a:noFill/>
                    </a:lnL>
                    <a:lnR>
                      <a:noFill/>
                    </a:lnR>
                    <a:lnT>
                      <a:noFill/>
                    </a:lnT>
                    <a:lnB>
                      <a:noFill/>
                    </a:lnB>
                  </a:tcPr>
                </a:tc>
                <a:tc gridSpan="4">
                  <a:txBody>
                    <a:bodyPr/>
                    <a:lstStyle/>
                    <a:p>
                      <a:pPr algn="ctr" fontAlgn="b"/>
                      <a:r>
                        <a:rPr lang="en-US" sz="1400" b="0" i="0" u="none" strike="noStrike" dirty="0" smtClean="0">
                          <a:solidFill>
                            <a:srgbClr val="000000"/>
                          </a:solidFill>
                          <a:latin typeface="Calibri"/>
                        </a:rPr>
                        <a:t>no tax and</a:t>
                      </a:r>
                      <a:r>
                        <a:rPr lang="en-US" sz="1400" b="0" i="0" u="none" strike="noStrike" baseline="0" dirty="0" smtClean="0">
                          <a:solidFill>
                            <a:srgbClr val="000000"/>
                          </a:solidFill>
                          <a:latin typeface="Calibri"/>
                        </a:rPr>
                        <a:t> no</a:t>
                      </a:r>
                      <a:r>
                        <a:rPr lang="en-US" sz="1400" b="0" i="0" u="none" strike="noStrike" dirty="0" smtClean="0">
                          <a:solidFill>
                            <a:srgbClr val="000000"/>
                          </a:solidFill>
                          <a:latin typeface="Calibri"/>
                        </a:rPr>
                        <a:t> tax </a:t>
                      </a:r>
                      <a:r>
                        <a:rPr lang="en-US" sz="1400" b="0" i="0" u="none" strike="noStrike" dirty="0" err="1" smtClean="0">
                          <a:solidFill>
                            <a:srgbClr val="000000"/>
                          </a:solidFill>
                          <a:latin typeface="Calibri"/>
                        </a:rPr>
                        <a:t>incentIve</a:t>
                      </a:r>
                      <a:r>
                        <a:rPr lang="en-US" sz="1400" b="0" i="0" u="none" strike="noStrike" dirty="0" smtClean="0">
                          <a:solidFill>
                            <a:srgbClr val="000000"/>
                          </a:solidFill>
                          <a:latin typeface="Calibri"/>
                        </a:rPr>
                        <a:t> IRR = 16.9</a:t>
                      </a:r>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hMerge="1">
                  <a:txBody>
                    <a:bodyPr/>
                    <a:lstStyle/>
                    <a:p>
                      <a:pPr algn="l"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hMerge="1">
                  <a:txBody>
                    <a:bodyPr/>
                    <a:lstStyle/>
                    <a:p>
                      <a:endParaRPr lang="en-US"/>
                    </a:p>
                  </a:txBody>
                  <a:tcPr/>
                </a:tc>
                <a:tc hMerge="1">
                  <a:txBody>
                    <a:bodyPr/>
                    <a:lstStyle/>
                    <a:p>
                      <a:pPr algn="ctr"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14"/>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14</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16.5</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-6.3</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0.340</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-0.634</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-7.186</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gridSpan="3">
                  <a:txBody>
                    <a:bodyPr/>
                    <a:lstStyle/>
                    <a:p>
                      <a:pPr algn="l" fontAlgn="b"/>
                      <a:r>
                        <a:rPr lang="en-US" sz="1400" b="0" i="0" u="none" strike="noStrike" dirty="0">
                          <a:solidFill>
                            <a:srgbClr val="000000"/>
                          </a:solidFill>
                          <a:latin typeface="Calibri"/>
                        </a:rPr>
                        <a:t>no tax incentive IRR= 10.8%</a:t>
                      </a:r>
                    </a:p>
                  </a:txBody>
                  <a:tcPr marL="12031" marR="12031" marT="12031"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15</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15.8</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-7</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0.315</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-2.841</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-4.412</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16"/>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16</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15.5</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-7.3</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0.292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-4.972</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-2.018</a:t>
                      </a:r>
                    </a:p>
                  </a:txBody>
                  <a:tcPr marL="12031" marR="12031" marT="12031"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17"/>
                  </a:ext>
                </a:extLst>
              </a:tr>
              <a:tr h="240632">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17</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16</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-7.7</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0.270</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-7.053</a:t>
                      </a:r>
                    </a:p>
                  </a:txBody>
                  <a:tcPr marL="12031" marR="12031" marT="12031" marB="0" anchor="b">
                    <a:lnL>
                      <a:noFill/>
                    </a:lnL>
                    <a:lnR>
                      <a:noFill/>
                    </a:lnR>
                    <a:lnT>
                      <a:noFill/>
                    </a:lnT>
                    <a:lnB>
                      <a:noFill/>
                    </a:lnB>
                  </a:tcPr>
                </a:tc>
                <a:tc>
                  <a:txBody>
                    <a:bodyPr/>
                    <a:lstStyle/>
                    <a:p>
                      <a:pPr algn="ctr" fontAlgn="b"/>
                      <a:r>
                        <a:rPr lang="en-US" sz="1400" b="0" i="0" u="none" strike="noStrike">
                          <a:solidFill>
                            <a:srgbClr val="0070C0"/>
                          </a:solidFill>
                          <a:latin typeface="Calibri"/>
                        </a:rPr>
                        <a:t>0.225</a:t>
                      </a: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12031" marR="12031" marT="12031"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12031" marR="12031" marT="12031" marB="0" anchor="b">
                    <a:lnL>
                      <a:noFill/>
                    </a:lnL>
                    <a:lnR>
                      <a:noFill/>
                    </a:lnR>
                    <a:lnT>
                      <a:noFill/>
                    </a:lnT>
                    <a:lnB>
                      <a:noFill/>
                    </a:lnB>
                  </a:tcPr>
                </a:tc>
                <a:extLst>
                  <a:ext uri="{0D108BD9-81ED-4DB2-BD59-A6C34878D82A}">
                    <a16:rowId xmlns:a16="http://schemas.microsoft.com/office/drawing/2014/main" val="10018"/>
                  </a:ext>
                </a:extLst>
              </a:tr>
            </a:tbl>
          </a:graphicData>
        </a:graphic>
      </p:graphicFrame>
      <p:sp>
        <p:nvSpPr>
          <p:cNvPr id="21" name="Rectangle 20"/>
          <p:cNvSpPr/>
          <p:nvPr/>
        </p:nvSpPr>
        <p:spPr>
          <a:xfrm>
            <a:off x="6324600" y="3222625"/>
            <a:ext cx="2590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32985" name="Text Box 217"/>
          <p:cNvSpPr txBox="1">
            <a:spLocks noChangeArrowheads="1"/>
          </p:cNvSpPr>
          <p:nvPr/>
        </p:nvSpPr>
        <p:spPr bwMode="auto">
          <a:xfrm>
            <a:off x="7708900" y="3871913"/>
            <a:ext cx="1281113" cy="336550"/>
          </a:xfrm>
          <a:prstGeom prst="rect">
            <a:avLst/>
          </a:prstGeom>
          <a:noFill/>
          <a:ln w="9525">
            <a:noFill/>
            <a:miter lim="800000"/>
            <a:headEnd/>
            <a:tailEnd/>
          </a:ln>
          <a:effectLst/>
        </p:spPr>
        <p:txBody>
          <a:bodyPr wrap="none">
            <a:spAutoFit/>
          </a:bodyPr>
          <a:lstStyle/>
          <a:p>
            <a:r>
              <a:rPr lang="en-US" sz="1600" dirty="0" smtClean="0">
                <a:solidFill>
                  <a:srgbClr val="FF0000"/>
                </a:solidFill>
              </a:rPr>
              <a:t>61% </a:t>
            </a:r>
            <a:r>
              <a:rPr lang="en-US" sz="1600" dirty="0">
                <a:solidFill>
                  <a:srgbClr val="FF0000"/>
                </a:solidFill>
              </a:rPr>
              <a:t>to </a:t>
            </a:r>
            <a:r>
              <a:rPr lang="en-US" sz="1600" dirty="0" err="1">
                <a:solidFill>
                  <a:srgbClr val="FF0000"/>
                </a:solidFill>
              </a:rPr>
              <a:t>Gvmt</a:t>
            </a:r>
            <a:endParaRPr lang="en-US" sz="1600" dirty="0">
              <a:solidFill>
                <a:srgbClr val="FF0000"/>
              </a:solidFill>
            </a:endParaRPr>
          </a:p>
        </p:txBody>
      </p:sp>
      <p:pic>
        <p:nvPicPr>
          <p:cNvPr id="22529" name="Picture 1"/>
          <p:cNvPicPr>
            <a:picLocks noChangeAspect="1" noChangeArrowheads="1"/>
          </p:cNvPicPr>
          <p:nvPr/>
        </p:nvPicPr>
        <p:blipFill>
          <a:blip r:embed="rId3" cstate="print"/>
          <a:srcRect/>
          <a:stretch>
            <a:fillRect/>
          </a:stretch>
        </p:blipFill>
        <p:spPr bwMode="auto">
          <a:xfrm>
            <a:off x="1066800" y="5715000"/>
            <a:ext cx="4572000" cy="1066800"/>
          </a:xfrm>
          <a:prstGeom prst="rect">
            <a:avLst/>
          </a:prstGeom>
          <a:noFill/>
          <a:ln w="9525">
            <a:noFill/>
            <a:miter lim="800000"/>
            <a:headEnd/>
            <a:tailEnd/>
          </a:ln>
        </p:spPr>
      </p:pic>
      <p:sp>
        <p:nvSpPr>
          <p:cNvPr id="18" name="TextBox 17"/>
          <p:cNvSpPr txBox="1"/>
          <p:nvPr/>
        </p:nvSpPr>
        <p:spPr>
          <a:xfrm>
            <a:off x="2590800" y="6400800"/>
            <a:ext cx="588623" cy="307777"/>
          </a:xfrm>
          <a:prstGeom prst="rect">
            <a:avLst/>
          </a:prstGeom>
          <a:noFill/>
        </p:spPr>
        <p:txBody>
          <a:bodyPr wrap="none" rtlCol="0">
            <a:spAutoFit/>
          </a:bodyPr>
          <a:lstStyle/>
          <a:p>
            <a:r>
              <a:rPr lang="en-US" sz="1400" dirty="0" smtClean="0"/>
              <a:t>146.5</a:t>
            </a:r>
            <a:endParaRPr lang="en-US" sz="1400" dirty="0"/>
          </a:p>
        </p:txBody>
      </p:sp>
      <p:sp>
        <p:nvSpPr>
          <p:cNvPr id="20" name="TextBox 19"/>
          <p:cNvSpPr txBox="1"/>
          <p:nvPr/>
        </p:nvSpPr>
        <p:spPr>
          <a:xfrm>
            <a:off x="26504" y="39756"/>
            <a:ext cx="4203202" cy="276999"/>
          </a:xfrm>
          <a:prstGeom prst="rect">
            <a:avLst/>
          </a:prstGeom>
          <a:noFill/>
        </p:spPr>
        <p:txBody>
          <a:bodyPr wrap="none" rtlCol="0">
            <a:spAutoFit/>
          </a:bodyPr>
          <a:lstStyle/>
          <a:p>
            <a:r>
              <a:rPr lang="en-US" sz="1200" dirty="0" smtClean="0">
                <a:solidFill>
                  <a:srgbClr val="00B050"/>
                </a:solidFill>
              </a:rPr>
              <a:t>Mining Base Case in “</a:t>
            </a:r>
            <a:r>
              <a:rPr lang="en-US" sz="1200" b="1" dirty="0" smtClean="0">
                <a:solidFill>
                  <a:srgbClr val="0000FF"/>
                </a:solidFill>
              </a:rPr>
              <a:t>NPV- simple and mine examples</a:t>
            </a:r>
            <a:r>
              <a:rPr lang="en-US" sz="1200" dirty="0" smtClean="0">
                <a:solidFill>
                  <a:srgbClr val="00B050"/>
                </a:solidFill>
              </a:rPr>
              <a:t>” on BB</a:t>
            </a:r>
            <a:endParaRPr lang="en-US" sz="1200" dirty="0">
              <a:solidFill>
                <a:srgbClr val="00B050"/>
              </a:solidFill>
            </a:endParaRPr>
          </a:p>
        </p:txBody>
      </p:sp>
      <p:cxnSp>
        <p:nvCxnSpPr>
          <p:cNvPr id="25" name="Straight Connector 24"/>
          <p:cNvCxnSpPr/>
          <p:nvPr/>
        </p:nvCxnSpPr>
        <p:spPr>
          <a:xfrm rot="5400000">
            <a:off x="7658100" y="36957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743700" y="49149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905500" y="59055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8753060" y="2057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7805530" y="3233530"/>
            <a:ext cx="2362200" cy="9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382000" y="4396408"/>
            <a:ext cx="599660" cy="23192"/>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610600" y="1676400"/>
            <a:ext cx="348172" cy="276999"/>
          </a:xfrm>
          <a:prstGeom prst="rect">
            <a:avLst/>
          </a:prstGeom>
          <a:noFill/>
        </p:spPr>
        <p:txBody>
          <a:bodyPr wrap="none" rtlCol="0">
            <a:spAutoFit/>
          </a:bodyPr>
          <a:lstStyle/>
          <a:p>
            <a:r>
              <a:rPr lang="en-US" sz="1200" dirty="0" smtClean="0">
                <a:solidFill>
                  <a:srgbClr val="33CC33"/>
                </a:solidFill>
              </a:rPr>
              <a:t>=0</a:t>
            </a:r>
            <a:endParaRPr lang="en-US" sz="1200" dirty="0">
              <a:solidFill>
                <a:srgbClr val="33CC33"/>
              </a:solidFill>
            </a:endParaRPr>
          </a:p>
        </p:txBody>
      </p:sp>
      <p:sp>
        <p:nvSpPr>
          <p:cNvPr id="2" name="Rectangle 1"/>
          <p:cNvSpPr/>
          <p:nvPr/>
        </p:nvSpPr>
        <p:spPr>
          <a:xfrm>
            <a:off x="3962400" y="6172200"/>
            <a:ext cx="1849438"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8293</TotalTime>
  <Words>2704</Words>
  <Application>Microsoft Office PowerPoint</Application>
  <PresentationFormat>On-screen Show (4:3)</PresentationFormat>
  <Paragraphs>922</Paragraphs>
  <Slides>28</Slides>
  <Notes>17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Times New Roman</vt:lpstr>
      <vt:lpstr>Wingdings</vt:lpstr>
      <vt:lpstr>Default Design</vt:lpstr>
      <vt:lpstr>1_Default Design</vt:lpstr>
      <vt:lpstr>Equation</vt:lpstr>
      <vt:lpstr>Economic Analysis</vt:lpstr>
      <vt:lpstr>Economic Terms</vt:lpstr>
      <vt:lpstr>Future Value</vt:lpstr>
      <vt:lpstr>Cash Flow Example</vt:lpstr>
      <vt:lpstr>Present Value Interest Table</vt:lpstr>
      <vt:lpstr>Present Value Interest Table</vt:lpstr>
      <vt:lpstr>Internal Rate or Return</vt:lpstr>
      <vt:lpstr>Cash Flow for a Typical Discovery</vt:lpstr>
      <vt:lpstr>Mining Base Case</vt:lpstr>
      <vt:lpstr>Plotting NPV(t) for typical mine on Canadian Shield</vt:lpstr>
      <vt:lpstr>Tax Policy Important:  vary exploration tax credit…</vt:lpstr>
      <vt:lpstr>Taxes have big impact…</vt:lpstr>
      <vt:lpstr>Power Plants</vt:lpstr>
      <vt:lpstr>Levelized Costs</vt:lpstr>
      <vt:lpstr>PowerPoint Presentation</vt:lpstr>
      <vt:lpstr>PowerPoint Presentation</vt:lpstr>
      <vt:lpstr>PowerPoint Presentation</vt:lpstr>
      <vt:lpstr>PowerPoint Presentation</vt:lpstr>
      <vt:lpstr>PowerPoint Presentation</vt:lpstr>
      <vt:lpstr>Viability of power generation options</vt:lpstr>
      <vt:lpstr>Levelized cost summary</vt:lpstr>
      <vt:lpstr>Levelized Cost Summary</vt:lpstr>
      <vt:lpstr>Dramatic recent drop in price of solar</vt:lpstr>
      <vt:lpstr>PowerPoint Presentation</vt:lpstr>
      <vt:lpstr>PowerPoint Presentation</vt:lpstr>
      <vt:lpstr>PowerPoint Presentation</vt:lpstr>
      <vt:lpstr>PS2: Economic analysis problem set</vt:lpstr>
      <vt:lpstr>References</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Analysis</dc:title>
  <dc:creator>Larry Cathles</dc:creator>
  <cp:lastModifiedBy>Lawrence M. Cathles</cp:lastModifiedBy>
  <cp:revision>171</cp:revision>
  <dcterms:created xsi:type="dcterms:W3CDTF">2007-09-15T21:51:56Z</dcterms:created>
  <dcterms:modified xsi:type="dcterms:W3CDTF">2017-09-18T20:42:14Z</dcterms:modified>
</cp:coreProperties>
</file>