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74" r:id="rId10"/>
    <p:sldId id="263" r:id="rId11"/>
    <p:sldId id="266" r:id="rId12"/>
    <p:sldId id="265" r:id="rId13"/>
    <p:sldId id="268" r:id="rId14"/>
    <p:sldId id="270" r:id="rId15"/>
    <p:sldId id="267" r:id="rId16"/>
    <p:sldId id="269" r:id="rId17"/>
    <p:sldId id="273" r:id="rId18"/>
    <p:sldId id="271" r:id="rId19"/>
    <p:sldId id="277" r:id="rId20"/>
    <p:sldId id="276" r:id="rId21"/>
    <p:sldId id="275" r:id="rId22"/>
    <p:sldId id="279" r:id="rId23"/>
    <p:sldId id="280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02" y="55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4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4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1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1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6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7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1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7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9DF0B-05F2-45DE-A042-715B276A565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1434-1251-46EB-9620-F04D4B28B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612218"/>
            <a:ext cx="9144000" cy="2387600"/>
          </a:xfrm>
        </p:spPr>
        <p:txBody>
          <a:bodyPr/>
          <a:lstStyle/>
          <a:p>
            <a:r>
              <a:rPr lang="en-US" dirty="0" smtClean="0"/>
              <a:t>Can Subsurface Permeability be Imaged?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30421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Presentation to</a:t>
            </a:r>
          </a:p>
          <a:p>
            <a:r>
              <a:rPr lang="en-US" dirty="0" smtClean="0"/>
              <a:t>Earth Source Heat Project Team</a:t>
            </a:r>
          </a:p>
          <a:p>
            <a:r>
              <a:rPr lang="en-US" dirty="0" smtClean="0"/>
              <a:t>11:00 AM June 27, 2019</a:t>
            </a:r>
          </a:p>
          <a:p>
            <a:endParaRPr lang="en-US" dirty="0"/>
          </a:p>
          <a:p>
            <a:r>
              <a:rPr lang="en-US" dirty="0" smtClean="0"/>
              <a:t>L. M. Cathles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179" y="60030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Conversations with ARM and Peter Malin helped enormously in the preparation of this presentation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79" y="5633708"/>
            <a:ext cx="199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Acknowledgement: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8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0" y="1325563"/>
            <a:ext cx="3947795" cy="184213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19418" r="12680" b="33603"/>
          <a:stretch/>
        </p:blipFill>
        <p:spPr bwMode="auto">
          <a:xfrm>
            <a:off x="916889" y="3241675"/>
            <a:ext cx="3947795" cy="183769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06013" y="6400799"/>
            <a:ext cx="2351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From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Sicking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et al. (submitted JGR)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0695" y="956231"/>
            <a:ext cx="122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slice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7317" y="1736647"/>
            <a:ext cx="6370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CAV map prepared by TFI processing of seismic array data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237316" y="3343039"/>
            <a:ext cx="6370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Flow fracture presentation of CAV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129238" y="4949431"/>
            <a:ext cx="500514" cy="5562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37316" y="5401459"/>
            <a:ext cx="6370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Connection </a:t>
            </a:r>
            <a:r>
              <a:rPr lang="en-US" sz="2000" b="1" dirty="0" smtClean="0">
                <a:solidFill>
                  <a:srgbClr val="0000FF"/>
                </a:solidFill>
              </a:rPr>
              <a:t>confirmed by tracer connection </a:t>
            </a:r>
            <a:r>
              <a:rPr lang="en-US" sz="2000" dirty="0" smtClean="0"/>
              <a:t>between vertical well B and horizontal (perforated and </a:t>
            </a:r>
            <a:r>
              <a:rPr lang="en-US" sz="2000" dirty="0" err="1" smtClean="0"/>
              <a:t>hydrofracked</a:t>
            </a:r>
            <a:r>
              <a:rPr lang="en-US" sz="2000" dirty="0" smtClean="0"/>
              <a:t>) well A.  Distance from B to connection with A ~ 2000 ft.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916889" y="5153342"/>
            <a:ext cx="2837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Example from Lacazette et al. (2013)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9" y="1325563"/>
            <a:ext cx="7086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7349" y="2890391"/>
            <a:ext cx="5047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Cumulative Activity Volume, Colombia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Permeability </a:t>
            </a:r>
            <a:r>
              <a:rPr lang="en-US" sz="2000" b="1" dirty="0" smtClean="0">
                <a:solidFill>
                  <a:srgbClr val="0000FF"/>
                </a:solidFill>
              </a:rPr>
              <a:t>confirmed by production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Not all faults are active (permeable)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204109" y="4340994"/>
            <a:ext cx="4971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data from 1950’s</a:t>
            </a:r>
          </a:p>
          <a:p>
            <a:r>
              <a:rPr lang="en-US" dirty="0" smtClean="0"/>
              <a:t>Fracture mapping confirmed old production 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2466" y="1140897"/>
            <a:ext cx="255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Colombia, South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5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07"/>
          <a:stretch/>
        </p:blipFill>
        <p:spPr>
          <a:xfrm>
            <a:off x="260685" y="1530417"/>
            <a:ext cx="9410700" cy="4765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685" y="1131272"/>
            <a:ext cx="184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Albany shale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48775" y="2271563"/>
            <a:ext cx="168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Lost circulation predicted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</a:t>
            </a:r>
          </a:p>
          <a:p>
            <a:r>
              <a:rPr lang="en-US" dirty="0" smtClean="0"/>
              <a:t>CAV and </a:t>
            </a:r>
            <a:r>
              <a:rPr lang="en-US" dirty="0" err="1" smtClean="0"/>
              <a:t>fx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48775" y="4140893"/>
            <a:ext cx="2040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Intersections are to fracture network</a:t>
            </a:r>
          </a:p>
          <a:p>
            <a:endParaRPr lang="en-US" dirty="0"/>
          </a:p>
          <a:p>
            <a:r>
              <a:rPr lang="en-US" dirty="0" smtClean="0"/>
              <a:t>All lost circulation occurred where well intersected </a:t>
            </a:r>
            <a:r>
              <a:rPr lang="en-US" dirty="0" err="1" smtClean="0"/>
              <a:t>fx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447950"/>
            <a:ext cx="5781675" cy="4905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8552" y="3105834"/>
            <a:ext cx="5024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Gas production predicted </a:t>
            </a:r>
            <a:r>
              <a:rPr lang="en-US" sz="2400" dirty="0" smtClean="0"/>
              <a:t>by active fracture TFI images</a:t>
            </a:r>
          </a:p>
          <a:p>
            <a:endParaRPr lang="en-US" sz="2400" dirty="0"/>
          </a:p>
          <a:p>
            <a:r>
              <a:rPr lang="en-US" sz="2400" dirty="0" smtClean="0"/>
              <a:t>Gas contains radon and is radioactive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2280678" y="3166712"/>
            <a:ext cx="221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Radioactive tracer log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4325" y="1140897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Virginia gas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07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61" y="1449130"/>
            <a:ext cx="5876925" cy="5086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0736" y="1588168"/>
            <a:ext cx="7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Well 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4135893">
            <a:off x="3511616" y="2366210"/>
            <a:ext cx="7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Well 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0631" y="1793407"/>
            <a:ext cx="4958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Change in CAV images before and after Drilling well B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3561347"/>
            <a:ext cx="347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Decline in well A production (30%) occurs where TFI </a:t>
            </a:r>
            <a:r>
              <a:rPr lang="en-US" dirty="0" err="1" smtClean="0">
                <a:solidFill>
                  <a:srgbClr val="0000FF"/>
                </a:solidFill>
              </a:rPr>
              <a:t>fx</a:t>
            </a:r>
            <a:r>
              <a:rPr lang="en-US" dirty="0" smtClean="0">
                <a:solidFill>
                  <a:srgbClr val="0000FF"/>
                </a:solidFill>
              </a:rPr>
              <a:t> map suggests it should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6817" y="4841507"/>
            <a:ext cx="442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ARM predicted the three fracking stages which interfere with production in Well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4284" y="1119293"/>
            <a:ext cx="164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Marcellus shale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7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56" y="2993317"/>
            <a:ext cx="7029450" cy="348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3" y="1506799"/>
            <a:ext cx="5876925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56783" y="5236143"/>
            <a:ext cx="6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MEQ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9952" y="1742227"/>
            <a:ext cx="509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CAV </a:t>
            </a:r>
            <a:r>
              <a:rPr lang="en-US" sz="2000" dirty="0" smtClean="0">
                <a:solidFill>
                  <a:srgbClr val="0000FF"/>
                </a:solidFill>
              </a:rPr>
              <a:t>predicts flow connection </a:t>
            </a:r>
            <a:r>
              <a:rPr lang="en-US" sz="2000" dirty="0" smtClean="0"/>
              <a:t>down tear fault which triggered micro EQ activity on ramp fold 300 m below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3213" y="1137467"/>
            <a:ext cx="410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 3D seismic and </a:t>
            </a:r>
            <a:r>
              <a:rPr lang="en-US" dirty="0" err="1" smtClean="0"/>
              <a:t>microseismic</a:t>
            </a:r>
            <a:r>
              <a:rPr lang="en-US" dirty="0" smtClean="0"/>
              <a:t>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4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957" y="2105209"/>
            <a:ext cx="8553843" cy="3997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7781" y="1207972"/>
            <a:ext cx="5024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signals from fiber optic cable in well show </a:t>
            </a:r>
            <a:r>
              <a:rPr lang="en-US" dirty="0" smtClean="0">
                <a:solidFill>
                  <a:srgbClr val="0000FF"/>
                </a:solidFill>
              </a:rPr>
              <a:t>fluid exits well where flow pathway imaged by TFI intersects well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639" y="3429000"/>
            <a:ext cx="248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25ft square TFI pixels show flow is enhanced where well bends and is into activated fractures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31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Testing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8" y="2161799"/>
            <a:ext cx="9563506" cy="4418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2986"/>
          <a:stretch/>
        </p:blipFill>
        <p:spPr>
          <a:xfrm>
            <a:off x="8355568" y="0"/>
            <a:ext cx="3787503" cy="3766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374" y="962595"/>
            <a:ext cx="68138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Resonances measured in OTN2 during stimulation terminate abruptly when micro-EQ occurred, and then re-established themselves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Suggests MEQ lower P in </a:t>
            </a:r>
            <a:r>
              <a:rPr lang="en-US" dirty="0" err="1" smtClean="0"/>
              <a:t>fx</a:t>
            </a:r>
            <a:r>
              <a:rPr lang="en-US" dirty="0" smtClean="0"/>
              <a:t> and shut down resonance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Resonance monitoring useful in MEQ control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26807" y="3893813"/>
            <a:ext cx="1183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Aalto University ESH Project Finland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634" y="6489560"/>
            <a:ext cx="2351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From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Sicking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et al. (submitted JGR)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85938" y="4847920"/>
            <a:ext cx="2006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Kwiatek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et al, Sci. Adv. (2019)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294419">
            <a:off x="6917400" y="1534903"/>
            <a:ext cx="1494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rray could locate TFI pathways shut down by MEQ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7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823" y="0"/>
            <a:ext cx="10515600" cy="1325563"/>
          </a:xfrm>
        </p:spPr>
        <p:txBody>
          <a:bodyPr/>
          <a:lstStyle/>
          <a:p>
            <a:r>
              <a:rPr lang="en-US" dirty="0" smtClean="0"/>
              <a:t>The People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0014" y="1364857"/>
            <a:ext cx="5809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Geiser patented method in 2002</a:t>
            </a:r>
          </a:p>
          <a:p>
            <a:r>
              <a:rPr lang="en-US" dirty="0" smtClean="0"/>
              <a:t>Sold IP to Global Geophysical in 2011</a:t>
            </a:r>
          </a:p>
          <a:p>
            <a:r>
              <a:rPr lang="en-US" dirty="0" smtClean="0"/>
              <a:t>Global Geophysical bankrupted in 2016</a:t>
            </a:r>
          </a:p>
          <a:p>
            <a:r>
              <a:rPr lang="en-US" dirty="0" smtClean="0"/>
              <a:t>Reconstituted as ARM (Ambient Reservoir Monitoring)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3671" y="1398897"/>
            <a:ext cx="419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 Lacazette 1991 PSU thesis with </a:t>
            </a:r>
            <a:r>
              <a:rPr lang="en-US" dirty="0" err="1" smtClean="0"/>
              <a:t>Engelder</a:t>
            </a:r>
            <a:endParaRPr lang="en-US" dirty="0" smtClean="0"/>
          </a:p>
          <a:p>
            <a:r>
              <a:rPr lang="en-US" dirty="0" err="1" smtClean="0"/>
              <a:t>Pettitt</a:t>
            </a:r>
            <a:r>
              <a:rPr lang="en-US" dirty="0" smtClean="0"/>
              <a:t> et al. (2009)</a:t>
            </a:r>
          </a:p>
          <a:p>
            <a:r>
              <a:rPr lang="en-US" dirty="0" smtClean="0"/>
              <a:t>Das and </a:t>
            </a:r>
            <a:r>
              <a:rPr lang="en-US" dirty="0" err="1" smtClean="0"/>
              <a:t>Zoback</a:t>
            </a:r>
            <a:r>
              <a:rPr lang="en-US" dirty="0" smtClean="0"/>
              <a:t> (2011)</a:t>
            </a:r>
          </a:p>
          <a:p>
            <a:r>
              <a:rPr lang="en-US" dirty="0" smtClean="0"/>
              <a:t>Peter Malin – self-organized criticality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9425" y="1110236"/>
            <a:ext cx="229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Background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0756" y="1110236"/>
            <a:ext cx="184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Corporate History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7627" y="3348762"/>
            <a:ext cx="7401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Tom Fleure		CEO</a:t>
            </a:r>
          </a:p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Ross Peebles		COO</a:t>
            </a:r>
          </a:p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Charles </a:t>
            </a:r>
            <a:r>
              <a:rPr lang="en-US" b="0" dirty="0" err="1" smtClean="0">
                <a:solidFill>
                  <a:schemeClr val="accent5">
                    <a:lumMod val="75000"/>
                  </a:schemeClr>
                </a:solidFill>
              </a:rPr>
              <a:t>Sicking</a:t>
            </a:r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Chief Technical Officer</a:t>
            </a:r>
          </a:p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Jan </a:t>
            </a:r>
            <a:r>
              <a:rPr lang="en-US" b="0" dirty="0" err="1" smtClean="0">
                <a:solidFill>
                  <a:schemeClr val="accent5">
                    <a:lumMod val="75000"/>
                  </a:schemeClr>
                </a:solidFill>
              </a:rPr>
              <a:t>Vermilye</a:t>
            </a:r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Senior Geoscientist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	Bill McLain		Processing Manager</a:t>
            </a:r>
            <a:endParaRPr lang="en-US" b="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0" dirty="0" smtClean="0">
                <a:solidFill>
                  <a:schemeClr val="accent5">
                    <a:lumMod val="75000"/>
                  </a:schemeClr>
                </a:solidFill>
              </a:rPr>
              <a:t>		Tim Schield		Development Manager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	Al Lacazette		Senior Geologic Consultant</a:t>
            </a:r>
            <a:endParaRPr lang="en-US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5711" y="2960245"/>
            <a:ext cx="449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Ambient Reservoir Monitoring, Inc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7015" y="3797295"/>
            <a:ext cx="445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Peter Malin has partner instrument company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Peter Geiser is shareholder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8296" y="5546733"/>
            <a:ext cx="5478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Companies doing similar work exist in Russia</a:t>
            </a:r>
          </a:p>
          <a:p>
            <a:r>
              <a:rPr lang="en-US" dirty="0" smtClean="0"/>
              <a:t>China is trying to emulate</a:t>
            </a:r>
          </a:p>
          <a:p>
            <a:r>
              <a:rPr lang="en-US" dirty="0" smtClean="0"/>
              <a:t>… but at moment TFI imaging is a small connected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40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Conclusions/Recommendations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91" y="1690688"/>
            <a:ext cx="113538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TFI can image flow pathways in subsurface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TFI survey should be an initial part of Cornell’s ESH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TFI survey would be important contribution in its own right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imaging (potential) flow pathways has many applications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Cornell could be in on ground floor and seen as “break the rules” innovator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74131" y="4957011"/>
            <a:ext cx="4831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serious proposal for a TFI survey is on the  table</a:t>
            </a:r>
          </a:p>
          <a:p>
            <a:r>
              <a:rPr lang="en-US" dirty="0" smtClean="0"/>
              <a:t>How do we proceed?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2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concept</a:t>
            </a:r>
          </a:p>
          <a:p>
            <a:r>
              <a:rPr lang="en-US" dirty="0" smtClean="0"/>
              <a:t>The history</a:t>
            </a:r>
          </a:p>
          <a:p>
            <a:r>
              <a:rPr lang="en-US" dirty="0" smtClean="0"/>
              <a:t>The importance</a:t>
            </a:r>
          </a:p>
          <a:p>
            <a:r>
              <a:rPr lang="en-US" dirty="0" smtClean="0"/>
              <a:t>The method</a:t>
            </a:r>
          </a:p>
          <a:p>
            <a:r>
              <a:rPr lang="en-US" dirty="0" smtClean="0"/>
              <a:t>The evidence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Conclusions/Recommendations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47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 and Discussion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Acknowledgements:  Conversations with ARM and Peter Malin helped immensely in preparation of this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47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D4104-B4B1-4846-9956-48F90D36B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6" r="4256"/>
          <a:stretch/>
        </p:blipFill>
        <p:spPr>
          <a:xfrm>
            <a:off x="6360199" y="1850871"/>
            <a:ext cx="3393401" cy="5007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CEB1DE-94AB-47A1-9EC4-F03940372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5" r="-1280"/>
          <a:stretch/>
        </p:blipFill>
        <p:spPr>
          <a:xfrm>
            <a:off x="575187" y="1897625"/>
            <a:ext cx="4665407" cy="4615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9070" y="1081430"/>
            <a:ext cx="38776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Surface Array to image subsurface target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2379" y="1189739"/>
            <a:ext cx="42432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Fractures activated during stimulation (20 stages)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36697" y="1099930"/>
            <a:ext cx="490330" cy="5413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913D7E-132E-4614-B17E-7698E8D5DE63}"/>
              </a:ext>
            </a:extLst>
          </p:cNvPr>
          <p:cNvSpPr txBox="1">
            <a:spLocks/>
          </p:cNvSpPr>
          <p:nvPr/>
        </p:nvSpPr>
        <p:spPr>
          <a:xfrm>
            <a:off x="57721" y="226572"/>
            <a:ext cx="10972800" cy="828453"/>
          </a:xfrm>
          <a:prstGeom prst="rect">
            <a:avLst/>
          </a:prstGeom>
        </p:spPr>
        <p:txBody>
          <a:bodyPr vert="horz" lIns="121909" tIns="60955" rIns="121909" bIns="60955" rtlCol="0" anchor="ctr">
            <a:noAutofit/>
          </a:bodyPr>
          <a:lstStyle>
            <a:lvl1pPr algn="l" defTabSz="457154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Gaps in array coverage will not impact results</a:t>
            </a:r>
            <a:endParaRPr lang="en-US" sz="3200" i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4DF8E-2287-4116-BE4A-F862C97658DC}"/>
              </a:ext>
            </a:extLst>
          </p:cNvPr>
          <p:cNvSpPr txBox="1"/>
          <p:nvPr/>
        </p:nvSpPr>
        <p:spPr>
          <a:xfrm>
            <a:off x="5357611" y="2537138"/>
            <a:ext cx="123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Gaps in acquisition</a:t>
            </a:r>
          </a:p>
          <a:p>
            <a:r>
              <a:rPr lang="en-US" dirty="0"/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145874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0" y="125123"/>
            <a:ext cx="10256495" cy="6534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1394" y="3270422"/>
            <a:ext cx="2096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 km</a:t>
            </a:r>
            <a:r>
              <a:rPr lang="en-US" baseline="30000" dirty="0" smtClean="0"/>
              <a:t>2 </a:t>
            </a:r>
            <a:r>
              <a:rPr lang="en-US" dirty="0" smtClean="0"/>
              <a:t>receiver area</a:t>
            </a:r>
          </a:p>
          <a:p>
            <a:r>
              <a:rPr lang="en-US" dirty="0" smtClean="0"/>
              <a:t>8 km</a:t>
            </a:r>
            <a:r>
              <a:rPr lang="en-US" baseline="30000" dirty="0" smtClean="0"/>
              <a:t>2</a:t>
            </a:r>
            <a:r>
              <a:rPr lang="en-US" dirty="0" smtClean="0"/>
              <a:t> target</a:t>
            </a:r>
          </a:p>
          <a:p>
            <a:r>
              <a:rPr lang="en-US" dirty="0" smtClean="0"/>
              <a:t>2787 receivers</a:t>
            </a:r>
          </a:p>
          <a:p>
            <a:r>
              <a:rPr lang="en-US" dirty="0" smtClean="0"/>
              <a:t>170m separation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69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71398"/>
            <a:ext cx="1123847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dirty="0" smtClean="0"/>
              <a:t>Barton, C., and La </a:t>
            </a:r>
            <a:r>
              <a:rPr lang="en-US" sz="1400" dirty="0" err="1" smtClean="0"/>
              <a:t>Pointe,eds</a:t>
            </a:r>
            <a:r>
              <a:rPr lang="en-US" sz="1400" dirty="0" smtClean="0"/>
              <a:t> </a:t>
            </a:r>
            <a:r>
              <a:rPr lang="en-US" sz="1400" dirty="0" smtClean="0"/>
              <a:t>,(1995), Fractals in the Earth Sciences, </a:t>
            </a:r>
            <a:r>
              <a:rPr lang="en-US" sz="1400" dirty="0" smtClean="0"/>
              <a:t>Plenum Press, New York, 265p.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Das </a:t>
            </a:r>
            <a:r>
              <a:rPr lang="en-US" sz="1400" dirty="0"/>
              <a:t>I., and M.D. </a:t>
            </a:r>
            <a:r>
              <a:rPr lang="en-US" sz="1400" dirty="0" err="1"/>
              <a:t>Zoback</a:t>
            </a:r>
            <a:r>
              <a:rPr lang="en-US" sz="1400" dirty="0"/>
              <a:t>, 2011, Long-period, long-duration seismic events during hydraulic fracture stimulation of a shale gas reservoir: The Leading Edge, July, p.778-786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400" dirty="0" err="1"/>
              <a:t>Ferrick</a:t>
            </a:r>
            <a:r>
              <a:rPr lang="en-US" sz="1400" dirty="0"/>
              <a:t>, M. G., A. </a:t>
            </a:r>
            <a:r>
              <a:rPr lang="en-US" sz="1400" dirty="0" err="1"/>
              <a:t>Qamar</a:t>
            </a:r>
            <a:r>
              <a:rPr lang="en-US" sz="1400" dirty="0"/>
              <a:t>, and W. F. St. Lawrence (1982), Source mechanism of volcanic tremor, J. </a:t>
            </a:r>
            <a:r>
              <a:rPr lang="en-US" sz="1400" dirty="0" err="1"/>
              <a:t>Geophys</a:t>
            </a:r>
            <a:r>
              <a:rPr lang="en-US" sz="1400" dirty="0"/>
              <a:t>. Res., 87(B10), </a:t>
            </a:r>
            <a:r>
              <a:rPr lang="en-US" sz="1400" dirty="0" smtClean="0"/>
              <a:t>8675–8683, doi:10.1029/JB087iB10p08675.</a:t>
            </a:r>
          </a:p>
          <a:p>
            <a:pPr marL="0" indent="0">
              <a:buNone/>
            </a:pPr>
            <a:r>
              <a:rPr lang="en-US" sz="1400" dirty="0" err="1" smtClean="0"/>
              <a:t>Kwiatek</a:t>
            </a:r>
            <a:r>
              <a:rPr lang="en-US" sz="1400" dirty="0" smtClean="0"/>
              <a:t>, G, et al., (2019), Controlling fluid-induced seismicity during a 6.1-km-deep geothermal stimulation in Finland, Science Advances, 5:eaav7244.</a:t>
            </a:r>
            <a:endParaRPr lang="en-US" sz="1400" dirty="0"/>
          </a:p>
          <a:p>
            <a:pPr marL="0" indent="0">
              <a:buNone/>
            </a:pPr>
            <a:r>
              <a:rPr lang="en-US" sz="1400" dirty="0" err="1" smtClean="0"/>
              <a:t>Pettitt</a:t>
            </a:r>
            <a:r>
              <a:rPr lang="en-US" sz="1400" dirty="0"/>
              <a:t>, W., J. Reyes-</a:t>
            </a:r>
            <a:r>
              <a:rPr lang="en-US" sz="1400" dirty="0" err="1"/>
              <a:t>montes</a:t>
            </a:r>
            <a:r>
              <a:rPr lang="en-US" sz="1400" dirty="0"/>
              <a:t>, B. </a:t>
            </a:r>
            <a:r>
              <a:rPr lang="en-US" sz="1400" dirty="0" err="1"/>
              <a:t>Hemmings</a:t>
            </a:r>
            <a:r>
              <a:rPr lang="en-US" sz="1400" dirty="0"/>
              <a:t>, E. Hughes, and R. P. Young (2009), Using continuous </a:t>
            </a:r>
            <a:r>
              <a:rPr lang="en-US" sz="1400" dirty="0" err="1"/>
              <a:t>microseismic</a:t>
            </a:r>
            <a:r>
              <a:rPr lang="en-US" sz="1400" dirty="0"/>
              <a:t> records for </a:t>
            </a:r>
            <a:r>
              <a:rPr lang="en-US" sz="1400" dirty="0" err="1" smtClean="0"/>
              <a:t>hydrofracture</a:t>
            </a:r>
            <a:r>
              <a:rPr lang="en-US" sz="1400" dirty="0" smtClean="0"/>
              <a:t> diagnostics </a:t>
            </a:r>
            <a:r>
              <a:rPr lang="en-US" sz="1400" dirty="0"/>
              <a:t>and mechanics, Paper presented at SEG 79th Annual International Meeting, Houston, Tex.</a:t>
            </a:r>
          </a:p>
          <a:p>
            <a:pPr marL="0" indent="0">
              <a:buNone/>
            </a:pPr>
            <a:r>
              <a:rPr lang="en-US" sz="1400" dirty="0" err="1" smtClean="0"/>
              <a:t>Sicking</a:t>
            </a:r>
            <a:r>
              <a:rPr lang="en-US" sz="1400" dirty="0"/>
              <a:t>, C., J. </a:t>
            </a:r>
            <a:r>
              <a:rPr lang="en-US" sz="1400" dirty="0" err="1"/>
              <a:t>Vermilye</a:t>
            </a:r>
            <a:r>
              <a:rPr lang="en-US" sz="1400" dirty="0"/>
              <a:t>, P. Geiser, A. Lacazette, 2013, Permeability field imaging from </a:t>
            </a:r>
            <a:r>
              <a:rPr lang="en-US" sz="1400" dirty="0" err="1"/>
              <a:t>microseismic</a:t>
            </a:r>
            <a:r>
              <a:rPr lang="en-US" sz="1400" dirty="0"/>
              <a:t>: Geophysical Society of Houston Journal, v. 3, no. 7, p. 11 -14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400" dirty="0" err="1"/>
              <a:t>Sicking</a:t>
            </a:r>
            <a:r>
              <a:rPr lang="en-US" sz="1400" dirty="0"/>
              <a:t>, C., (submitted), Connecting passive seismic fracture images to their signal source: Resonance in fluid </a:t>
            </a:r>
            <a:r>
              <a:rPr lang="en-US" sz="1400" dirty="0" smtClean="0"/>
              <a:t>filled fractures, Journal of Geophysical Research.</a:t>
            </a: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Lacazette, A.L. (1991), Natural hydraulic </a:t>
            </a:r>
            <a:r>
              <a:rPr lang="en-US" sz="1400" dirty="0" err="1" smtClean="0"/>
              <a:t>frac</a:t>
            </a:r>
            <a:r>
              <a:rPr lang="en-US" sz="1400" dirty="0" smtClean="0"/>
              <a:t> </a:t>
            </a:r>
            <a:r>
              <a:rPr lang="en-US" sz="1400" dirty="0" err="1" smtClean="0"/>
              <a:t>turing</a:t>
            </a:r>
            <a:r>
              <a:rPr lang="en-US" sz="1400" dirty="0" smtClean="0"/>
              <a:t> in the Bald Eagle </a:t>
            </a:r>
            <a:r>
              <a:rPr lang="en-US" sz="1400" dirty="0" err="1" smtClean="0"/>
              <a:t>sandstome</a:t>
            </a:r>
            <a:r>
              <a:rPr lang="en-US" sz="1400" dirty="0" smtClean="0"/>
              <a:t> in central </a:t>
            </a:r>
            <a:r>
              <a:rPr lang="en-US" sz="1400" dirty="0" err="1" smtClean="0"/>
              <a:t>Pennsyvania</a:t>
            </a:r>
            <a:r>
              <a:rPr lang="en-US" sz="1400" dirty="0" smtClean="0"/>
              <a:t> and the Ithaca siltstone at Watkins Glen, New York, Ph.D. Thesis, The Pennsylvania State University, 224p.</a:t>
            </a:r>
          </a:p>
          <a:p>
            <a:pPr marL="0" indent="0">
              <a:buNone/>
            </a:pPr>
            <a:r>
              <a:rPr lang="en-US" sz="1400" dirty="0"/>
              <a:t>Lacazette, A., J. </a:t>
            </a:r>
            <a:r>
              <a:rPr lang="en-US" sz="1400" dirty="0" err="1"/>
              <a:t>Vermilye</a:t>
            </a:r>
            <a:r>
              <a:rPr lang="en-US" sz="1400" dirty="0"/>
              <a:t>, S. </a:t>
            </a:r>
            <a:r>
              <a:rPr lang="en-US" sz="1400" dirty="0" err="1"/>
              <a:t>Fereja</a:t>
            </a:r>
            <a:r>
              <a:rPr lang="en-US" sz="1400" dirty="0"/>
              <a:t>, and C. </a:t>
            </a:r>
            <a:r>
              <a:rPr lang="en-US" sz="1400" dirty="0" err="1"/>
              <a:t>Sicking</a:t>
            </a:r>
            <a:r>
              <a:rPr lang="en-US" sz="1400" dirty="0" smtClean="0"/>
              <a:t>,</a:t>
            </a:r>
            <a:r>
              <a:rPr lang="en-US" sz="1400" dirty="0"/>
              <a:t> (2013</a:t>
            </a:r>
            <a:r>
              <a:rPr lang="en-US" sz="1400" dirty="0" smtClean="0"/>
              <a:t>), </a:t>
            </a:r>
            <a:r>
              <a:rPr lang="en-US" sz="1400" dirty="0"/>
              <a:t>Ambient Fracture Imaging: A New Passive Seismic </a:t>
            </a:r>
            <a:r>
              <a:rPr lang="en-US" sz="1400" dirty="0" smtClean="0"/>
              <a:t>Method, Unconventional </a:t>
            </a:r>
            <a:r>
              <a:rPr lang="en-US" sz="1400" dirty="0"/>
              <a:t>Resources Technology Conference (</a:t>
            </a:r>
            <a:r>
              <a:rPr lang="en-US" sz="1400" dirty="0" err="1"/>
              <a:t>URTeC</a:t>
            </a:r>
            <a:r>
              <a:rPr lang="en-US" sz="1400" dirty="0"/>
              <a:t>) Denver, Colorado, USA, 12-14 August 2013</a:t>
            </a:r>
          </a:p>
          <a:p>
            <a:pPr marL="0" indent="0">
              <a:buNone/>
            </a:pPr>
            <a:r>
              <a:rPr lang="en-US" sz="1400" dirty="0" err="1" smtClean="0"/>
              <a:t>Tary</a:t>
            </a:r>
            <a:r>
              <a:rPr lang="en-US" sz="1400" dirty="0"/>
              <a:t>, JB, M. Van der Baan, DW. Eaton, (2014a), Interpretation of resonance frequencies recorded during hydraulic fracturing treatments Journal of Geophysical Research: Solid Earth 119 (2), 1295-1315 </a:t>
            </a:r>
          </a:p>
          <a:p>
            <a:pPr marL="0" indent="0">
              <a:buNone/>
            </a:pPr>
            <a:r>
              <a:rPr lang="en-US" sz="1400" dirty="0" err="1"/>
              <a:t>Tary</a:t>
            </a:r>
            <a:r>
              <a:rPr lang="en-US" sz="1400" dirty="0"/>
              <a:t>, J. B., M. Van der Baan, B. Sutherland, and D. W. Eaton (2014b), Characteristics of fluid induced resonances observed during </a:t>
            </a:r>
            <a:r>
              <a:rPr lang="en-US" sz="1400" dirty="0" err="1"/>
              <a:t>microseismic</a:t>
            </a:r>
            <a:r>
              <a:rPr lang="en-US" sz="1400" dirty="0"/>
              <a:t> monitoring, Journal of Geophysical Research, 119, 8207-8222 </a:t>
            </a:r>
            <a:r>
              <a:rPr lang="en-US" sz="1400" dirty="0" err="1"/>
              <a:t>Timur</a:t>
            </a:r>
            <a:r>
              <a:rPr lang="en-US" sz="1400" dirty="0"/>
              <a:t>, A. 1968.  An investigation of permeability, porosity, and residual water saturation relationships: SPWLA, 9th Annual Logging Symposium.</a:t>
            </a:r>
          </a:p>
          <a:p>
            <a:pPr marL="0" indent="0">
              <a:buNone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5156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b="47761"/>
          <a:stretch/>
        </p:blipFill>
        <p:spPr>
          <a:xfrm>
            <a:off x="732794" y="148817"/>
            <a:ext cx="10528705" cy="64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06"/>
            <a:ext cx="10515600" cy="1325563"/>
          </a:xfrm>
        </p:spPr>
        <p:txBody>
          <a:bodyPr/>
          <a:lstStyle/>
          <a:p>
            <a:r>
              <a:rPr lang="en-US" dirty="0" smtClean="0"/>
              <a:t>The Concept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0474" y="1153962"/>
            <a:ext cx="1025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Permeability is imaged by</a:t>
            </a:r>
            <a:r>
              <a:rPr lang="en-US" sz="2800" dirty="0" smtClean="0"/>
              <a:t> the weak background seismic signals (resonances) observed in all sediment and hard rock settings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52420" y="2368376"/>
            <a:ext cx="69527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Resonances lack sharp rise times and separated p and s signals that are characteristic of micro-earthquakes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Last seconds to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Have narrow frequency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wo main types: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Variable in frequency and time (dispersive)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→ dynamically connecting permeability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/>
              <a:t>Steady in frequency and time (non-dispersive)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	→ existing permeable pathways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Occur naturally but can also be induced </a:t>
            </a:r>
            <a:r>
              <a:rPr lang="en-US" sz="2400" dirty="0"/>
              <a:t>(</a:t>
            </a:r>
            <a:r>
              <a:rPr lang="en-US" sz="2400" dirty="0" smtClean="0"/>
              <a:t>stronger)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6880" y="2842273"/>
            <a:ext cx="4459010" cy="2109570"/>
            <a:chOff x="168025" y="3579688"/>
            <a:chExt cx="4459010" cy="21095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025" y="3761731"/>
              <a:ext cx="4434296" cy="168348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440195" y="5412259"/>
              <a:ext cx="18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215978" y="5412259"/>
              <a:ext cx="804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 minutes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1890" y="3579688"/>
              <a:ext cx="1935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chemeClr val="accent6">
                      <a:lumMod val="75000"/>
                    </a:schemeClr>
                  </a:solidFill>
                </a:rPr>
                <a:t>Sicking</a:t>
              </a:r>
              <a:r>
                <a:rPr lang="en-US" sz="1000" dirty="0" smtClean="0">
                  <a:solidFill>
                    <a:schemeClr val="accent6">
                      <a:lumMod val="75000"/>
                    </a:schemeClr>
                  </a:solidFill>
                </a:rPr>
                <a:t> et al., submitted JGR 2019</a:t>
              </a:r>
              <a:endParaRPr lang="en-US" sz="1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14" name="reson_min12_nosquare_3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874" y="5537333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350" y="5168001"/>
            <a:ext cx="291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Audio curtesy of Peter Malin: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3465" y="2521724"/>
            <a:ext cx="38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Sonic spectra from Finland ESH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68" y="85039"/>
            <a:ext cx="10515600" cy="1325563"/>
          </a:xfrm>
        </p:spPr>
        <p:txBody>
          <a:bodyPr/>
          <a:lstStyle/>
          <a:p>
            <a:r>
              <a:rPr lang="en-US" dirty="0" smtClean="0"/>
              <a:t>The History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1622" y="1148992"/>
            <a:ext cx="9970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Resonances discovered in quest to understand fracking energy flow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37255" y="1738184"/>
            <a:ext cx="925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Energy input to fracking &gt;&gt; flow dissipation + </a:t>
            </a:r>
            <a:r>
              <a:rPr lang="en-US" sz="2400" dirty="0" err="1" smtClean="0"/>
              <a:t>microseismics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Tensile fracturing, aseismic deformation additional energy sinks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“Unconventional events” seen in time-frequency representation of continuous passive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LPLD (long period long duration events) seen in frequency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Resonant signals observed between fracking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Resonant signal source can be located and seen to migrate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082238" y="5101282"/>
            <a:ext cx="2277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Tary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, et al. (2014a,b, JGR)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1622" y="4481812"/>
            <a:ext cx="10057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Resonances similar to volcanic tremors associated with magma flow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468407" y="1009128"/>
            <a:ext cx="2853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Das and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Zoback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(2011),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Pettitt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et al. (2009)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9880" y="4394984"/>
            <a:ext cx="1395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Ferrick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et al. (1982)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1622" y="5252918"/>
            <a:ext cx="1035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Resonances thought to be related to fluid-filled fractures that support flow.  This could allow permeability to be mapped seismically.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082238" y="6185885"/>
            <a:ext cx="310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Ambient Reservoir Monitoring, Inc.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4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50" y="0"/>
            <a:ext cx="10515600" cy="1325563"/>
          </a:xfrm>
        </p:spPr>
        <p:txBody>
          <a:bodyPr/>
          <a:lstStyle/>
          <a:p>
            <a:r>
              <a:rPr lang="en-US" dirty="0" smtClean="0"/>
              <a:t>The Importance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4580" y="1023700"/>
            <a:ext cx="98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Allows a </a:t>
            </a:r>
            <a:r>
              <a:rPr lang="en-US" sz="2800" b="1" dirty="0" smtClean="0"/>
              <a:t>geologically-established permeability distribution </a:t>
            </a:r>
            <a:r>
              <a:rPr lang="en-US" sz="2800" dirty="0" smtClean="0"/>
              <a:t>to be tied to the </a:t>
            </a:r>
            <a:r>
              <a:rPr lang="en-US" sz="2800" b="1" dirty="0" smtClean="0"/>
              <a:t>realities of a specific site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7412" y="2349263"/>
            <a:ext cx="7399636" cy="3691611"/>
            <a:chOff x="220363" y="2643286"/>
            <a:chExt cx="7399636" cy="3691611"/>
          </a:xfrm>
        </p:grpSpPr>
        <p:pic>
          <p:nvPicPr>
            <p:cNvPr id="1026" name="Picture 2" descr="Plot of the Lognormal PD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7" b="5192"/>
            <a:stretch/>
          </p:blipFill>
          <p:spPr bwMode="auto">
            <a:xfrm>
              <a:off x="560172" y="3118041"/>
              <a:ext cx="3146789" cy="315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4117794"/>
                </p:ext>
              </p:extLst>
            </p:nvPr>
          </p:nvGraphicFramePr>
          <p:xfrm>
            <a:off x="2195513" y="3959225"/>
            <a:ext cx="1327150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" name="Equation" r:id="rId4" imgW="609480" imgH="203040" progId="Equation.3">
                    <p:embed/>
                  </p:oleObj>
                </mc:Choice>
                <mc:Fallback>
                  <p:oleObj name="Equation" r:id="rId4" imgW="609480" imgH="203040" progId="Equation.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95513" y="3959225"/>
                          <a:ext cx="1327150" cy="4429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20363" y="2643287"/>
              <a:ext cx="31034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 normal distribution</a:t>
              </a:r>
              <a:endParaRPr lang="en-US" sz="2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4421" b="5402"/>
            <a:stretch/>
          </p:blipFill>
          <p:spPr>
            <a:xfrm>
              <a:off x="3945924" y="3104952"/>
              <a:ext cx="3674075" cy="322994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46254" y="2643286"/>
              <a:ext cx="29999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Power law distribution</a:t>
              </a:r>
              <a:endParaRPr lang="en-US" sz="2400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7652273"/>
                </p:ext>
              </p:extLst>
            </p:nvPr>
          </p:nvGraphicFramePr>
          <p:xfrm>
            <a:off x="5583238" y="3959225"/>
            <a:ext cx="1216025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1" name="Equation" r:id="rId7" imgW="558720" imgH="203040" progId="Equation.3">
                    <p:embed/>
                  </p:oleObj>
                </mc:Choice>
                <mc:Fallback>
                  <p:oleObj name="Equation" r:id="rId7" imgW="558720" imgH="20304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83238" y="3959225"/>
                          <a:ext cx="1216025" cy="4429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096000" y="4391966"/>
              <a:ext cx="63190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a</a:t>
              </a:r>
              <a:r>
                <a:rPr lang="en-US" sz="1100" dirty="0" smtClean="0"/>
                <a:t>=3.82</a:t>
              </a:r>
            </a:p>
            <a:p>
              <a:r>
                <a:rPr lang="en-US" sz="1100" i="1" dirty="0" smtClean="0"/>
                <a:t>d</a:t>
              </a:r>
              <a:r>
                <a:rPr lang="en-US" sz="1100" dirty="0" smtClean="0"/>
                <a:t>=-0.88</a:t>
              </a:r>
            </a:p>
            <a:p>
              <a:r>
                <a:rPr lang="en-US" sz="1100" dirty="0" smtClean="0"/>
                <a:t>R</a:t>
              </a:r>
              <a:r>
                <a:rPr lang="en-US" sz="1100" baseline="30000" dirty="0" smtClean="0"/>
                <a:t>2</a:t>
              </a:r>
              <a:r>
                <a:rPr lang="en-US" sz="1100" dirty="0" smtClean="0"/>
                <a:t>=0.98</a:t>
              </a:r>
              <a:endParaRPr lang="en-US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0" y="4992130"/>
              <a:ext cx="1136822" cy="337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68637" y="1569915"/>
            <a:ext cx="3847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Only</a:t>
            </a:r>
            <a:r>
              <a:rPr lang="en-US" sz="2400" dirty="0" smtClean="0"/>
              <a:t> Power Law distributions are scale invariant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049" y="2375738"/>
            <a:ext cx="3037747" cy="2095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221" y="6334897"/>
            <a:ext cx="2216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Distributions modified from web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8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50" y="0"/>
            <a:ext cx="10515600" cy="1325563"/>
          </a:xfrm>
        </p:spPr>
        <p:txBody>
          <a:bodyPr/>
          <a:lstStyle/>
          <a:p>
            <a:r>
              <a:rPr lang="en-US" dirty="0" smtClean="0"/>
              <a:t>The Importance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4580" y="1023700"/>
            <a:ext cx="98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Allows a </a:t>
            </a:r>
            <a:r>
              <a:rPr lang="en-US" sz="2800" b="1" dirty="0" smtClean="0"/>
              <a:t>geologically-established permeability distribution </a:t>
            </a:r>
            <a:r>
              <a:rPr lang="en-US" sz="2800" dirty="0" smtClean="0"/>
              <a:t>to be tied to the </a:t>
            </a:r>
            <a:r>
              <a:rPr lang="en-US" sz="2800" b="1" dirty="0" smtClean="0"/>
              <a:t>realities of a specific site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7412" y="2349263"/>
            <a:ext cx="7399636" cy="3691611"/>
            <a:chOff x="220363" y="2643286"/>
            <a:chExt cx="7399636" cy="3691611"/>
          </a:xfrm>
        </p:grpSpPr>
        <p:pic>
          <p:nvPicPr>
            <p:cNvPr id="1026" name="Picture 2" descr="Plot of the Lognormal PD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7" b="5192"/>
            <a:stretch/>
          </p:blipFill>
          <p:spPr bwMode="auto">
            <a:xfrm>
              <a:off x="560172" y="3118041"/>
              <a:ext cx="3146789" cy="315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4117794"/>
                </p:ext>
              </p:extLst>
            </p:nvPr>
          </p:nvGraphicFramePr>
          <p:xfrm>
            <a:off x="2195513" y="3959225"/>
            <a:ext cx="1327150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Equation" r:id="rId4" imgW="609480" imgH="203040" progId="Equation.3">
                    <p:embed/>
                  </p:oleObj>
                </mc:Choice>
                <mc:Fallback>
                  <p:oleObj name="Equation" r:id="rId4" imgW="609480" imgH="203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95513" y="3959225"/>
                          <a:ext cx="1327150" cy="4429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20363" y="2643287"/>
              <a:ext cx="31034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 normal distribution</a:t>
              </a:r>
              <a:endParaRPr lang="en-US" sz="2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4421" b="5402"/>
            <a:stretch/>
          </p:blipFill>
          <p:spPr>
            <a:xfrm>
              <a:off x="3945924" y="3104952"/>
              <a:ext cx="3674075" cy="322994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46254" y="2643286"/>
              <a:ext cx="29999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Power law distribution</a:t>
              </a:r>
              <a:endParaRPr lang="en-US" sz="2400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7652273"/>
                </p:ext>
              </p:extLst>
            </p:nvPr>
          </p:nvGraphicFramePr>
          <p:xfrm>
            <a:off x="5583238" y="3959225"/>
            <a:ext cx="1216025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Equation" r:id="rId7" imgW="558720" imgH="203040" progId="Equation.3">
                    <p:embed/>
                  </p:oleObj>
                </mc:Choice>
                <mc:Fallback>
                  <p:oleObj name="Equation" r:id="rId7" imgW="558720" imgH="203040" progId="Equation.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83238" y="3959225"/>
                          <a:ext cx="1216025" cy="4429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096000" y="4391966"/>
              <a:ext cx="63190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a</a:t>
              </a:r>
              <a:r>
                <a:rPr lang="en-US" sz="1100" dirty="0" smtClean="0"/>
                <a:t>=3.82</a:t>
              </a:r>
            </a:p>
            <a:p>
              <a:r>
                <a:rPr lang="en-US" sz="1100" i="1" dirty="0" smtClean="0"/>
                <a:t>d</a:t>
              </a:r>
              <a:r>
                <a:rPr lang="en-US" sz="1100" dirty="0" smtClean="0"/>
                <a:t>=-0.88</a:t>
              </a:r>
            </a:p>
            <a:p>
              <a:r>
                <a:rPr lang="en-US" sz="1100" dirty="0" smtClean="0"/>
                <a:t>R</a:t>
              </a:r>
              <a:r>
                <a:rPr lang="en-US" sz="1100" baseline="30000" dirty="0" smtClean="0"/>
                <a:t>2</a:t>
              </a:r>
              <a:r>
                <a:rPr lang="en-US" sz="1100" dirty="0" smtClean="0"/>
                <a:t>=0.98</a:t>
              </a:r>
              <a:endParaRPr lang="en-US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0" y="4992130"/>
              <a:ext cx="1136822" cy="337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68637" y="1569915"/>
            <a:ext cx="3847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Only</a:t>
            </a:r>
            <a:r>
              <a:rPr lang="en-US" sz="2400" dirty="0" smtClean="0"/>
              <a:t> Power Law distributions are scale invariant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049" y="2375738"/>
            <a:ext cx="3037747" cy="2095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9931663">
            <a:off x="8500459" y="2459457"/>
            <a:ext cx="2674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Geology is scale invariant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10019243" y="4397037"/>
            <a:ext cx="3457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Barton and La Pointe, Fractals in the Earth Sciences, 1995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1049" y="4527841"/>
            <a:ext cx="3037747" cy="20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4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50" y="0"/>
            <a:ext cx="10515600" cy="1325563"/>
          </a:xfrm>
        </p:spPr>
        <p:txBody>
          <a:bodyPr/>
          <a:lstStyle/>
          <a:p>
            <a:r>
              <a:rPr lang="en-US" dirty="0" smtClean="0"/>
              <a:t>The Importance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4580" y="1023700"/>
            <a:ext cx="98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Allows a </a:t>
            </a:r>
            <a:r>
              <a:rPr lang="en-US" sz="2800" b="1" dirty="0" smtClean="0"/>
              <a:t>geologically-justified permeability distribution </a:t>
            </a:r>
            <a:r>
              <a:rPr lang="en-US" sz="2800" dirty="0" smtClean="0"/>
              <a:t>to be tied to the </a:t>
            </a:r>
            <a:r>
              <a:rPr lang="en-US" sz="2800" b="1" dirty="0" smtClean="0"/>
              <a:t>realities of a specific site</a:t>
            </a:r>
            <a:endParaRPr lang="en-US" sz="2800" b="1" dirty="0"/>
          </a:p>
        </p:txBody>
      </p:sp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49189"/>
          <a:stretch/>
        </p:blipFill>
        <p:spPr bwMode="auto">
          <a:xfrm rot="16200000">
            <a:off x="264115" y="3159989"/>
            <a:ext cx="4345714" cy="300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4279"/>
          <a:stretch/>
        </p:blipFill>
        <p:spPr bwMode="auto">
          <a:xfrm rot="16200000">
            <a:off x="8053033" y="3310604"/>
            <a:ext cx="4345714" cy="270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70986" y="5813659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82% fluid loss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92520" y="455652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12%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94982" y="543958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35%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94982" y="576864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35%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9709" y="3651528"/>
            <a:ext cx="3354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???</a:t>
            </a:r>
          </a:p>
          <a:p>
            <a:pPr algn="ctr"/>
            <a:r>
              <a:rPr lang="en-US" sz="2400" dirty="0"/>
              <a:t>N</a:t>
            </a:r>
            <a:r>
              <a:rPr lang="en-US" sz="2400" dirty="0" smtClean="0"/>
              <a:t>o idea where fluid goes 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4922104" y="4756749"/>
            <a:ext cx="287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TFI images flow paths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Shows connections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3533" y="2323020"/>
            <a:ext cx="456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Spinner survey shows where fluid leaves a well</a:t>
            </a:r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2916455" y="5669280"/>
            <a:ext cx="6631806" cy="1039528"/>
          </a:xfrm>
          <a:custGeom>
            <a:avLst/>
            <a:gdLst>
              <a:gd name="connsiteX0" fmla="*/ 6631806 w 6631806"/>
              <a:gd name="connsiteY0" fmla="*/ 0 h 1039528"/>
              <a:gd name="connsiteX1" fmla="*/ 5948412 w 6631806"/>
              <a:gd name="connsiteY1" fmla="*/ 28876 h 1039528"/>
              <a:gd name="connsiteX2" fmla="*/ 4870383 w 6631806"/>
              <a:gd name="connsiteY2" fmla="*/ 211756 h 1039528"/>
              <a:gd name="connsiteX3" fmla="*/ 4225490 w 6631806"/>
              <a:gd name="connsiteY3" fmla="*/ 683394 h 1039528"/>
              <a:gd name="connsiteX4" fmla="*/ 3426593 w 6631806"/>
              <a:gd name="connsiteY4" fmla="*/ 991402 h 1039528"/>
              <a:gd name="connsiteX5" fmla="*/ 2752825 w 6631806"/>
              <a:gd name="connsiteY5" fmla="*/ 1039528 h 1039528"/>
              <a:gd name="connsiteX6" fmla="*/ 2088682 w 6631806"/>
              <a:gd name="connsiteY6" fmla="*/ 952901 h 1039528"/>
              <a:gd name="connsiteX7" fmla="*/ 1453414 w 6631806"/>
              <a:gd name="connsiteY7" fmla="*/ 779646 h 1039528"/>
              <a:gd name="connsiteX8" fmla="*/ 741145 w 6631806"/>
              <a:gd name="connsiteY8" fmla="*/ 567891 h 1039528"/>
              <a:gd name="connsiteX9" fmla="*/ 0 w 6631806"/>
              <a:gd name="connsiteY9" fmla="*/ 365760 h 103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31806" h="1039528">
                <a:moveTo>
                  <a:pt x="6631806" y="0"/>
                </a:moveTo>
                <a:lnTo>
                  <a:pt x="5948412" y="28876"/>
                </a:lnTo>
                <a:lnTo>
                  <a:pt x="4870383" y="211756"/>
                </a:lnTo>
                <a:lnTo>
                  <a:pt x="4225490" y="683394"/>
                </a:lnTo>
                <a:lnTo>
                  <a:pt x="3426593" y="991402"/>
                </a:lnTo>
                <a:lnTo>
                  <a:pt x="2752825" y="1039528"/>
                </a:lnTo>
                <a:lnTo>
                  <a:pt x="2088682" y="952901"/>
                </a:lnTo>
                <a:lnTo>
                  <a:pt x="1453414" y="779646"/>
                </a:lnTo>
                <a:lnTo>
                  <a:pt x="741145" y="567891"/>
                </a:lnTo>
                <a:lnTo>
                  <a:pt x="0" y="365760"/>
                </a:lnTo>
              </a:path>
            </a:pathLst>
          </a:cu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6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4" y="0"/>
            <a:ext cx="3310288" cy="776890"/>
          </a:xfrm>
        </p:spPr>
        <p:txBody>
          <a:bodyPr/>
          <a:lstStyle/>
          <a:p>
            <a:r>
              <a:rPr lang="en-US" dirty="0" smtClean="0"/>
              <a:t>The Method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34" y="4697722"/>
            <a:ext cx="3571725" cy="2011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25" y="5146633"/>
            <a:ext cx="20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CAV shows water-filled fractures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55193" y="2073057"/>
            <a:ext cx="2676543" cy="4635751"/>
            <a:chOff x="9255193" y="2073057"/>
            <a:chExt cx="2676543" cy="4635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5193" y="2185073"/>
              <a:ext cx="2676543" cy="45237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593464" y="2073057"/>
              <a:ext cx="1223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 slice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255193" y="5650029"/>
              <a:ext cx="273818" cy="285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74" y="881589"/>
            <a:ext cx="8435591" cy="37114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24336" y="5146633"/>
            <a:ext cx="27677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fx</a:t>
            </a:r>
            <a:r>
              <a:rPr lang="en-US" dirty="0" smtClean="0">
                <a:solidFill>
                  <a:srgbClr val="C00000"/>
                </a:solidFill>
              </a:rPr>
              <a:t> network extracted from CAV</a:t>
            </a:r>
          </a:p>
          <a:p>
            <a:pPr lvl="1"/>
            <a:r>
              <a:rPr lang="en-US" sz="1600" dirty="0" smtClean="0"/>
              <a:t>find local activity max keep connected pixels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945411" y="4777301"/>
            <a:ext cx="3593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8178" y="4779087"/>
            <a:ext cx="3593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9592" y="4312301"/>
            <a:ext cx="193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produces </a:t>
            </a:r>
            <a:r>
              <a:rPr lang="en-US" sz="1400" b="1" dirty="0" smtClean="0">
                <a:solidFill>
                  <a:srgbClr val="C00000"/>
                </a:solidFill>
              </a:rPr>
              <a:t>two products</a:t>
            </a:r>
            <a:r>
              <a:rPr lang="en-US" sz="1400" dirty="0" smtClean="0">
                <a:solidFill>
                  <a:srgbClr val="C00000"/>
                </a:solidFill>
              </a:rPr>
              <a:t>: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7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39" y="9580"/>
            <a:ext cx="10515600" cy="1325563"/>
          </a:xfrm>
        </p:spPr>
        <p:txBody>
          <a:bodyPr/>
          <a:lstStyle/>
          <a:p>
            <a:r>
              <a:rPr lang="en-US" dirty="0" smtClean="0"/>
              <a:t>The Theory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156" y="1150384"/>
            <a:ext cx="537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Turbulent resonances are produced near injection </a:t>
            </a:r>
            <a:r>
              <a:rPr lang="en-US" sz="2400" dirty="0" err="1" smtClean="0"/>
              <a:t>perfs</a:t>
            </a:r>
            <a:r>
              <a:rPr lang="en-US" sz="2400" dirty="0" smtClean="0"/>
              <a:t> during </a:t>
            </a:r>
            <a:r>
              <a:rPr lang="en-US" sz="2400" dirty="0" err="1" smtClean="0"/>
              <a:t>hydrofracturing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1150385"/>
            <a:ext cx="5926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Ambient resonances are seismic </a:t>
            </a:r>
            <a:r>
              <a:rPr lang="en-US" sz="2400" dirty="0" err="1" smtClean="0"/>
              <a:t>Krauklis</a:t>
            </a:r>
            <a:r>
              <a:rPr lang="en-US" sz="2400" dirty="0" smtClean="0"/>
              <a:t> waves trapped on sides of fluid-filled fractures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11" y="2398395"/>
            <a:ext cx="4982541" cy="1827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9781" y="6391557"/>
            <a:ext cx="1739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Tary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et al, JGR, 2014a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026442" y="2538345"/>
            <a:ext cx="4610501" cy="346509"/>
          </a:xfrm>
          <a:custGeom>
            <a:avLst/>
            <a:gdLst>
              <a:gd name="connsiteX0" fmla="*/ 298383 w 4610501"/>
              <a:gd name="connsiteY0" fmla="*/ 240631 h 346509"/>
              <a:gd name="connsiteX1" fmla="*/ 1588169 w 4610501"/>
              <a:gd name="connsiteY1" fmla="*/ 57751 h 346509"/>
              <a:gd name="connsiteX2" fmla="*/ 2695074 w 4610501"/>
              <a:gd name="connsiteY2" fmla="*/ 0 h 346509"/>
              <a:gd name="connsiteX3" fmla="*/ 3869356 w 4610501"/>
              <a:gd name="connsiteY3" fmla="*/ 115503 h 346509"/>
              <a:gd name="connsiteX4" fmla="*/ 4610501 w 4610501"/>
              <a:gd name="connsiteY4" fmla="*/ 279132 h 346509"/>
              <a:gd name="connsiteX5" fmla="*/ 3599849 w 4610501"/>
              <a:gd name="connsiteY5" fmla="*/ 211755 h 346509"/>
              <a:gd name="connsiteX6" fmla="*/ 2194560 w 4610501"/>
              <a:gd name="connsiteY6" fmla="*/ 250256 h 346509"/>
              <a:gd name="connsiteX7" fmla="*/ 577516 w 4610501"/>
              <a:gd name="connsiteY7" fmla="*/ 346509 h 346509"/>
              <a:gd name="connsiteX8" fmla="*/ 0 w 4610501"/>
              <a:gd name="connsiteY8" fmla="*/ 327259 h 346509"/>
              <a:gd name="connsiteX9" fmla="*/ 298383 w 4610501"/>
              <a:gd name="connsiteY9" fmla="*/ 240631 h 34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0501" h="346509">
                <a:moveTo>
                  <a:pt x="298383" y="240631"/>
                </a:moveTo>
                <a:lnTo>
                  <a:pt x="1588169" y="57751"/>
                </a:lnTo>
                <a:lnTo>
                  <a:pt x="2695074" y="0"/>
                </a:lnTo>
                <a:lnTo>
                  <a:pt x="3869356" y="115503"/>
                </a:lnTo>
                <a:lnTo>
                  <a:pt x="4610501" y="279132"/>
                </a:lnTo>
                <a:lnTo>
                  <a:pt x="3599849" y="211755"/>
                </a:lnTo>
                <a:lnTo>
                  <a:pt x="2194560" y="250256"/>
                </a:lnTo>
                <a:lnTo>
                  <a:pt x="577516" y="346509"/>
                </a:lnTo>
                <a:lnTo>
                  <a:pt x="0" y="327259"/>
                </a:lnTo>
                <a:lnTo>
                  <a:pt x="298383" y="24063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446394" y="2336643"/>
            <a:ext cx="0" cy="210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446394" y="2791389"/>
            <a:ext cx="0" cy="1764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02772" y="2493901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132320" y="3157086"/>
            <a:ext cx="4572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95530" y="3018430"/>
            <a:ext cx="245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age Italic" panose="03070502040507070304" pitchFamily="66" charset="0"/>
              </a:rPr>
              <a:t>l</a:t>
            </a:r>
            <a:endParaRPr lang="en-US" dirty="0">
              <a:latin typeface="Rage Italic" panose="03070502040507070304" pitchFamily="66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960775"/>
              </p:ext>
            </p:extLst>
          </p:nvPr>
        </p:nvGraphicFramePr>
        <p:xfrm>
          <a:off x="6983864" y="4412307"/>
          <a:ext cx="3599849" cy="1014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4" imgW="1803240" imgH="507960" progId="Equation.3">
                  <p:embed/>
                </p:oleObj>
              </mc:Choice>
              <mc:Fallback>
                <p:oleObj name="Equation" r:id="rId4" imgW="180324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83864" y="4412307"/>
                        <a:ext cx="3599849" cy="1014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776218" y="4765323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, k= 1, 2, 3,…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074756" y="4488324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harmonics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952522" y="2873241"/>
            <a:ext cx="6545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0116074" y="2507343"/>
            <a:ext cx="654673" cy="536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904155">
            <a:off x="10072651" y="5356081"/>
            <a:ext cx="1214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= v</a:t>
            </a:r>
            <a:r>
              <a:rPr lang="en-US" sz="1400" baseline="-250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4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in solid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9283344">
            <a:off x="8767592" y="3807317"/>
            <a:ext cx="1773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= shear modulus solid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904155">
            <a:off x="9123402" y="5681336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= fluid density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5170" y="4975491"/>
            <a:ext cx="4618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Krauklis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resonances do not indicate fluid movement but depend on h which controls permeability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~ 15m for resonances to be in seismic range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5321" y="6075927"/>
            <a:ext cx="245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age Italic" panose="03070502040507070304" pitchFamily="66" charset="0"/>
              </a:rPr>
              <a:t>l</a:t>
            </a:r>
            <a:endParaRPr lang="en-US" dirty="0">
              <a:latin typeface="Rage Italic" panose="030705020405070703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8422" y="4976308"/>
            <a:ext cx="76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5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1477</Words>
  <Application>Microsoft Office PowerPoint</Application>
  <PresentationFormat>Widescreen</PresentationFormat>
  <Paragraphs>203</Paragraphs>
  <Slides>24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Rage Italic</vt:lpstr>
      <vt:lpstr>Trebuchet MS</vt:lpstr>
      <vt:lpstr>Office Theme</vt:lpstr>
      <vt:lpstr>Equation</vt:lpstr>
      <vt:lpstr>Can Subsurface Permeability be Imaged?</vt:lpstr>
      <vt:lpstr>Outline</vt:lpstr>
      <vt:lpstr>The Concept</vt:lpstr>
      <vt:lpstr>The History</vt:lpstr>
      <vt:lpstr>The Importance</vt:lpstr>
      <vt:lpstr>The Importance</vt:lpstr>
      <vt:lpstr>The Importance</vt:lpstr>
      <vt:lpstr>The Method</vt:lpstr>
      <vt:lpstr>The Theory</vt:lpstr>
      <vt:lpstr>The Testing</vt:lpstr>
      <vt:lpstr>The Testing</vt:lpstr>
      <vt:lpstr>The Testing</vt:lpstr>
      <vt:lpstr>The Testing</vt:lpstr>
      <vt:lpstr>The Testing</vt:lpstr>
      <vt:lpstr>The Testing</vt:lpstr>
      <vt:lpstr>The Testing</vt:lpstr>
      <vt:lpstr>The Testing</vt:lpstr>
      <vt:lpstr>The People</vt:lpstr>
      <vt:lpstr>Conclusions/Recommendations</vt:lpstr>
      <vt:lpstr>Questions and Discussion</vt:lpstr>
      <vt:lpstr>PowerPoint Presentation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Subsurface Permeability be Imaged</dc:title>
  <dc:creator>Lawrence M. Cathles</dc:creator>
  <cp:lastModifiedBy>Lawrence M. Cathles</cp:lastModifiedBy>
  <cp:revision>56</cp:revision>
  <dcterms:created xsi:type="dcterms:W3CDTF">2019-06-26T13:22:46Z</dcterms:created>
  <dcterms:modified xsi:type="dcterms:W3CDTF">2019-06-28T13:41:45Z</dcterms:modified>
</cp:coreProperties>
</file>