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81" r:id="rId23"/>
    <p:sldId id="282" r:id="rId24"/>
    <p:sldId id="283" r:id="rId25"/>
    <p:sldId id="284" r:id="rId26"/>
    <p:sldId id="278" r:id="rId27"/>
    <p:sldId id="286" r:id="rId28"/>
    <p:sldId id="287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18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4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075AA-396D-45EF-AA09-A4C7A9EC8CC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48AA7-6793-4EA4-8585-EE5BBEC2C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4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33B-997A-4A38-9D77-36EFFA203DD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50FC-922F-48F7-8F02-8F745ED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6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33B-997A-4A38-9D77-36EFFA203DD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50FC-922F-48F7-8F02-8F745ED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4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33B-997A-4A38-9D77-36EFFA203DD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50FC-922F-48F7-8F02-8F745ED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3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33B-997A-4A38-9D77-36EFFA203DD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50FC-922F-48F7-8F02-8F745ED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9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33B-997A-4A38-9D77-36EFFA203DD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50FC-922F-48F7-8F02-8F745ED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6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33B-997A-4A38-9D77-36EFFA203DD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50FC-922F-48F7-8F02-8F745ED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8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33B-997A-4A38-9D77-36EFFA203DD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50FC-922F-48F7-8F02-8F745ED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6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33B-997A-4A38-9D77-36EFFA203DD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50FC-922F-48F7-8F02-8F745ED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33B-997A-4A38-9D77-36EFFA203DD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50FC-922F-48F7-8F02-8F745ED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3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33B-997A-4A38-9D77-36EFFA203DD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50FC-922F-48F7-8F02-8F745ED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33B-997A-4A38-9D77-36EFFA203DD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50FC-922F-48F7-8F02-8F745ED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2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BF33B-997A-4A38-9D77-36EFFA203DD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D50FC-922F-48F7-8F02-8F745EDB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6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1.wmf"/><Relationship Id="rId19" Type="http://schemas.openxmlformats.org/officeDocument/2006/relationships/image" Target="../media/image16.png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Groundwater </a:t>
            </a:r>
            <a:br>
              <a:rPr lang="en-US" dirty="0" smtClean="0"/>
            </a:br>
            <a:r>
              <a:rPr lang="en-US" dirty="0" smtClean="0"/>
              <a:t>EAS/BEE 4710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8, 2018</a:t>
            </a:r>
          </a:p>
          <a:p>
            <a:r>
              <a:rPr lang="en-US" dirty="0" smtClean="0"/>
              <a:t>Regional flow and Three Examples</a:t>
            </a:r>
          </a:p>
          <a:p>
            <a:r>
              <a:rPr lang="en-US" dirty="0" smtClean="0"/>
              <a:t>Fetter Chapters 7,8,9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71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229600" cy="914400"/>
          </a:xfrm>
        </p:spPr>
        <p:txBody>
          <a:bodyPr/>
          <a:lstStyle/>
          <a:p>
            <a:r>
              <a:rPr lang="en-US" dirty="0" smtClean="0"/>
              <a:t>Permeability is just the start</a:t>
            </a:r>
            <a:endParaRPr lang="en-US" dirty="0"/>
          </a:p>
        </p:txBody>
      </p:sp>
      <p:graphicFrame>
        <p:nvGraphicFramePr>
          <p:cNvPr id="5127" name="Object 5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10621"/>
              </p:ext>
            </p:extLst>
          </p:nvPr>
        </p:nvGraphicFramePr>
        <p:xfrm>
          <a:off x="2576869" y="1966348"/>
          <a:ext cx="1156931" cy="629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3" imgW="723600" imgH="393480" progId="Equation.3">
                  <p:embed/>
                </p:oleObj>
              </mc:Choice>
              <mc:Fallback>
                <p:oleObj name="Equation" r:id="rId3" imgW="723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6869" y="1966348"/>
                        <a:ext cx="1156931" cy="629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9" name="Group 5128"/>
          <p:cNvGrpSpPr/>
          <p:nvPr/>
        </p:nvGrpSpPr>
        <p:grpSpPr>
          <a:xfrm>
            <a:off x="2461330" y="990600"/>
            <a:ext cx="4472870" cy="1593273"/>
            <a:chOff x="1676400" y="1250968"/>
            <a:chExt cx="4267200" cy="1593273"/>
          </a:xfrm>
        </p:grpSpPr>
        <p:grpSp>
          <p:nvGrpSpPr>
            <p:cNvPr id="5126" name="Group 5125"/>
            <p:cNvGrpSpPr/>
            <p:nvPr/>
          </p:nvGrpSpPr>
          <p:grpSpPr>
            <a:xfrm>
              <a:off x="2302625" y="1334500"/>
              <a:ext cx="3182822" cy="1408700"/>
              <a:chOff x="982210" y="1334500"/>
              <a:chExt cx="4850955" cy="1635122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2743200" y="1933303"/>
                <a:ext cx="2895600" cy="6977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230087" y="1968137"/>
                <a:ext cx="3886200" cy="1001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reeform 9"/>
              <p:cNvSpPr/>
              <p:nvPr/>
            </p:nvSpPr>
            <p:spPr>
              <a:xfrm rot="21391005">
                <a:off x="982210" y="1774849"/>
                <a:ext cx="4652554" cy="274320"/>
              </a:xfrm>
              <a:custGeom>
                <a:avLst/>
                <a:gdLst>
                  <a:gd name="connsiteX0" fmla="*/ 0 w 6230983"/>
                  <a:gd name="connsiteY0" fmla="*/ 133150 h 250716"/>
                  <a:gd name="connsiteX1" fmla="*/ 91440 w 6230983"/>
                  <a:gd name="connsiteY1" fmla="*/ 120087 h 250716"/>
                  <a:gd name="connsiteX2" fmla="*/ 169817 w 6230983"/>
                  <a:gd name="connsiteY2" fmla="*/ 93962 h 250716"/>
                  <a:gd name="connsiteX3" fmla="*/ 653143 w 6230983"/>
                  <a:gd name="connsiteY3" fmla="*/ 67836 h 250716"/>
                  <a:gd name="connsiteX4" fmla="*/ 1894114 w 6230983"/>
                  <a:gd name="connsiteY4" fmla="*/ 67836 h 250716"/>
                  <a:gd name="connsiteX5" fmla="*/ 1933303 w 6230983"/>
                  <a:gd name="connsiteY5" fmla="*/ 80899 h 250716"/>
                  <a:gd name="connsiteX6" fmla="*/ 2090057 w 6230983"/>
                  <a:gd name="connsiteY6" fmla="*/ 93962 h 250716"/>
                  <a:gd name="connsiteX7" fmla="*/ 2194560 w 6230983"/>
                  <a:gd name="connsiteY7" fmla="*/ 107024 h 250716"/>
                  <a:gd name="connsiteX8" fmla="*/ 2573383 w 6230983"/>
                  <a:gd name="connsiteY8" fmla="*/ 120087 h 250716"/>
                  <a:gd name="connsiteX9" fmla="*/ 3148148 w 6230983"/>
                  <a:gd name="connsiteY9" fmla="*/ 146213 h 250716"/>
                  <a:gd name="connsiteX10" fmla="*/ 3892731 w 6230983"/>
                  <a:gd name="connsiteY10" fmla="*/ 159276 h 250716"/>
                  <a:gd name="connsiteX11" fmla="*/ 4415245 w 6230983"/>
                  <a:gd name="connsiteY11" fmla="*/ 172339 h 250716"/>
                  <a:gd name="connsiteX12" fmla="*/ 5865223 w 6230983"/>
                  <a:gd name="connsiteY12" fmla="*/ 198464 h 250716"/>
                  <a:gd name="connsiteX13" fmla="*/ 5904411 w 6230983"/>
                  <a:gd name="connsiteY13" fmla="*/ 211527 h 250716"/>
                  <a:gd name="connsiteX14" fmla="*/ 5956663 w 6230983"/>
                  <a:gd name="connsiteY14" fmla="*/ 224590 h 250716"/>
                  <a:gd name="connsiteX15" fmla="*/ 6035040 w 6230983"/>
                  <a:gd name="connsiteY15" fmla="*/ 250716 h 250716"/>
                  <a:gd name="connsiteX16" fmla="*/ 6204857 w 6230983"/>
                  <a:gd name="connsiteY16" fmla="*/ 224590 h 250716"/>
                  <a:gd name="connsiteX17" fmla="*/ 6230983 w 6230983"/>
                  <a:gd name="connsiteY17" fmla="*/ 211527 h 250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30983" h="250716">
                    <a:moveTo>
                      <a:pt x="0" y="133150"/>
                    </a:moveTo>
                    <a:cubicBezTo>
                      <a:pt x="30480" y="128796"/>
                      <a:pt x="61439" y="127010"/>
                      <a:pt x="91440" y="120087"/>
                    </a:cubicBezTo>
                    <a:cubicBezTo>
                      <a:pt x="118274" y="113895"/>
                      <a:pt x="142447" y="97003"/>
                      <a:pt x="169817" y="93962"/>
                    </a:cubicBezTo>
                    <a:cubicBezTo>
                      <a:pt x="408635" y="67426"/>
                      <a:pt x="247978" y="82306"/>
                      <a:pt x="653143" y="67836"/>
                    </a:cubicBezTo>
                    <a:cubicBezTo>
                      <a:pt x="1071189" y="-71516"/>
                      <a:pt x="713490" y="42981"/>
                      <a:pt x="1894114" y="67836"/>
                    </a:cubicBezTo>
                    <a:cubicBezTo>
                      <a:pt x="1907881" y="68126"/>
                      <a:pt x="1919654" y="79079"/>
                      <a:pt x="1933303" y="80899"/>
                    </a:cubicBezTo>
                    <a:cubicBezTo>
                      <a:pt x="1985276" y="87829"/>
                      <a:pt x="2037885" y="88745"/>
                      <a:pt x="2090057" y="93962"/>
                    </a:cubicBezTo>
                    <a:cubicBezTo>
                      <a:pt x="2124988" y="97455"/>
                      <a:pt x="2159506" y="105129"/>
                      <a:pt x="2194560" y="107024"/>
                    </a:cubicBezTo>
                    <a:cubicBezTo>
                      <a:pt x="2320725" y="113844"/>
                      <a:pt x="2447109" y="115733"/>
                      <a:pt x="2573383" y="120087"/>
                    </a:cubicBezTo>
                    <a:cubicBezTo>
                      <a:pt x="2837652" y="146514"/>
                      <a:pt x="2706754" y="136512"/>
                      <a:pt x="3148148" y="146213"/>
                    </a:cubicBezTo>
                    <a:lnTo>
                      <a:pt x="3892731" y="159276"/>
                    </a:lnTo>
                    <a:lnTo>
                      <a:pt x="4415245" y="172339"/>
                    </a:lnTo>
                    <a:cubicBezTo>
                      <a:pt x="4974123" y="242199"/>
                      <a:pt x="4365501" y="170168"/>
                      <a:pt x="5865223" y="198464"/>
                    </a:cubicBezTo>
                    <a:cubicBezTo>
                      <a:pt x="5878990" y="198724"/>
                      <a:pt x="5891172" y="207744"/>
                      <a:pt x="5904411" y="211527"/>
                    </a:cubicBezTo>
                    <a:cubicBezTo>
                      <a:pt x="5921674" y="216459"/>
                      <a:pt x="5939467" y="219431"/>
                      <a:pt x="5956663" y="224590"/>
                    </a:cubicBezTo>
                    <a:cubicBezTo>
                      <a:pt x="5983040" y="232503"/>
                      <a:pt x="6035040" y="250716"/>
                      <a:pt x="6035040" y="250716"/>
                    </a:cubicBezTo>
                    <a:cubicBezTo>
                      <a:pt x="6122375" y="241982"/>
                      <a:pt x="6142088" y="249698"/>
                      <a:pt x="6204857" y="224590"/>
                    </a:cubicBezTo>
                    <a:cubicBezTo>
                      <a:pt x="6213897" y="220974"/>
                      <a:pt x="6222274" y="215881"/>
                      <a:pt x="6230983" y="21152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4958633" y="1334500"/>
                <a:ext cx="286662" cy="552559"/>
                <a:chOff x="6335486" y="1306129"/>
                <a:chExt cx="339634" cy="740386"/>
              </a:xfrm>
            </p:grpSpPr>
            <p:sp>
              <p:nvSpPr>
                <p:cNvPr id="11" name="Freeform 10"/>
                <p:cNvSpPr/>
                <p:nvPr/>
              </p:nvSpPr>
              <p:spPr>
                <a:xfrm>
                  <a:off x="6359872" y="1306129"/>
                  <a:ext cx="67728" cy="198426"/>
                </a:xfrm>
                <a:custGeom>
                  <a:avLst/>
                  <a:gdLst>
                    <a:gd name="connsiteX0" fmla="*/ 67054 w 67728"/>
                    <a:gd name="connsiteY0" fmla="*/ 157 h 198426"/>
                    <a:gd name="connsiteX1" fmla="*/ 53991 w 67728"/>
                    <a:gd name="connsiteY1" fmla="*/ 117722 h 198426"/>
                    <a:gd name="connsiteX2" fmla="*/ 14802 w 67728"/>
                    <a:gd name="connsiteY2" fmla="*/ 156911 h 198426"/>
                    <a:gd name="connsiteX3" fmla="*/ 1739 w 67728"/>
                    <a:gd name="connsiteY3" fmla="*/ 196100 h 198426"/>
                    <a:gd name="connsiteX4" fmla="*/ 27865 w 67728"/>
                    <a:gd name="connsiteY4" fmla="*/ 143848 h 198426"/>
                    <a:gd name="connsiteX5" fmla="*/ 40928 w 67728"/>
                    <a:gd name="connsiteY5" fmla="*/ 104660 h 198426"/>
                    <a:gd name="connsiteX6" fmla="*/ 67054 w 67728"/>
                    <a:gd name="connsiteY6" fmla="*/ 157 h 198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728" h="198426">
                      <a:moveTo>
                        <a:pt x="67054" y="157"/>
                      </a:moveTo>
                      <a:cubicBezTo>
                        <a:pt x="69231" y="2334"/>
                        <a:pt x="66460" y="80316"/>
                        <a:pt x="53991" y="117722"/>
                      </a:cubicBezTo>
                      <a:cubicBezTo>
                        <a:pt x="48149" y="135248"/>
                        <a:pt x="25049" y="141540"/>
                        <a:pt x="14802" y="156911"/>
                      </a:cubicBezTo>
                      <a:cubicBezTo>
                        <a:pt x="7164" y="168368"/>
                        <a:pt x="-4419" y="208416"/>
                        <a:pt x="1739" y="196100"/>
                      </a:cubicBezTo>
                      <a:cubicBezTo>
                        <a:pt x="10448" y="178683"/>
                        <a:pt x="20194" y="161747"/>
                        <a:pt x="27865" y="143848"/>
                      </a:cubicBezTo>
                      <a:cubicBezTo>
                        <a:pt x="33289" y="131192"/>
                        <a:pt x="36574" y="117723"/>
                        <a:pt x="40928" y="104660"/>
                      </a:cubicBezTo>
                      <a:cubicBezTo>
                        <a:pt x="55423" y="17692"/>
                        <a:pt x="64877" y="-2020"/>
                        <a:pt x="67054" y="157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6453051" y="1371600"/>
                  <a:ext cx="156805" cy="195943"/>
                </a:xfrm>
                <a:custGeom>
                  <a:avLst/>
                  <a:gdLst>
                    <a:gd name="connsiteX0" fmla="*/ 0 w 156805"/>
                    <a:gd name="connsiteY0" fmla="*/ 0 h 195943"/>
                    <a:gd name="connsiteX1" fmla="*/ 39189 w 156805"/>
                    <a:gd name="connsiteY1" fmla="*/ 65314 h 195943"/>
                    <a:gd name="connsiteX2" fmla="*/ 130629 w 156805"/>
                    <a:gd name="connsiteY2" fmla="*/ 143691 h 195943"/>
                    <a:gd name="connsiteX3" fmla="*/ 156755 w 156805"/>
                    <a:gd name="connsiteY3" fmla="*/ 195943 h 19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805" h="195943">
                      <a:moveTo>
                        <a:pt x="0" y="0"/>
                      </a:moveTo>
                      <a:cubicBezTo>
                        <a:pt x="13063" y="21771"/>
                        <a:pt x="23601" y="45273"/>
                        <a:pt x="39189" y="65314"/>
                      </a:cubicBezTo>
                      <a:cubicBezTo>
                        <a:pt x="73305" y="109177"/>
                        <a:pt x="89580" y="116326"/>
                        <a:pt x="130629" y="143691"/>
                      </a:cubicBezTo>
                      <a:cubicBezTo>
                        <a:pt x="159170" y="186503"/>
                        <a:pt x="156755" y="167180"/>
                        <a:pt x="156755" y="195943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6335486" y="1476103"/>
                  <a:ext cx="104503" cy="222068"/>
                </a:xfrm>
                <a:custGeom>
                  <a:avLst/>
                  <a:gdLst>
                    <a:gd name="connsiteX0" fmla="*/ 104503 w 104503"/>
                    <a:gd name="connsiteY0" fmla="*/ 0 h 222068"/>
                    <a:gd name="connsiteX1" fmla="*/ 65314 w 104503"/>
                    <a:gd name="connsiteY1" fmla="*/ 156754 h 222068"/>
                    <a:gd name="connsiteX2" fmla="*/ 39188 w 104503"/>
                    <a:gd name="connsiteY2" fmla="*/ 195943 h 222068"/>
                    <a:gd name="connsiteX3" fmla="*/ 0 w 104503"/>
                    <a:gd name="connsiteY3" fmla="*/ 222068 h 222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503" h="222068">
                      <a:moveTo>
                        <a:pt x="104503" y="0"/>
                      </a:moveTo>
                      <a:cubicBezTo>
                        <a:pt x="97973" y="39177"/>
                        <a:pt x="88315" y="122252"/>
                        <a:pt x="65314" y="156754"/>
                      </a:cubicBezTo>
                      <a:cubicBezTo>
                        <a:pt x="56605" y="169817"/>
                        <a:pt x="50289" y="184842"/>
                        <a:pt x="39188" y="195943"/>
                      </a:cubicBezTo>
                      <a:cubicBezTo>
                        <a:pt x="28087" y="207044"/>
                        <a:pt x="0" y="222068"/>
                        <a:pt x="0" y="222068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6439989" y="1489166"/>
                  <a:ext cx="143691" cy="209005"/>
                </a:xfrm>
                <a:custGeom>
                  <a:avLst/>
                  <a:gdLst>
                    <a:gd name="connsiteX0" fmla="*/ 0 w 143691"/>
                    <a:gd name="connsiteY0" fmla="*/ 0 h 209005"/>
                    <a:gd name="connsiteX1" fmla="*/ 39188 w 143691"/>
                    <a:gd name="connsiteY1" fmla="*/ 78377 h 209005"/>
                    <a:gd name="connsiteX2" fmla="*/ 52251 w 143691"/>
                    <a:gd name="connsiteY2" fmla="*/ 117565 h 209005"/>
                    <a:gd name="connsiteX3" fmla="*/ 130628 w 143691"/>
                    <a:gd name="connsiteY3" fmla="*/ 169817 h 209005"/>
                    <a:gd name="connsiteX4" fmla="*/ 143691 w 143691"/>
                    <a:gd name="connsiteY4" fmla="*/ 209005 h 209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691" h="209005">
                      <a:moveTo>
                        <a:pt x="0" y="0"/>
                      </a:moveTo>
                      <a:cubicBezTo>
                        <a:pt x="13063" y="26126"/>
                        <a:pt x="27325" y="51685"/>
                        <a:pt x="39188" y="78377"/>
                      </a:cubicBezTo>
                      <a:cubicBezTo>
                        <a:pt x="44780" y="90960"/>
                        <a:pt x="42515" y="107829"/>
                        <a:pt x="52251" y="117565"/>
                      </a:cubicBezTo>
                      <a:cubicBezTo>
                        <a:pt x="74454" y="139768"/>
                        <a:pt x="130628" y="169817"/>
                        <a:pt x="130628" y="169817"/>
                      </a:cubicBezTo>
                      <a:lnTo>
                        <a:pt x="143691" y="209005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6374674" y="1658983"/>
                  <a:ext cx="91440" cy="274320"/>
                </a:xfrm>
                <a:custGeom>
                  <a:avLst/>
                  <a:gdLst>
                    <a:gd name="connsiteX0" fmla="*/ 91440 w 91440"/>
                    <a:gd name="connsiteY0" fmla="*/ 0 h 274320"/>
                    <a:gd name="connsiteX1" fmla="*/ 65315 w 91440"/>
                    <a:gd name="connsiteY1" fmla="*/ 182880 h 274320"/>
                    <a:gd name="connsiteX2" fmla="*/ 0 w 91440"/>
                    <a:gd name="connsiteY2" fmla="*/ 274320 h 274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1440" h="274320">
                      <a:moveTo>
                        <a:pt x="91440" y="0"/>
                      </a:moveTo>
                      <a:cubicBezTo>
                        <a:pt x="82732" y="60960"/>
                        <a:pt x="83010" y="123898"/>
                        <a:pt x="65315" y="182880"/>
                      </a:cubicBezTo>
                      <a:cubicBezTo>
                        <a:pt x="53387" y="222641"/>
                        <a:pt x="26688" y="247632"/>
                        <a:pt x="0" y="27432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6492240" y="1724297"/>
                  <a:ext cx="182880" cy="274320"/>
                </a:xfrm>
                <a:custGeom>
                  <a:avLst/>
                  <a:gdLst>
                    <a:gd name="connsiteX0" fmla="*/ 0 w 182880"/>
                    <a:gd name="connsiteY0" fmla="*/ 0 h 274320"/>
                    <a:gd name="connsiteX1" fmla="*/ 26126 w 182880"/>
                    <a:gd name="connsiteY1" fmla="*/ 117566 h 274320"/>
                    <a:gd name="connsiteX2" fmla="*/ 65314 w 182880"/>
                    <a:gd name="connsiteY2" fmla="*/ 156754 h 274320"/>
                    <a:gd name="connsiteX3" fmla="*/ 91440 w 182880"/>
                    <a:gd name="connsiteY3" fmla="*/ 195943 h 274320"/>
                    <a:gd name="connsiteX4" fmla="*/ 143691 w 182880"/>
                    <a:gd name="connsiteY4" fmla="*/ 235132 h 274320"/>
                    <a:gd name="connsiteX5" fmla="*/ 182880 w 182880"/>
                    <a:gd name="connsiteY5" fmla="*/ 261257 h 274320"/>
                    <a:gd name="connsiteX6" fmla="*/ 182880 w 182880"/>
                    <a:gd name="connsiteY6" fmla="*/ 274320 h 274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880" h="274320">
                      <a:moveTo>
                        <a:pt x="0" y="0"/>
                      </a:moveTo>
                      <a:cubicBezTo>
                        <a:pt x="1581" y="9484"/>
                        <a:pt x="11834" y="96127"/>
                        <a:pt x="26126" y="117566"/>
                      </a:cubicBezTo>
                      <a:cubicBezTo>
                        <a:pt x="36373" y="132937"/>
                        <a:pt x="53488" y="142562"/>
                        <a:pt x="65314" y="156754"/>
                      </a:cubicBezTo>
                      <a:cubicBezTo>
                        <a:pt x="75365" y="168815"/>
                        <a:pt x="80339" y="184842"/>
                        <a:pt x="91440" y="195943"/>
                      </a:cubicBezTo>
                      <a:cubicBezTo>
                        <a:pt x="106835" y="211338"/>
                        <a:pt x="125975" y="222478"/>
                        <a:pt x="143691" y="235132"/>
                      </a:cubicBezTo>
                      <a:cubicBezTo>
                        <a:pt x="156466" y="244257"/>
                        <a:pt x="171779" y="250156"/>
                        <a:pt x="182880" y="261257"/>
                      </a:cubicBezTo>
                      <a:lnTo>
                        <a:pt x="182880" y="27432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6485708" y="1841863"/>
                  <a:ext cx="6532" cy="204652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Rectangle 21"/>
              <p:cNvSpPr/>
              <p:nvPr/>
            </p:nvSpPr>
            <p:spPr>
              <a:xfrm>
                <a:off x="2971800" y="1841863"/>
                <a:ext cx="76200" cy="44032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419600" y="1939290"/>
                <a:ext cx="76200" cy="72771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994659" y="1977390"/>
                <a:ext cx="45719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421778" y="2133600"/>
                <a:ext cx="45719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2946062" y="1977390"/>
                <a:ext cx="2437941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514693" y="2129790"/>
                <a:ext cx="869310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21" name="TextBox 5120"/>
              <p:cNvSpPr txBox="1"/>
              <p:nvPr/>
            </p:nvSpPr>
            <p:spPr>
              <a:xfrm>
                <a:off x="5384003" y="1863682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Symbol" panose="05050102010706020507" pitchFamily="18" charset="2"/>
                  </a:rPr>
                  <a:t>D</a:t>
                </a:r>
                <a:r>
                  <a:rPr lang="en-US" dirty="0" smtClean="0"/>
                  <a:t>h</a:t>
                </a:r>
                <a:endParaRPr lang="en-US" dirty="0"/>
              </a:p>
            </p:txBody>
          </p:sp>
          <p:cxnSp>
            <p:nvCxnSpPr>
              <p:cNvPr id="5124" name="Straight Arrow Connector 5123"/>
              <p:cNvCxnSpPr/>
              <p:nvPr/>
            </p:nvCxnSpPr>
            <p:spPr>
              <a:xfrm>
                <a:off x="3120935" y="2242505"/>
                <a:ext cx="1170213" cy="278626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25" name="TextBox 5124"/>
              <p:cNvSpPr txBox="1"/>
              <p:nvPr/>
            </p:nvSpPr>
            <p:spPr>
              <a:xfrm>
                <a:off x="3564816" y="2202354"/>
                <a:ext cx="282450" cy="3052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</a:t>
                </a:r>
                <a:endParaRPr lang="en-US" dirty="0"/>
              </a:p>
            </p:txBody>
          </p:sp>
        </p:grpSp>
        <p:sp>
          <p:nvSpPr>
            <p:cNvPr id="5128" name="Rectangle 5127"/>
            <p:cNvSpPr/>
            <p:nvPr/>
          </p:nvSpPr>
          <p:spPr>
            <a:xfrm>
              <a:off x="1676400" y="1250968"/>
              <a:ext cx="4267200" cy="15932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30" name="TextBox 5129"/>
          <p:cNvSpPr txBox="1"/>
          <p:nvPr/>
        </p:nvSpPr>
        <p:spPr>
          <a:xfrm>
            <a:off x="228600" y="1458904"/>
            <a:ext cx="2086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A. Permeability</a:t>
            </a:r>
            <a:endParaRPr lang="en-US" sz="2400" dirty="0"/>
          </a:p>
        </p:txBody>
      </p:sp>
      <p:sp>
        <p:nvSpPr>
          <p:cNvPr id="5131" name="TextBox 5130"/>
          <p:cNvSpPr txBox="1"/>
          <p:nvPr/>
        </p:nvSpPr>
        <p:spPr>
          <a:xfrm>
            <a:off x="228602" y="3396734"/>
            <a:ext cx="175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B. Geometry</a:t>
            </a:r>
            <a:endParaRPr lang="en-US" sz="2400" dirty="0"/>
          </a:p>
        </p:txBody>
      </p:sp>
      <p:sp>
        <p:nvSpPr>
          <p:cNvPr id="5132" name="TextBox 5131"/>
          <p:cNvSpPr txBox="1"/>
          <p:nvPr/>
        </p:nvSpPr>
        <p:spPr>
          <a:xfrm>
            <a:off x="228602" y="5177135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C. Geology</a:t>
            </a:r>
            <a:endParaRPr lang="en-US" sz="24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" b="28670"/>
          <a:stretch/>
        </p:blipFill>
        <p:spPr bwMode="auto">
          <a:xfrm>
            <a:off x="2320318" y="2743200"/>
            <a:ext cx="468440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83" y="4686489"/>
            <a:ext cx="6460773" cy="13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38999" y="4050268"/>
            <a:ext cx="125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Toth</a:t>
            </a:r>
            <a:r>
              <a:rPr lang="en-US" dirty="0" smtClean="0"/>
              <a:t> (1962)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66292" y="6066275"/>
            <a:ext cx="31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Freeze and Witherspoon (1967)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57328" y="3957935"/>
            <a:ext cx="1080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B050"/>
                </a:solidFill>
              </a:rPr>
              <a:t>equipotentials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3388569">
            <a:off x="4816248" y="3393276"/>
            <a:ext cx="806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Flow lines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55688" y="2431983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Darcy (1856)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10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75" y="0"/>
            <a:ext cx="8229600" cy="868362"/>
          </a:xfrm>
        </p:spPr>
        <p:txBody>
          <a:bodyPr/>
          <a:lstStyle/>
          <a:p>
            <a:r>
              <a:rPr lang="en-US" dirty="0" smtClean="0"/>
              <a:t>Simplest </a:t>
            </a:r>
            <a:r>
              <a:rPr lang="en-US" dirty="0" err="1" smtClean="0"/>
              <a:t>Toth</a:t>
            </a:r>
            <a:r>
              <a:rPr lang="en-US" dirty="0" smtClean="0"/>
              <a:t> Flow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148571" y="762000"/>
            <a:ext cx="7066299" cy="1779005"/>
            <a:chOff x="967006" y="1066800"/>
            <a:chExt cx="7066299" cy="1779005"/>
          </a:xfrm>
        </p:grpSpPr>
        <p:grpSp>
          <p:nvGrpSpPr>
            <p:cNvPr id="28" name="Group 27"/>
            <p:cNvGrpSpPr/>
            <p:nvPr/>
          </p:nvGrpSpPr>
          <p:grpSpPr>
            <a:xfrm>
              <a:off x="967006" y="1128209"/>
              <a:ext cx="7066299" cy="1717596"/>
              <a:chOff x="967006" y="1307068"/>
              <a:chExt cx="7066299" cy="1717596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1600200" y="1676400"/>
                <a:ext cx="6019800" cy="800795"/>
              </a:xfrm>
              <a:custGeom>
                <a:avLst/>
                <a:gdLst>
                  <a:gd name="connsiteX0" fmla="*/ 0 w 2795451"/>
                  <a:gd name="connsiteY0" fmla="*/ 0 h 800795"/>
                  <a:gd name="connsiteX1" fmla="*/ 326571 w 2795451"/>
                  <a:gd name="connsiteY1" fmla="*/ 91440 h 800795"/>
                  <a:gd name="connsiteX2" fmla="*/ 613954 w 2795451"/>
                  <a:gd name="connsiteY2" fmla="*/ 287382 h 800795"/>
                  <a:gd name="connsiteX3" fmla="*/ 731520 w 2795451"/>
                  <a:gd name="connsiteY3" fmla="*/ 444137 h 800795"/>
                  <a:gd name="connsiteX4" fmla="*/ 901337 w 2795451"/>
                  <a:gd name="connsiteY4" fmla="*/ 613954 h 800795"/>
                  <a:gd name="connsiteX5" fmla="*/ 1136468 w 2795451"/>
                  <a:gd name="connsiteY5" fmla="*/ 770708 h 800795"/>
                  <a:gd name="connsiteX6" fmla="*/ 1397726 w 2795451"/>
                  <a:gd name="connsiteY6" fmla="*/ 796834 h 800795"/>
                  <a:gd name="connsiteX7" fmla="*/ 1632857 w 2795451"/>
                  <a:gd name="connsiteY7" fmla="*/ 718457 h 800795"/>
                  <a:gd name="connsiteX8" fmla="*/ 1920240 w 2795451"/>
                  <a:gd name="connsiteY8" fmla="*/ 483325 h 800795"/>
                  <a:gd name="connsiteX9" fmla="*/ 2168434 w 2795451"/>
                  <a:gd name="connsiteY9" fmla="*/ 235131 h 800795"/>
                  <a:gd name="connsiteX10" fmla="*/ 2508068 w 2795451"/>
                  <a:gd name="connsiteY10" fmla="*/ 39188 h 800795"/>
                  <a:gd name="connsiteX11" fmla="*/ 2795451 w 2795451"/>
                  <a:gd name="connsiteY11" fmla="*/ 0 h 800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95451" h="800795">
                    <a:moveTo>
                      <a:pt x="0" y="0"/>
                    </a:moveTo>
                    <a:cubicBezTo>
                      <a:pt x="112122" y="21771"/>
                      <a:pt x="224245" y="43543"/>
                      <a:pt x="326571" y="91440"/>
                    </a:cubicBezTo>
                    <a:cubicBezTo>
                      <a:pt x="428897" y="139337"/>
                      <a:pt x="546463" y="228599"/>
                      <a:pt x="613954" y="287382"/>
                    </a:cubicBezTo>
                    <a:cubicBezTo>
                      <a:pt x="681445" y="346165"/>
                      <a:pt x="683623" y="389708"/>
                      <a:pt x="731520" y="444137"/>
                    </a:cubicBezTo>
                    <a:cubicBezTo>
                      <a:pt x="779417" y="498566"/>
                      <a:pt x="833846" y="559526"/>
                      <a:pt x="901337" y="613954"/>
                    </a:cubicBezTo>
                    <a:cubicBezTo>
                      <a:pt x="968828" y="668383"/>
                      <a:pt x="1053737" y="740228"/>
                      <a:pt x="1136468" y="770708"/>
                    </a:cubicBezTo>
                    <a:cubicBezTo>
                      <a:pt x="1219200" y="801188"/>
                      <a:pt x="1314995" y="805542"/>
                      <a:pt x="1397726" y="796834"/>
                    </a:cubicBezTo>
                    <a:cubicBezTo>
                      <a:pt x="1480457" y="788126"/>
                      <a:pt x="1545771" y="770709"/>
                      <a:pt x="1632857" y="718457"/>
                    </a:cubicBezTo>
                    <a:cubicBezTo>
                      <a:pt x="1719943" y="666206"/>
                      <a:pt x="1830977" y="563879"/>
                      <a:pt x="1920240" y="483325"/>
                    </a:cubicBezTo>
                    <a:cubicBezTo>
                      <a:pt x="2009503" y="402771"/>
                      <a:pt x="2070463" y="309154"/>
                      <a:pt x="2168434" y="235131"/>
                    </a:cubicBezTo>
                    <a:cubicBezTo>
                      <a:pt x="2266405" y="161108"/>
                      <a:pt x="2403565" y="78376"/>
                      <a:pt x="2508068" y="39188"/>
                    </a:cubicBezTo>
                    <a:cubicBezTo>
                      <a:pt x="2612571" y="0"/>
                      <a:pt x="2704011" y="0"/>
                      <a:pt x="2795451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267200" y="2477195"/>
                <a:ext cx="342900" cy="4571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142559" y="2292529"/>
                <a:ext cx="8363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stream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280366" y="1307068"/>
                <a:ext cx="4651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hill</a:t>
                </a:r>
                <a:endParaRPr lang="en-US" dirty="0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600200" y="1765269"/>
                <a:ext cx="6019800" cy="734786"/>
              </a:xfrm>
              <a:custGeom>
                <a:avLst/>
                <a:gdLst>
                  <a:gd name="connsiteX0" fmla="*/ 0 w 2795451"/>
                  <a:gd name="connsiteY0" fmla="*/ 0 h 800795"/>
                  <a:gd name="connsiteX1" fmla="*/ 326571 w 2795451"/>
                  <a:gd name="connsiteY1" fmla="*/ 91440 h 800795"/>
                  <a:gd name="connsiteX2" fmla="*/ 613954 w 2795451"/>
                  <a:gd name="connsiteY2" fmla="*/ 287382 h 800795"/>
                  <a:gd name="connsiteX3" fmla="*/ 731520 w 2795451"/>
                  <a:gd name="connsiteY3" fmla="*/ 444137 h 800795"/>
                  <a:gd name="connsiteX4" fmla="*/ 901337 w 2795451"/>
                  <a:gd name="connsiteY4" fmla="*/ 613954 h 800795"/>
                  <a:gd name="connsiteX5" fmla="*/ 1136468 w 2795451"/>
                  <a:gd name="connsiteY5" fmla="*/ 770708 h 800795"/>
                  <a:gd name="connsiteX6" fmla="*/ 1397726 w 2795451"/>
                  <a:gd name="connsiteY6" fmla="*/ 796834 h 800795"/>
                  <a:gd name="connsiteX7" fmla="*/ 1632857 w 2795451"/>
                  <a:gd name="connsiteY7" fmla="*/ 718457 h 800795"/>
                  <a:gd name="connsiteX8" fmla="*/ 1920240 w 2795451"/>
                  <a:gd name="connsiteY8" fmla="*/ 483325 h 800795"/>
                  <a:gd name="connsiteX9" fmla="*/ 2168434 w 2795451"/>
                  <a:gd name="connsiteY9" fmla="*/ 235131 h 800795"/>
                  <a:gd name="connsiteX10" fmla="*/ 2508068 w 2795451"/>
                  <a:gd name="connsiteY10" fmla="*/ 39188 h 800795"/>
                  <a:gd name="connsiteX11" fmla="*/ 2795451 w 2795451"/>
                  <a:gd name="connsiteY11" fmla="*/ 0 h 800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95451" h="800795">
                    <a:moveTo>
                      <a:pt x="0" y="0"/>
                    </a:moveTo>
                    <a:cubicBezTo>
                      <a:pt x="112122" y="21771"/>
                      <a:pt x="224245" y="43543"/>
                      <a:pt x="326571" y="91440"/>
                    </a:cubicBezTo>
                    <a:cubicBezTo>
                      <a:pt x="428897" y="139337"/>
                      <a:pt x="546463" y="228599"/>
                      <a:pt x="613954" y="287382"/>
                    </a:cubicBezTo>
                    <a:cubicBezTo>
                      <a:pt x="681445" y="346165"/>
                      <a:pt x="683623" y="389708"/>
                      <a:pt x="731520" y="444137"/>
                    </a:cubicBezTo>
                    <a:cubicBezTo>
                      <a:pt x="779417" y="498566"/>
                      <a:pt x="833846" y="559526"/>
                      <a:pt x="901337" y="613954"/>
                    </a:cubicBezTo>
                    <a:cubicBezTo>
                      <a:pt x="968828" y="668383"/>
                      <a:pt x="1053737" y="740228"/>
                      <a:pt x="1136468" y="770708"/>
                    </a:cubicBezTo>
                    <a:cubicBezTo>
                      <a:pt x="1219200" y="801188"/>
                      <a:pt x="1314995" y="805542"/>
                      <a:pt x="1397726" y="796834"/>
                    </a:cubicBezTo>
                    <a:cubicBezTo>
                      <a:pt x="1480457" y="788126"/>
                      <a:pt x="1545771" y="770709"/>
                      <a:pt x="1632857" y="718457"/>
                    </a:cubicBezTo>
                    <a:cubicBezTo>
                      <a:pt x="1719943" y="666206"/>
                      <a:pt x="1830977" y="563879"/>
                      <a:pt x="1920240" y="483325"/>
                    </a:cubicBezTo>
                    <a:cubicBezTo>
                      <a:pt x="2009503" y="402771"/>
                      <a:pt x="2070463" y="309154"/>
                      <a:pt x="2168434" y="235131"/>
                    </a:cubicBezTo>
                    <a:cubicBezTo>
                      <a:pt x="2266405" y="161108"/>
                      <a:pt x="2403565" y="78376"/>
                      <a:pt x="2508068" y="39188"/>
                    </a:cubicBezTo>
                    <a:cubicBezTo>
                      <a:pt x="2612571" y="0"/>
                      <a:pt x="2704011" y="0"/>
                      <a:pt x="2795451" y="0"/>
                    </a:cubicBezTo>
                  </a:path>
                </a:pathLst>
              </a:custGeom>
              <a:noFill/>
              <a:ln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727921">
                <a:off x="967006" y="1892132"/>
                <a:ext cx="2016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Ground water table</a:t>
                </a:r>
                <a:endParaRPr lang="en-US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V="1">
                <a:off x="1567185" y="2076798"/>
                <a:ext cx="6141362" cy="76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726811" y="174338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</a:t>
                </a:r>
                <a:endParaRPr lang="en-US" dirty="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V="1">
                <a:off x="7608756" y="1743389"/>
                <a:ext cx="0" cy="347057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600200" y="1307068"/>
                <a:ext cx="0" cy="13547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1600200" y="2292529"/>
                <a:ext cx="37480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832980" y="2315389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438650" y="2655332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</a:t>
                </a:r>
                <a:endParaRPr lang="en-US" dirty="0"/>
              </a:p>
            </p:txBody>
          </p:sp>
          <p:cxnSp>
            <p:nvCxnSpPr>
              <p:cNvPr id="23" name="Straight Arrow Connector 22"/>
              <p:cNvCxnSpPr>
                <a:stCxn id="21" idx="3"/>
              </p:cNvCxnSpPr>
              <p:nvPr/>
            </p:nvCxnSpPr>
            <p:spPr>
              <a:xfrm>
                <a:off x="4721100" y="2839998"/>
                <a:ext cx="28989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1" idx="1"/>
              </p:cNvCxnSpPr>
              <p:nvPr/>
            </p:nvCxnSpPr>
            <p:spPr>
              <a:xfrm flipH="1">
                <a:off x="1600200" y="2839998"/>
                <a:ext cx="283845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9549722"/>
                </p:ext>
              </p:extLst>
            </p:nvPr>
          </p:nvGraphicFramePr>
          <p:xfrm>
            <a:off x="3310686" y="1066800"/>
            <a:ext cx="2255928" cy="671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1" name="Equation" r:id="rId3" imgW="1320480" imgH="393480" progId="Equation.3">
                    <p:embed/>
                  </p:oleObj>
                </mc:Choice>
                <mc:Fallback>
                  <p:oleObj name="Equation" r:id="rId3" imgW="13204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10686" y="1066800"/>
                          <a:ext cx="2255928" cy="6712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555710"/>
              </p:ext>
            </p:extLst>
          </p:nvPr>
        </p:nvGraphicFramePr>
        <p:xfrm>
          <a:off x="378775" y="2915807"/>
          <a:ext cx="31924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Equation" r:id="rId5" imgW="2209680" imgH="685800" progId="Equation.3">
                  <p:embed/>
                </p:oleObj>
              </mc:Choice>
              <mc:Fallback>
                <p:oleObj name="Equation" r:id="rId5" imgW="220968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775" y="2915807"/>
                        <a:ext cx="3192462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323044"/>
              </p:ext>
            </p:extLst>
          </p:nvPr>
        </p:nvGraphicFramePr>
        <p:xfrm>
          <a:off x="506632" y="4451726"/>
          <a:ext cx="2187134" cy="71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Equation" r:id="rId7" imgW="1320480" imgH="431640" progId="Equation.3">
                  <p:embed/>
                </p:oleObj>
              </mc:Choice>
              <mc:Fallback>
                <p:oleObj name="Equation" r:id="rId7" imgW="13204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6632" y="4451726"/>
                        <a:ext cx="2187134" cy="71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28599" y="4017220"/>
            <a:ext cx="216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Boundary conditions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102977" y="24384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338235"/>
              </p:ext>
            </p:extLst>
          </p:nvPr>
        </p:nvGraphicFramePr>
        <p:xfrm>
          <a:off x="3040503" y="4836048"/>
          <a:ext cx="4705055" cy="1808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Equation" r:id="rId9" imgW="2743200" imgH="1054080" progId="Equation.3">
                  <p:embed/>
                </p:oleObj>
              </mc:Choice>
              <mc:Fallback>
                <p:oleObj name="Equation" r:id="rId9" imgW="2743200" imgH="1054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0503" y="4836048"/>
                        <a:ext cx="4705055" cy="1808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28599" y="2514600"/>
            <a:ext cx="1126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Equations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2611894" y="4808497"/>
            <a:ext cx="5189671" cy="1847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308686"/>
              </p:ext>
            </p:extLst>
          </p:nvPr>
        </p:nvGraphicFramePr>
        <p:xfrm>
          <a:off x="5354637" y="2814263"/>
          <a:ext cx="3560763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Equation" r:id="rId11" imgW="2908080" imgH="1549080" progId="Equation.3">
                  <p:embed/>
                </p:oleObj>
              </mc:Choice>
              <mc:Fallback>
                <p:oleObj name="Equation" r:id="rId11" imgW="2908080" imgH="1549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54637" y="2814263"/>
                        <a:ext cx="3560763" cy="189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285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578729"/>
            <a:ext cx="56483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951963"/>
              </p:ext>
            </p:extLst>
          </p:nvPr>
        </p:nvGraphicFramePr>
        <p:xfrm>
          <a:off x="190500" y="608013"/>
          <a:ext cx="2667000" cy="193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Equation" r:id="rId4" imgW="1333440" imgH="965160" progId="Equation.3">
                  <p:embed/>
                </p:oleObj>
              </mc:Choice>
              <mc:Fallback>
                <p:oleObj name="Equation" r:id="rId4" imgW="1333440" imgH="96516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608013"/>
                        <a:ext cx="2667000" cy="193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5057" y="5251269"/>
            <a:ext cx="4043094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Example: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L</a:t>
            </a:r>
            <a:r>
              <a:rPr lang="en-US" dirty="0" smtClean="0"/>
              <a:t>=20 km,  </a:t>
            </a:r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dirty="0" smtClean="0"/>
              <a:t>=4 months, n=0.2</a:t>
            </a:r>
          </a:p>
          <a:p>
            <a:r>
              <a:rPr lang="en-US" dirty="0" smtClean="0"/>
              <a:t>K=0.2/(0.33y)(6.28/20,000m) = 1930 m/y</a:t>
            </a:r>
          </a:p>
          <a:p>
            <a:r>
              <a:rPr lang="en-US" dirty="0" smtClean="0"/>
              <a:t>K=~6 </a:t>
            </a:r>
            <a:r>
              <a:rPr lang="en-US" dirty="0" err="1" smtClean="0"/>
              <a:t>darcies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91161" y="337066"/>
            <a:ext cx="190023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48400" y="152400"/>
            <a:ext cx="489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L/2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2678668"/>
            <a:ext cx="3220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Base flow decays exponentially: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585912"/>
              </p:ext>
            </p:extLst>
          </p:nvPr>
        </p:nvGraphicFramePr>
        <p:xfrm>
          <a:off x="838200" y="3048000"/>
          <a:ext cx="2971800" cy="1931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6" imgW="2031840" imgH="1320480" progId="Equation.3">
                  <p:embed/>
                </p:oleObj>
              </mc:Choice>
              <mc:Fallback>
                <p:oleObj name="Equation" r:id="rId6" imgW="2031840" imgH="1320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3048000"/>
                        <a:ext cx="2971800" cy="1931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685800" y="4430485"/>
            <a:ext cx="21336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093267" y="2699655"/>
            <a:ext cx="3724049" cy="3747231"/>
            <a:chOff x="5027952" y="2895600"/>
            <a:chExt cx="3724049" cy="374723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895600"/>
              <a:ext cx="3646601" cy="3747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5027952" y="4267200"/>
              <a:ext cx="306048" cy="0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491161" y="4267200"/>
              <a:ext cx="24336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685800" y="6466838"/>
            <a:ext cx="389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…suggests that system quite permeable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25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/>
          <a:stretch/>
        </p:blipFill>
        <p:spPr bwMode="auto">
          <a:xfrm>
            <a:off x="228600" y="2677886"/>
            <a:ext cx="8663721" cy="398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8377"/>
            <a:ext cx="5581650" cy="219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1515"/>
            <a:ext cx="209480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70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slope and base to flow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383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994"/>
            <a:ext cx="8305800" cy="677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79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9752" y="-1046135"/>
            <a:ext cx="6823129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6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Some tricks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4959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8"/>
          <a:stretch/>
        </p:blipFill>
        <p:spPr bwMode="auto">
          <a:xfrm>
            <a:off x="5933150" y="381000"/>
            <a:ext cx="2690812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090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Anisotropy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300163" y="1528763"/>
            <a:ext cx="65436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6292" y="6066275"/>
            <a:ext cx="31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Freeze and Witherspoon (1967)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85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Layering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24000"/>
            <a:ext cx="89154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73401" y="6250941"/>
            <a:ext cx="31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Freeze and Witherspoon (1967)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1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Background</a:t>
            </a:r>
          </a:p>
          <a:p>
            <a:r>
              <a:rPr lang="en-US" dirty="0" smtClean="0"/>
              <a:t>Class </a:t>
            </a:r>
            <a:r>
              <a:rPr lang="en-US" dirty="0"/>
              <a:t>d</a:t>
            </a:r>
            <a:r>
              <a:rPr lang="en-US" dirty="0" smtClean="0"/>
              <a:t>iscussion of reading and your “streams”</a:t>
            </a:r>
          </a:p>
          <a:p>
            <a:r>
              <a:rPr lang="en-US" dirty="0" smtClean="0"/>
              <a:t>Some Examples</a:t>
            </a:r>
          </a:p>
          <a:p>
            <a:pPr lvl="1"/>
            <a:r>
              <a:rPr lang="en-US" dirty="0" smtClean="0"/>
              <a:t>Highlights of Fetter</a:t>
            </a:r>
          </a:p>
          <a:p>
            <a:pPr lvl="1"/>
            <a:r>
              <a:rPr lang="en-US" dirty="0" smtClean="0"/>
              <a:t>GAB in Australia</a:t>
            </a:r>
          </a:p>
          <a:p>
            <a:pPr lvl="1"/>
            <a:r>
              <a:rPr lang="en-US" dirty="0" smtClean="0"/>
              <a:t>Old </a:t>
            </a:r>
            <a:r>
              <a:rPr lang="en-US" dirty="0" err="1" smtClean="0"/>
              <a:t>Boonslick</a:t>
            </a:r>
            <a:endParaRPr lang="en-US" dirty="0" smtClean="0"/>
          </a:p>
          <a:p>
            <a:pPr lvl="1"/>
            <a:r>
              <a:rPr lang="en-US" dirty="0" smtClean="0"/>
              <a:t>Ithaca area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" y="1600200"/>
            <a:ext cx="9063103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6111359"/>
            <a:ext cx="31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Freeze and Witherspoon (1967)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2133600"/>
            <a:ext cx="216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streamline refraction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05200" y="2502932"/>
            <a:ext cx="398792" cy="46886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287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Three Examples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Great Artesian Basin in Australia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95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44524" y="53646"/>
            <a:ext cx="6192660" cy="51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90975"/>
            <a:ext cx="49244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114800" y="6248400"/>
            <a:ext cx="228600" cy="152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410200" y="5527489"/>
            <a:ext cx="228600" cy="152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5277507" y="2555689"/>
            <a:ext cx="228600" cy="152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21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/>
          <a:stretch/>
        </p:blipFill>
        <p:spPr bwMode="auto">
          <a:xfrm>
            <a:off x="1502228" y="26126"/>
            <a:ext cx="6574971" cy="683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733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823913" y="0"/>
            <a:ext cx="7496175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097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0000">
            <a:off x="1206160" y="-696280"/>
            <a:ext cx="6580953" cy="842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126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Interior Plains Aquifer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81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600"/>
            <a:ext cx="4662487" cy="648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4960755" y="261257"/>
            <a:ext cx="4114800" cy="300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973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r="4634"/>
          <a:stretch/>
        </p:blipFill>
        <p:spPr bwMode="auto">
          <a:xfrm>
            <a:off x="3633651" y="914400"/>
            <a:ext cx="5434149" cy="575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"/>
          <a:stretch/>
        </p:blipFill>
        <p:spPr bwMode="auto">
          <a:xfrm rot="-60000">
            <a:off x="31812" y="194393"/>
            <a:ext cx="3823400" cy="367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410200" y="3124200"/>
            <a:ext cx="304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7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"/>
          <a:stretch/>
        </p:blipFill>
        <p:spPr bwMode="auto">
          <a:xfrm>
            <a:off x="0" y="-17417"/>
            <a:ext cx="8239125" cy="614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739368"/>
            <a:ext cx="1890296" cy="189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9513" y="4267200"/>
            <a:ext cx="2244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Picks up salt in Kansas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71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The first step is permeability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6" r="25760" b="18307"/>
          <a:stretch/>
        </p:blipFill>
        <p:spPr bwMode="auto">
          <a:xfrm>
            <a:off x="4495800" y="1447800"/>
            <a:ext cx="398806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757101"/>
              </p:ext>
            </p:extLst>
          </p:nvPr>
        </p:nvGraphicFramePr>
        <p:xfrm>
          <a:off x="1143000" y="1476103"/>
          <a:ext cx="2971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4" imgW="1333440" imgH="444240" progId="Equation.3">
                  <p:embed/>
                </p:oleObj>
              </mc:Choice>
              <mc:Fallback>
                <p:oleObj name="Equation" r:id="rId4" imgW="133344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1476103"/>
                        <a:ext cx="29718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02666" y="3564766"/>
            <a:ext cx="158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hydraulic head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7105" y="4323806"/>
            <a:ext cx="156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elevation head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4171" y="3081439"/>
            <a:ext cx="151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pressure head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3795598"/>
            <a:ext cx="1825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Perforations of well casing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35" y="1676400"/>
            <a:ext cx="10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Physical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equation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1216967"/>
            <a:ext cx="1508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Intrinsic permeability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8826" y="2438400"/>
            <a:ext cx="1839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Dynamic or shear viscosity</a:t>
            </a:r>
            <a:endParaRPr lang="en-US" sz="1200" dirty="0">
              <a:solidFill>
                <a:srgbClr val="00B05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478444"/>
              </p:ext>
            </p:extLst>
          </p:nvPr>
        </p:nvGraphicFramePr>
        <p:xfrm>
          <a:off x="1109140" y="3235806"/>
          <a:ext cx="2338658" cy="38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6" imgW="1460160" imgH="241200" progId="Equation.3">
                  <p:embed/>
                </p:oleObj>
              </mc:Choice>
              <mc:Fallback>
                <p:oleObj name="Equation" r:id="rId6" imgW="14601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9140" y="3235806"/>
                        <a:ext cx="2338658" cy="38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778117"/>
              </p:ext>
            </p:extLst>
          </p:nvPr>
        </p:nvGraphicFramePr>
        <p:xfrm>
          <a:off x="264338" y="4072596"/>
          <a:ext cx="4099331" cy="620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8" imgW="2768400" imgH="419040" progId="Equation.3">
                  <p:embed/>
                </p:oleObj>
              </mc:Choice>
              <mc:Fallback>
                <p:oleObj name="Equation" r:id="rId8" imgW="27684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4338" y="4072596"/>
                        <a:ext cx="4099331" cy="620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729976"/>
              </p:ext>
            </p:extLst>
          </p:nvPr>
        </p:nvGraphicFramePr>
        <p:xfrm>
          <a:off x="1046265" y="5181600"/>
          <a:ext cx="30035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10" imgW="1536480" imgH="419040" progId="Equation.3">
                  <p:embed/>
                </p:oleObj>
              </mc:Choice>
              <mc:Fallback>
                <p:oleObj name="Equation" r:id="rId10" imgW="15364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6265" y="5181600"/>
                        <a:ext cx="300355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32939" y="228600"/>
            <a:ext cx="353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toward understanding regional flow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293463" y="987703"/>
            <a:ext cx="140411" cy="121264"/>
          </a:xfrm>
          <a:custGeom>
            <a:avLst/>
            <a:gdLst>
              <a:gd name="connsiteX0" fmla="*/ 0 w 173421"/>
              <a:gd name="connsiteY0" fmla="*/ 149773 h 149773"/>
              <a:gd name="connsiteX1" fmla="*/ 78828 w 173421"/>
              <a:gd name="connsiteY1" fmla="*/ 0 h 149773"/>
              <a:gd name="connsiteX2" fmla="*/ 173421 w 173421"/>
              <a:gd name="connsiteY2" fmla="*/ 149773 h 149773"/>
              <a:gd name="connsiteX3" fmla="*/ 173421 w 173421"/>
              <a:gd name="connsiteY3" fmla="*/ 149773 h 14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21" h="149773">
                <a:moveTo>
                  <a:pt x="0" y="149773"/>
                </a:moveTo>
                <a:lnTo>
                  <a:pt x="78828" y="0"/>
                </a:lnTo>
                <a:lnTo>
                  <a:pt x="173421" y="149773"/>
                </a:lnTo>
                <a:lnTo>
                  <a:pt x="173421" y="149773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1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9443" y="3414833"/>
            <a:ext cx="252626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just </a:t>
            </a:r>
            <a:r>
              <a:rPr lang="en-US" dirty="0" err="1" smtClean="0"/>
              <a:t>undersaturated</a:t>
            </a:r>
            <a:r>
              <a:rPr lang="en-US" dirty="0" smtClean="0"/>
              <a:t> so </a:t>
            </a:r>
          </a:p>
          <a:p>
            <a:r>
              <a:rPr lang="en-US" dirty="0" smtClean="0"/>
              <a:t>	P=0</a:t>
            </a:r>
          </a:p>
          <a:p>
            <a:r>
              <a:rPr lang="en-US" dirty="0"/>
              <a:t>	</a:t>
            </a:r>
            <a:r>
              <a:rPr lang="en-US" dirty="0" err="1" smtClean="0"/>
              <a:t>h</a:t>
            </a:r>
            <a:r>
              <a:rPr lang="en-US" baseline="-25000" dirty="0" err="1" smtClean="0"/>
              <a:t>p</a:t>
            </a:r>
            <a:r>
              <a:rPr lang="en-US" dirty="0" smtClean="0"/>
              <a:t> = 0 = h-z</a:t>
            </a:r>
          </a:p>
          <a:p>
            <a:r>
              <a:rPr lang="en-US" dirty="0"/>
              <a:t>	</a:t>
            </a:r>
            <a:r>
              <a:rPr lang="en-US" sz="2400" dirty="0" smtClean="0"/>
              <a:t>h=z</a:t>
            </a:r>
            <a:endParaRPr lang="en-US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6" r="25760" b="18307"/>
          <a:stretch/>
        </p:blipFill>
        <p:spPr bwMode="auto">
          <a:xfrm>
            <a:off x="6172200" y="911627"/>
            <a:ext cx="2560035" cy="254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1188131" y="1784842"/>
            <a:ext cx="2399061" cy="3449126"/>
            <a:chOff x="1339083" y="2187305"/>
            <a:chExt cx="2399061" cy="3449126"/>
          </a:xfrm>
        </p:grpSpPr>
        <p:sp>
          <p:nvSpPr>
            <p:cNvPr id="64" name="Rectangle 63"/>
            <p:cNvSpPr/>
            <p:nvPr/>
          </p:nvSpPr>
          <p:spPr>
            <a:xfrm>
              <a:off x="2014452" y="3582259"/>
              <a:ext cx="704687" cy="129065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 rot="1402427">
              <a:off x="1371600" y="3161321"/>
              <a:ext cx="1941011" cy="1658874"/>
              <a:chOff x="1371600" y="3161321"/>
              <a:chExt cx="1941011" cy="1658874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371600" y="4343400"/>
                <a:ext cx="3048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654629" y="4214949"/>
                <a:ext cx="3048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693818" y="4451169"/>
                <a:ext cx="3048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389018" y="4591595"/>
                <a:ext cx="3048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371600" y="4100649"/>
                <a:ext cx="3048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59429" y="4328160"/>
                <a:ext cx="3048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 rot="10800000">
                <a:off x="1410788" y="3613662"/>
                <a:ext cx="892629" cy="719546"/>
                <a:chOff x="1524000" y="4253049"/>
                <a:chExt cx="892629" cy="719546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1524000" y="4495800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807029" y="4367349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846218" y="4603569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541418" y="4743995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524000" y="4253049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2111829" y="4480560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2303417" y="3647803"/>
                <a:ext cx="892629" cy="719546"/>
                <a:chOff x="1524000" y="4253049"/>
                <a:chExt cx="892629" cy="719546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1524000" y="4495800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807029" y="4367349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1846218" y="4603569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541418" y="4743995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524000" y="4253049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111829" y="4480560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 rot="10800000">
                <a:off x="2419982" y="3161321"/>
                <a:ext cx="892629" cy="719546"/>
                <a:chOff x="1524000" y="4253049"/>
                <a:chExt cx="892629" cy="719546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524000" y="4495800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807029" y="4367349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1846218" y="4603569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541418" y="4743995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1524000" y="4253049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11829" y="4480560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6" name="Group 35"/>
            <p:cNvGrpSpPr/>
            <p:nvPr/>
          </p:nvGrpSpPr>
          <p:grpSpPr>
            <a:xfrm rot="1402427">
              <a:off x="1339083" y="3977557"/>
              <a:ext cx="1941011" cy="1658874"/>
              <a:chOff x="1371600" y="3161321"/>
              <a:chExt cx="1941011" cy="1658874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371600" y="4343400"/>
                <a:ext cx="3048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654629" y="4214949"/>
                <a:ext cx="3048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693818" y="4451169"/>
                <a:ext cx="3048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389018" y="4591595"/>
                <a:ext cx="3048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371600" y="4100649"/>
                <a:ext cx="3048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959429" y="4328160"/>
                <a:ext cx="3048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 rot="10800000">
                <a:off x="1410788" y="3613662"/>
                <a:ext cx="892629" cy="719546"/>
                <a:chOff x="1524000" y="4253049"/>
                <a:chExt cx="892629" cy="719546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1524000" y="4495800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1807029" y="4367349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1846218" y="4603569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1541418" y="4743995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1524000" y="4253049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2111829" y="4480560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2303417" y="3647803"/>
                <a:ext cx="892629" cy="719546"/>
                <a:chOff x="1524000" y="4253049"/>
                <a:chExt cx="892629" cy="719546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1524000" y="4495800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807029" y="4367349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1846218" y="4603569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541418" y="4743995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524000" y="4253049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2111829" y="4480560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 rot="10800000">
                <a:off x="2419982" y="3161321"/>
                <a:ext cx="892629" cy="719546"/>
                <a:chOff x="1524000" y="4253049"/>
                <a:chExt cx="892629" cy="719546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1524000" y="4495800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1807029" y="4367349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846218" y="4603569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1541418" y="4743995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1524000" y="4253049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2111829" y="4480560"/>
                  <a:ext cx="3048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5" name="Rectangle 64"/>
            <p:cNvSpPr/>
            <p:nvPr/>
          </p:nvSpPr>
          <p:spPr>
            <a:xfrm rot="17902239">
              <a:off x="2736762" y="2092133"/>
              <a:ext cx="906210" cy="1096554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142309" y="2730137"/>
              <a:ext cx="561702" cy="849086"/>
            </a:xfrm>
            <a:custGeom>
              <a:avLst/>
              <a:gdLst>
                <a:gd name="connsiteX0" fmla="*/ 365760 w 561702"/>
                <a:gd name="connsiteY0" fmla="*/ 0 h 849086"/>
                <a:gd name="connsiteX1" fmla="*/ 222068 w 561702"/>
                <a:gd name="connsiteY1" fmla="*/ 182880 h 849086"/>
                <a:gd name="connsiteX2" fmla="*/ 104502 w 561702"/>
                <a:gd name="connsiteY2" fmla="*/ 378823 h 849086"/>
                <a:gd name="connsiteX3" fmla="*/ 26125 w 561702"/>
                <a:gd name="connsiteY3" fmla="*/ 548640 h 849086"/>
                <a:gd name="connsiteX4" fmla="*/ 0 w 561702"/>
                <a:gd name="connsiteY4" fmla="*/ 822960 h 849086"/>
                <a:gd name="connsiteX5" fmla="*/ 143691 w 561702"/>
                <a:gd name="connsiteY5" fmla="*/ 809897 h 849086"/>
                <a:gd name="connsiteX6" fmla="*/ 261257 w 561702"/>
                <a:gd name="connsiteY6" fmla="*/ 849086 h 849086"/>
                <a:gd name="connsiteX7" fmla="*/ 274320 w 561702"/>
                <a:gd name="connsiteY7" fmla="*/ 509452 h 849086"/>
                <a:gd name="connsiteX8" fmla="*/ 418011 w 561702"/>
                <a:gd name="connsiteY8" fmla="*/ 195943 h 849086"/>
                <a:gd name="connsiteX9" fmla="*/ 561702 w 561702"/>
                <a:gd name="connsiteY9" fmla="*/ 78377 h 849086"/>
                <a:gd name="connsiteX10" fmla="*/ 535577 w 561702"/>
                <a:gd name="connsiteY10" fmla="*/ 91440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702" h="849086">
                  <a:moveTo>
                    <a:pt x="365760" y="0"/>
                  </a:moveTo>
                  <a:lnTo>
                    <a:pt x="222068" y="182880"/>
                  </a:lnTo>
                  <a:lnTo>
                    <a:pt x="104502" y="378823"/>
                  </a:lnTo>
                  <a:lnTo>
                    <a:pt x="26125" y="548640"/>
                  </a:lnTo>
                  <a:lnTo>
                    <a:pt x="0" y="822960"/>
                  </a:lnTo>
                  <a:lnTo>
                    <a:pt x="143691" y="809897"/>
                  </a:lnTo>
                  <a:lnTo>
                    <a:pt x="261257" y="849086"/>
                  </a:lnTo>
                  <a:lnTo>
                    <a:pt x="274320" y="509452"/>
                  </a:lnTo>
                  <a:lnTo>
                    <a:pt x="418011" y="195943"/>
                  </a:lnTo>
                  <a:lnTo>
                    <a:pt x="561702" y="78377"/>
                  </a:lnTo>
                  <a:lnTo>
                    <a:pt x="535577" y="91440"/>
                  </a:lnTo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88436" y="932405"/>
            <a:ext cx="2261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Bucket test</a:t>
            </a:r>
            <a:endParaRPr lang="en-US" sz="3600" dirty="0"/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098461"/>
              </p:ext>
            </p:extLst>
          </p:nvPr>
        </p:nvGraphicFramePr>
        <p:xfrm>
          <a:off x="1368425" y="5194300"/>
          <a:ext cx="23590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4" imgW="1206360" imgH="406080" progId="Equation.3">
                  <p:embed/>
                </p:oleObj>
              </mc:Choice>
              <mc:Fallback>
                <p:oleObj name="Equation" r:id="rId4" imgW="1206360" imgH="4060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5194300"/>
                        <a:ext cx="235902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4225328" y="5029200"/>
            <a:ext cx="3741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Hydraulic conductivity is the rate at which you can pore water into the ground</a:t>
            </a:r>
            <a:endParaRPr lang="en-US" sz="2400" dirty="0"/>
          </a:p>
        </p:txBody>
      </p:sp>
      <p:sp>
        <p:nvSpPr>
          <p:cNvPr id="72" name="Title 71"/>
          <p:cNvSpPr>
            <a:spLocks noGrp="1"/>
          </p:cNvSpPr>
          <p:nvPr>
            <p:ph type="title"/>
          </p:nvPr>
        </p:nvSpPr>
        <p:spPr>
          <a:xfrm>
            <a:off x="427210" y="81771"/>
            <a:ext cx="8229600" cy="658127"/>
          </a:xfrm>
        </p:spPr>
        <p:txBody>
          <a:bodyPr>
            <a:noAutofit/>
          </a:bodyPr>
          <a:lstStyle/>
          <a:p>
            <a:r>
              <a:rPr lang="en-US" sz="4800" dirty="0" smtClean="0"/>
              <a:t>What permeability means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505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Range: 10,000 km/</a:t>
            </a:r>
            <a:r>
              <a:rPr lang="en-US" dirty="0" err="1" smtClean="0"/>
              <a:t>yr</a:t>
            </a:r>
            <a:r>
              <a:rPr lang="en-US" dirty="0" smtClean="0"/>
              <a:t> to 1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m/</a:t>
            </a:r>
            <a:r>
              <a:rPr lang="en-US" dirty="0" err="1" smtClean="0"/>
              <a:t>yr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1371600"/>
            <a:ext cx="5148262" cy="529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989" y="2514600"/>
            <a:ext cx="251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Contrasting permeability makes juxtaposition of units (geology) very important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5638800"/>
            <a:ext cx="184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1 micron per year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2437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Can understand k’:  Carmen-</a:t>
            </a:r>
            <a:r>
              <a:rPr lang="en-US" dirty="0" err="1" smtClean="0"/>
              <a:t>Kozeny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5657850" y="1205437"/>
            <a:ext cx="2400300" cy="1044243"/>
            <a:chOff x="4686300" y="1145960"/>
            <a:chExt cx="2400300" cy="1044243"/>
          </a:xfrm>
        </p:grpSpPr>
        <p:grpSp>
          <p:nvGrpSpPr>
            <p:cNvPr id="66" name="Group 65"/>
            <p:cNvGrpSpPr/>
            <p:nvPr/>
          </p:nvGrpSpPr>
          <p:grpSpPr>
            <a:xfrm>
              <a:off x="4686300" y="1467771"/>
              <a:ext cx="2400300" cy="722432"/>
              <a:chOff x="3581400" y="1650653"/>
              <a:chExt cx="2400300" cy="722432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3581400" y="1761308"/>
                <a:ext cx="1905000" cy="611777"/>
                <a:chOff x="2438400" y="1524000"/>
                <a:chExt cx="1905000" cy="611777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438400" y="1524000"/>
                  <a:ext cx="1447800" cy="154577"/>
                  <a:chOff x="2438400" y="1524000"/>
                  <a:chExt cx="1447800" cy="154577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2514600" y="1524000"/>
                    <a:ext cx="1295400" cy="152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" name="Oval 2"/>
                  <p:cNvSpPr/>
                  <p:nvPr/>
                </p:nvSpPr>
                <p:spPr>
                  <a:xfrm>
                    <a:off x="2438400" y="1524000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Oval 4"/>
                  <p:cNvSpPr/>
                  <p:nvPr/>
                </p:nvSpPr>
                <p:spPr>
                  <a:xfrm>
                    <a:off x="3733800" y="1526177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3657600" y="1549744"/>
                    <a:ext cx="152400" cy="9220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590800" y="1676400"/>
                  <a:ext cx="1447800" cy="154577"/>
                  <a:chOff x="2438400" y="1524000"/>
                  <a:chExt cx="1447800" cy="154577"/>
                </a:xfrm>
              </p:grpSpPr>
              <p:sp>
                <p:nvSpPr>
                  <p:cNvPr id="9" name="Rectangle 8"/>
                  <p:cNvSpPr/>
                  <p:nvPr/>
                </p:nvSpPr>
                <p:spPr>
                  <a:xfrm>
                    <a:off x="2514600" y="1524000"/>
                    <a:ext cx="1295400" cy="152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2438400" y="1524000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>
                  <a:xfrm>
                    <a:off x="3733800" y="1526177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3657600" y="1549744"/>
                    <a:ext cx="152400" cy="9220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2743200" y="1828800"/>
                  <a:ext cx="1447800" cy="154577"/>
                  <a:chOff x="2438400" y="1524000"/>
                  <a:chExt cx="1447800" cy="154577"/>
                </a:xfrm>
              </p:grpSpPr>
              <p:sp>
                <p:nvSpPr>
                  <p:cNvPr id="14" name="Rectangle 13"/>
                  <p:cNvSpPr/>
                  <p:nvPr/>
                </p:nvSpPr>
                <p:spPr>
                  <a:xfrm>
                    <a:off x="2514600" y="1524000"/>
                    <a:ext cx="1295400" cy="152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2438400" y="1524000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3733800" y="1526177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3657600" y="1549744"/>
                    <a:ext cx="152400" cy="9220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2895600" y="1981200"/>
                  <a:ext cx="1447800" cy="154577"/>
                  <a:chOff x="2438400" y="1524000"/>
                  <a:chExt cx="1447800" cy="154577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2514600" y="1524000"/>
                    <a:ext cx="1295400" cy="152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2438400" y="1524000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733800" y="1526177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3657600" y="1549744"/>
                    <a:ext cx="152400" cy="9220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3" name="Group 42"/>
              <p:cNvGrpSpPr/>
              <p:nvPr/>
            </p:nvGrpSpPr>
            <p:grpSpPr>
              <a:xfrm>
                <a:off x="3810000" y="1686196"/>
                <a:ext cx="1905000" cy="611777"/>
                <a:chOff x="3048000" y="2133600"/>
                <a:chExt cx="1905000" cy="611777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3048000" y="2133600"/>
                  <a:ext cx="1447800" cy="154577"/>
                  <a:chOff x="2438400" y="1524000"/>
                  <a:chExt cx="1447800" cy="154577"/>
                </a:xfrm>
              </p:grpSpPr>
              <p:sp>
                <p:nvSpPr>
                  <p:cNvPr id="24" name="Rectangle 23"/>
                  <p:cNvSpPr/>
                  <p:nvPr/>
                </p:nvSpPr>
                <p:spPr>
                  <a:xfrm>
                    <a:off x="2514600" y="1524000"/>
                    <a:ext cx="1295400" cy="1524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438400" y="1524000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3733800" y="1526177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3657600" y="1549744"/>
                    <a:ext cx="152400" cy="9220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3200400" y="2286000"/>
                  <a:ext cx="1447800" cy="154577"/>
                  <a:chOff x="2438400" y="1524000"/>
                  <a:chExt cx="1447800" cy="154577"/>
                </a:xfrm>
              </p:grpSpPr>
              <p:sp>
                <p:nvSpPr>
                  <p:cNvPr id="29" name="Rectangle 28"/>
                  <p:cNvSpPr/>
                  <p:nvPr/>
                </p:nvSpPr>
                <p:spPr>
                  <a:xfrm>
                    <a:off x="2514600" y="1524000"/>
                    <a:ext cx="1295400" cy="1524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2438400" y="1524000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3733800" y="1526177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3657600" y="1549744"/>
                    <a:ext cx="152400" cy="9220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352800" y="2438400"/>
                  <a:ext cx="1447800" cy="154577"/>
                  <a:chOff x="2438400" y="1524000"/>
                  <a:chExt cx="1447800" cy="154577"/>
                </a:xfrm>
              </p:grpSpPr>
              <p:sp>
                <p:nvSpPr>
                  <p:cNvPr id="34" name="Rectangle 33"/>
                  <p:cNvSpPr/>
                  <p:nvPr/>
                </p:nvSpPr>
                <p:spPr>
                  <a:xfrm>
                    <a:off x="2514600" y="1524000"/>
                    <a:ext cx="1295400" cy="1524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2438400" y="1524000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3733800" y="1526177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3657600" y="1549744"/>
                    <a:ext cx="152400" cy="9220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" name="Group 37"/>
                <p:cNvGrpSpPr/>
                <p:nvPr/>
              </p:nvGrpSpPr>
              <p:grpSpPr>
                <a:xfrm>
                  <a:off x="3505200" y="2590800"/>
                  <a:ext cx="1447800" cy="154577"/>
                  <a:chOff x="2438400" y="1524000"/>
                  <a:chExt cx="1447800" cy="154577"/>
                </a:xfrm>
              </p:grpSpPr>
              <p:sp>
                <p:nvSpPr>
                  <p:cNvPr id="39" name="Rectangle 38"/>
                  <p:cNvSpPr/>
                  <p:nvPr/>
                </p:nvSpPr>
                <p:spPr>
                  <a:xfrm>
                    <a:off x="2514600" y="1524000"/>
                    <a:ext cx="1295400" cy="1524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2438400" y="1524000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733800" y="1526177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3657600" y="1549744"/>
                    <a:ext cx="152400" cy="9220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5" name="Group 44"/>
              <p:cNvGrpSpPr/>
              <p:nvPr/>
            </p:nvGrpSpPr>
            <p:grpSpPr>
              <a:xfrm>
                <a:off x="4076700" y="1650653"/>
                <a:ext cx="1905000" cy="611777"/>
                <a:chOff x="3048000" y="2133600"/>
                <a:chExt cx="1905000" cy="611777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3048000" y="2133600"/>
                  <a:ext cx="1447800" cy="154577"/>
                  <a:chOff x="2438400" y="1524000"/>
                  <a:chExt cx="1447800" cy="154577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2514600" y="1524000"/>
                    <a:ext cx="1295400" cy="1524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2438400" y="1524000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3733800" y="1526177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3657600" y="1549744"/>
                    <a:ext cx="152400" cy="9220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3200400" y="2286000"/>
                  <a:ext cx="1447800" cy="154577"/>
                  <a:chOff x="2438400" y="1524000"/>
                  <a:chExt cx="1447800" cy="154577"/>
                </a:xfrm>
              </p:grpSpPr>
              <p:sp>
                <p:nvSpPr>
                  <p:cNvPr id="58" name="Rectangle 57"/>
                  <p:cNvSpPr/>
                  <p:nvPr/>
                </p:nvSpPr>
                <p:spPr>
                  <a:xfrm>
                    <a:off x="2514600" y="1524000"/>
                    <a:ext cx="1295400" cy="1524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2438400" y="1524000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3733800" y="1526177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3657600" y="1549744"/>
                    <a:ext cx="152400" cy="9220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352800" y="2438400"/>
                  <a:ext cx="1447800" cy="154577"/>
                  <a:chOff x="2438400" y="1524000"/>
                  <a:chExt cx="1447800" cy="154577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2514600" y="1524000"/>
                    <a:ext cx="1295400" cy="1524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2438400" y="1524000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3733800" y="1526177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3657600" y="1549744"/>
                    <a:ext cx="152400" cy="9220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05200" y="2590800"/>
                  <a:ext cx="1447800" cy="154577"/>
                  <a:chOff x="2438400" y="1524000"/>
                  <a:chExt cx="1447800" cy="154577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2514600" y="1524000"/>
                    <a:ext cx="1295400" cy="1524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2438400" y="1524000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3733800" y="1526177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3657600" y="1549744"/>
                    <a:ext cx="152400" cy="9220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67" name="TextBox 66"/>
            <p:cNvSpPr txBox="1"/>
            <p:nvPr/>
          </p:nvSpPr>
          <p:spPr>
            <a:xfrm>
              <a:off x="5838298" y="114596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  <p:cxnSp>
          <p:nvCxnSpPr>
            <p:cNvPr id="69" name="Straight Arrow Connector 68"/>
            <p:cNvCxnSpPr>
              <a:stCxn id="67" idx="1"/>
            </p:cNvCxnSpPr>
            <p:nvPr/>
          </p:nvCxnSpPr>
          <p:spPr>
            <a:xfrm flipH="1">
              <a:off x="5219700" y="1330626"/>
              <a:ext cx="61859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67" idx="3"/>
            </p:cNvCxnSpPr>
            <p:nvPr/>
          </p:nvCxnSpPr>
          <p:spPr>
            <a:xfrm>
              <a:off x="6120748" y="1330626"/>
              <a:ext cx="4324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200308"/>
              </p:ext>
            </p:extLst>
          </p:nvPr>
        </p:nvGraphicFramePr>
        <p:xfrm>
          <a:off x="1600200" y="1249098"/>
          <a:ext cx="3429000" cy="101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Equation" r:id="rId3" imgW="1498320" imgH="444240" progId="Equation.3">
                  <p:embed/>
                </p:oleObj>
              </mc:Choice>
              <mc:Fallback>
                <p:oleObj name="Equation" r:id="rId3" imgW="149832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249098"/>
                        <a:ext cx="3429000" cy="1017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85125"/>
              </p:ext>
            </p:extLst>
          </p:nvPr>
        </p:nvGraphicFramePr>
        <p:xfrm>
          <a:off x="4124287" y="2496911"/>
          <a:ext cx="1295400" cy="855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Equation" r:id="rId5" imgW="711000" imgH="469800" progId="Equation.3">
                  <p:embed/>
                </p:oleObj>
              </mc:Choice>
              <mc:Fallback>
                <p:oleObj name="Equation" r:id="rId5" imgW="71100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4287" y="2496911"/>
                        <a:ext cx="1295400" cy="855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750388"/>
              </p:ext>
            </p:extLst>
          </p:nvPr>
        </p:nvGraphicFramePr>
        <p:xfrm>
          <a:off x="4607893" y="3514298"/>
          <a:ext cx="3513667" cy="943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Equation" r:id="rId7" imgW="1701720" imgH="457200" progId="Equation.3">
                  <p:embed/>
                </p:oleObj>
              </mc:Choice>
              <mc:Fallback>
                <p:oleObj name="Equation" r:id="rId7" imgW="170172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07893" y="3514298"/>
                        <a:ext cx="3513667" cy="943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4600576" y="4427361"/>
            <a:ext cx="1692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Surface area per unit volume of pores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794319" y="4427361"/>
            <a:ext cx="151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Surface area per unit volume of solid</a:t>
            </a:r>
            <a:endParaRPr lang="en-US" sz="1200" dirty="0">
              <a:solidFill>
                <a:srgbClr val="00B050"/>
              </a:solidFill>
            </a:endParaRPr>
          </a:p>
        </p:txBody>
      </p:sp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254447"/>
              </p:ext>
            </p:extLst>
          </p:nvPr>
        </p:nvGraphicFramePr>
        <p:xfrm>
          <a:off x="6809848" y="4924395"/>
          <a:ext cx="1632909" cy="6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name="Equation" r:id="rId9" imgW="1015920" imgH="419040" progId="Equation.3">
                  <p:embed/>
                </p:oleObj>
              </mc:Choice>
              <mc:Fallback>
                <p:oleObj name="Equation" r:id="rId9" imgW="10159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09848" y="4924395"/>
                        <a:ext cx="1632909" cy="67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Oval 79"/>
          <p:cNvSpPr/>
          <p:nvPr/>
        </p:nvSpPr>
        <p:spPr>
          <a:xfrm>
            <a:off x="7308524" y="2590800"/>
            <a:ext cx="749626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ube 78"/>
          <p:cNvSpPr/>
          <p:nvPr/>
        </p:nvSpPr>
        <p:spPr>
          <a:xfrm>
            <a:off x="7258050" y="2590800"/>
            <a:ext cx="908140" cy="762000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098880" y="4194429"/>
            <a:ext cx="1223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Pore throat ~d/3</a:t>
            </a:r>
            <a:endParaRPr lang="en-US" sz="1200" dirty="0">
              <a:solidFill>
                <a:srgbClr val="00B050"/>
              </a:solidFill>
            </a:endParaRPr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533948"/>
              </p:ext>
            </p:extLst>
          </p:nvPr>
        </p:nvGraphicFramePr>
        <p:xfrm>
          <a:off x="4215391" y="5199718"/>
          <a:ext cx="2149335" cy="101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" name="Equation" r:id="rId11" imgW="965160" imgH="457200" progId="Equation.3">
                  <p:embed/>
                </p:oleObj>
              </mc:Choice>
              <mc:Fallback>
                <p:oleObj name="Equation" r:id="rId11" imgW="965160" imgH="457200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5391" y="5199718"/>
                        <a:ext cx="2149335" cy="101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483137"/>
              </p:ext>
            </p:extLst>
          </p:nvPr>
        </p:nvGraphicFramePr>
        <p:xfrm>
          <a:off x="415925" y="2758441"/>
          <a:ext cx="3182938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" name="Equation" r:id="rId13" imgW="965160" imgH="457200" progId="Equation.3">
                  <p:embed/>
                </p:oleObj>
              </mc:Choice>
              <mc:Fallback>
                <p:oleObj name="Equation" r:id="rId13" imgW="965160" imgH="457200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2758441"/>
                        <a:ext cx="3182938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2209800" y="2592053"/>
            <a:ext cx="1124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grain diameter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276600" y="1205437"/>
            <a:ext cx="695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porosity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04800" y="2493657"/>
            <a:ext cx="3505200" cy="20152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93036" y="4658193"/>
            <a:ext cx="303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Similarly for fractured media…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318950" y="4680234"/>
            <a:ext cx="3520441" cy="2006951"/>
            <a:chOff x="449580" y="4680234"/>
            <a:chExt cx="3520441" cy="2006951"/>
          </a:xfrm>
        </p:grpSpPr>
        <p:grpSp>
          <p:nvGrpSpPr>
            <p:cNvPr id="94" name="Group 93"/>
            <p:cNvGrpSpPr/>
            <p:nvPr/>
          </p:nvGrpSpPr>
          <p:grpSpPr>
            <a:xfrm>
              <a:off x="787054" y="5053595"/>
              <a:ext cx="2799885" cy="1499605"/>
              <a:chOff x="787054" y="4844590"/>
              <a:chExt cx="2799885" cy="1499605"/>
            </a:xfrm>
          </p:grpSpPr>
          <p:graphicFrame>
            <p:nvGraphicFramePr>
              <p:cNvPr id="88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94571128"/>
                  </p:ext>
                </p:extLst>
              </p:nvPr>
            </p:nvGraphicFramePr>
            <p:xfrm>
              <a:off x="1929274" y="4844590"/>
              <a:ext cx="787190" cy="6454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41" name="Equation" r:id="rId15" imgW="507960" imgH="419040" progId="Equation.3">
                      <p:embed/>
                    </p:oleObj>
                  </mc:Choice>
                  <mc:Fallback>
                    <p:oleObj name="Equation" r:id="rId15" imgW="507960" imgH="419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9274" y="4844590"/>
                            <a:ext cx="787190" cy="64549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0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93158618"/>
                  </p:ext>
                </p:extLst>
              </p:nvPr>
            </p:nvGraphicFramePr>
            <p:xfrm>
              <a:off x="1957455" y="5486400"/>
              <a:ext cx="1629484" cy="636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42" name="Equation" r:id="rId17" imgW="1054080" imgH="419040" progId="Equation.3">
                      <p:embed/>
                    </p:oleObj>
                  </mc:Choice>
                  <mc:Fallback>
                    <p:oleObj name="Equation" r:id="rId17" imgW="1054080" imgH="419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57455" y="5486400"/>
                            <a:ext cx="1629484" cy="6363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92" name="Content Placeholder 3"/>
              <p:cNvPicPr>
                <a:picLocks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787054" y="4889026"/>
                <a:ext cx="923820" cy="107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" name="TextBox 92"/>
              <p:cNvSpPr txBox="1"/>
              <p:nvPr/>
            </p:nvSpPr>
            <p:spPr>
              <a:xfrm>
                <a:off x="1585109" y="6067196"/>
                <a:ext cx="12493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B050"/>
                    </a:solidFill>
                  </a:rPr>
                  <a:t>Fracture porosity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449580" y="4680234"/>
              <a:ext cx="3520441" cy="20069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88469" y="2443536"/>
            <a:ext cx="1649169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Carmen-</a:t>
            </a:r>
            <a:r>
              <a:rPr lang="en-US" dirty="0" err="1" smtClean="0"/>
              <a:t>Kozeny</a:t>
            </a:r>
            <a:endParaRPr lang="en-US" dirty="0" smtClean="0"/>
          </a:p>
          <a:p>
            <a:pPr>
              <a:lnSpc>
                <a:spcPts val="1800"/>
              </a:lnSpc>
            </a:pPr>
            <a:r>
              <a:rPr lang="en-US" dirty="0" smtClean="0"/>
              <a:t>Porous media</a:t>
            </a:r>
            <a:endParaRPr lang="en-US" dirty="0"/>
          </a:p>
        </p:txBody>
      </p:sp>
      <p:sp>
        <p:nvSpPr>
          <p:cNvPr id="68" name="Right Arrow 67"/>
          <p:cNvSpPr/>
          <p:nvPr/>
        </p:nvSpPr>
        <p:spPr>
          <a:xfrm rot="2400000">
            <a:off x="4883609" y="5138490"/>
            <a:ext cx="235676" cy="170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Arrow 97"/>
          <p:cNvSpPr/>
          <p:nvPr/>
        </p:nvSpPr>
        <p:spPr>
          <a:xfrm rot="901570">
            <a:off x="1618241" y="3026173"/>
            <a:ext cx="235676" cy="170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013723" y="6390058"/>
            <a:ext cx="4084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Note very strong dependence on porosity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1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5354">
            <a:off x="771525" y="1278385"/>
            <a:ext cx="76009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0" y="1034130"/>
            <a:ext cx="1981200" cy="348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of Carmen-</a:t>
            </a:r>
            <a:r>
              <a:rPr lang="en-US" dirty="0" err="1" smtClean="0"/>
              <a:t>Kozeny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505200" y="2667000"/>
            <a:ext cx="2057400" cy="1752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19400" y="2254477"/>
            <a:ext cx="1088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grain size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5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342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Permeability</a:t>
            </a:r>
            <a:br>
              <a:rPr lang="en-US" dirty="0" smtClean="0"/>
            </a:br>
            <a:r>
              <a:rPr lang="en-US" dirty="0" smtClean="0"/>
              <a:t>vs</a:t>
            </a:r>
            <a:br>
              <a:rPr lang="en-US" dirty="0" smtClean="0"/>
            </a:br>
            <a:r>
              <a:rPr lang="en-US" dirty="0" smtClean="0"/>
              <a:t>porosity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"/>
            <a:ext cx="50196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2971800"/>
            <a:ext cx="26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observational systematics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12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Electrical current probes constrictions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70" y="1676400"/>
            <a:ext cx="76485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1177687"/>
            <a:ext cx="1828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(future methods)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96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300</Words>
  <Application>Microsoft Office PowerPoint</Application>
  <PresentationFormat>On-screen Show (4:3)</PresentationFormat>
  <Paragraphs>92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Symbol</vt:lpstr>
      <vt:lpstr>Office Theme</vt:lpstr>
      <vt:lpstr>Equation</vt:lpstr>
      <vt:lpstr>Introduction to Groundwater  EAS/BEE 4710</vt:lpstr>
      <vt:lpstr>Outline</vt:lpstr>
      <vt:lpstr>The first step is permeability</vt:lpstr>
      <vt:lpstr>What permeability means</vt:lpstr>
      <vt:lpstr>Range: 10,000 km/yr to 1mm/yr</vt:lpstr>
      <vt:lpstr>Can understand k’:  Carmen-Kozeny</vt:lpstr>
      <vt:lpstr>Verification of Carmen-Kozeny</vt:lpstr>
      <vt:lpstr>Permeability vs porosity</vt:lpstr>
      <vt:lpstr>Electrical current probes constrictions</vt:lpstr>
      <vt:lpstr>Permeability is just the start</vt:lpstr>
      <vt:lpstr>Simplest Toth Flow</vt:lpstr>
      <vt:lpstr>PowerPoint Presentation</vt:lpstr>
      <vt:lpstr>PowerPoint Presentation</vt:lpstr>
      <vt:lpstr>Linear slope and base to flow</vt:lpstr>
      <vt:lpstr>PowerPoint Presentation</vt:lpstr>
      <vt:lpstr>PowerPoint Presentation</vt:lpstr>
      <vt:lpstr>Some tricks</vt:lpstr>
      <vt:lpstr>Anisotropy</vt:lpstr>
      <vt:lpstr>Layering</vt:lpstr>
      <vt:lpstr>Refraction</vt:lpstr>
      <vt:lpstr>Three Examples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Groundwater  EAS/BEE 4710</dc:title>
  <dc:creator>Lawrence M. Cathles III</dc:creator>
  <cp:lastModifiedBy>Lawrence M. Cathles</cp:lastModifiedBy>
  <cp:revision>50</cp:revision>
  <dcterms:created xsi:type="dcterms:W3CDTF">2015-02-12T16:28:08Z</dcterms:created>
  <dcterms:modified xsi:type="dcterms:W3CDTF">2020-12-01T01:11:28Z</dcterms:modified>
</cp:coreProperties>
</file>