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8" r:id="rId4"/>
  </p:sldMasterIdLst>
  <p:notesMasterIdLst>
    <p:notesMasterId r:id="rId40"/>
  </p:notesMasterIdLst>
  <p:sldIdLst>
    <p:sldId id="257" r:id="rId5"/>
    <p:sldId id="258" r:id="rId6"/>
    <p:sldId id="259" r:id="rId7"/>
    <p:sldId id="260" r:id="rId8"/>
    <p:sldId id="263" r:id="rId9"/>
    <p:sldId id="261" r:id="rId10"/>
    <p:sldId id="267" r:id="rId11"/>
    <p:sldId id="264" r:id="rId12"/>
    <p:sldId id="265" r:id="rId13"/>
    <p:sldId id="266" r:id="rId14"/>
    <p:sldId id="268" r:id="rId15"/>
    <p:sldId id="270" r:id="rId16"/>
    <p:sldId id="271" r:id="rId17"/>
    <p:sldId id="272" r:id="rId18"/>
    <p:sldId id="273" r:id="rId19"/>
    <p:sldId id="269" r:id="rId20"/>
    <p:sldId id="274" r:id="rId21"/>
    <p:sldId id="275" r:id="rId22"/>
    <p:sldId id="276" r:id="rId23"/>
    <p:sldId id="277" r:id="rId24"/>
    <p:sldId id="291" r:id="rId25"/>
    <p:sldId id="292" r:id="rId26"/>
    <p:sldId id="278" r:id="rId27"/>
    <p:sldId id="279" r:id="rId28"/>
    <p:sldId id="281" r:id="rId29"/>
    <p:sldId id="282" r:id="rId30"/>
    <p:sldId id="283" r:id="rId31"/>
    <p:sldId id="284" r:id="rId32"/>
    <p:sldId id="285" r:id="rId33"/>
    <p:sldId id="287" r:id="rId34"/>
    <p:sldId id="286" r:id="rId35"/>
    <p:sldId id="288" r:id="rId36"/>
    <p:sldId id="289" r:id="rId37"/>
    <p:sldId id="290" r:id="rId38"/>
    <p:sldId id="280" r:id="rId3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32" autoAdjust="0"/>
    <p:restoredTop sz="94660"/>
  </p:normalViewPr>
  <p:slideViewPr>
    <p:cSldViewPr snapToGrid="0">
      <p:cViewPr varScale="1">
        <p:scale>
          <a:sx n="74" d="100"/>
          <a:sy n="74" d="100"/>
        </p:scale>
        <p:origin x="84" y="7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wmf"/><Relationship Id="rId7" Type="http://schemas.openxmlformats.org/officeDocument/2006/relationships/image" Target="../media/image7.wmf"/><Relationship Id="rId2" Type="http://schemas.openxmlformats.org/officeDocument/2006/relationships/image" Target="../media/image2.wmf"/><Relationship Id="rId1" Type="http://schemas.openxmlformats.org/officeDocument/2006/relationships/image" Target="../media/image1.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 Id="rId9"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55.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image" Target="../media/image3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46.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F1CC5B81-7D76-4A47-8549-44891CF973D0}" type="datetimeFigureOut">
              <a:rPr lang="en-US" smtClean="0"/>
              <a:t>2/2/2017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E383D392-E4E6-4F90-A46A-E3F51AD33B0A}" type="slidenum">
              <a:rPr lang="en-US" smtClean="0"/>
              <a:t>‹#›</a:t>
            </a:fld>
            <a:endParaRPr lang="en-US"/>
          </a:p>
        </p:txBody>
      </p:sp>
    </p:spTree>
    <p:extLst>
      <p:ext uri="{BB962C8B-B14F-4D97-AF65-F5344CB8AC3E}">
        <p14:creationId xmlns:p14="http://schemas.microsoft.com/office/powerpoint/2010/main" val="4045900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C4A940-844B-4AF2-AA18-5078BADE269B}" type="slidenum">
              <a:rPr lang="en-US">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267507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AA31524-BDBB-4FC6-8C4C-2EB8D3CCF8E2}"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4231880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AA31524-BDBB-4FC6-8C4C-2EB8D3CCF8E2}"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9350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AA31524-BDBB-4FC6-8C4C-2EB8D3CCF8E2}"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662220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800">
                <a:solidFill>
                  <a:schemeClr val="tx1"/>
                </a:solidFill>
                <a:latin typeface="Times New Roman" pitchFamily="18" charset="0"/>
                <a:ea typeface="宋体" pitchFamily="2" charset="-122"/>
              </a:defRPr>
            </a:lvl1pPr>
            <a:lvl2pPr marL="742950" indent="-285750" eaLnBrk="0" hangingPunct="0">
              <a:defRPr kumimoji="1" sz="2800">
                <a:solidFill>
                  <a:schemeClr val="tx1"/>
                </a:solidFill>
                <a:latin typeface="Times New Roman" pitchFamily="18" charset="0"/>
                <a:ea typeface="宋体" pitchFamily="2" charset="-122"/>
              </a:defRPr>
            </a:lvl2pPr>
            <a:lvl3pPr marL="1143000" indent="-228600" eaLnBrk="0" hangingPunct="0">
              <a:defRPr kumimoji="1" sz="2800">
                <a:solidFill>
                  <a:schemeClr val="tx1"/>
                </a:solidFill>
                <a:latin typeface="Times New Roman" pitchFamily="18" charset="0"/>
                <a:ea typeface="宋体" pitchFamily="2" charset="-122"/>
              </a:defRPr>
            </a:lvl3pPr>
            <a:lvl4pPr marL="1600200" indent="-228600" eaLnBrk="0" hangingPunct="0">
              <a:defRPr kumimoji="1" sz="2800">
                <a:solidFill>
                  <a:schemeClr val="tx1"/>
                </a:solidFill>
                <a:latin typeface="Times New Roman" pitchFamily="18" charset="0"/>
                <a:ea typeface="宋体" pitchFamily="2" charset="-122"/>
              </a:defRPr>
            </a:lvl4pPr>
            <a:lvl5pPr marL="2057400" indent="-228600" eaLnBrk="0" hangingPunct="0">
              <a:defRPr kumimoji="1" sz="28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kumimoji="1" sz="28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kumimoji="1" sz="28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kumimoji="1" sz="28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kumimoji="1" sz="2800">
                <a:solidFill>
                  <a:schemeClr val="tx1"/>
                </a:solidFill>
                <a:latin typeface="Times New Roman" pitchFamily="18" charset="0"/>
                <a:ea typeface="宋体" pitchFamily="2" charset="-122"/>
              </a:defRPr>
            </a:lvl9pPr>
          </a:lstStyle>
          <a:p>
            <a:pPr eaLnBrk="1" hangingPunct="1"/>
            <a:fld id="{4715EB0B-CF9C-4967-A2C4-21BA94BF9B93}" type="slidenum">
              <a:rPr lang="en-US" altLang="zh-CN" sz="1200">
                <a:solidFill>
                  <a:prstClr val="black"/>
                </a:solidFill>
              </a:rPr>
              <a:pPr eaLnBrk="1" hangingPunct="1"/>
              <a:t>31</a:t>
            </a:fld>
            <a:endParaRPr lang="en-US" altLang="zh-CN" sz="1200">
              <a:solidFill>
                <a:prstClr val="black"/>
              </a:solidFill>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928335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7288ABE-5909-49D1-A872-25579978B4C8}" type="slidenum">
              <a:rPr lang="en-US" smtClean="0"/>
              <a:pPr/>
              <a:t>32</a:t>
            </a:fld>
            <a:endParaRPr lang="en-US"/>
          </a:p>
        </p:txBody>
      </p:sp>
    </p:spTree>
    <p:extLst>
      <p:ext uri="{BB962C8B-B14F-4D97-AF65-F5344CB8AC3E}">
        <p14:creationId xmlns:p14="http://schemas.microsoft.com/office/powerpoint/2010/main" val="129610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7288ABE-5909-49D1-A872-25579978B4C8}" type="slidenum">
              <a:rPr lang="en-US" smtClean="0"/>
              <a:pPr/>
              <a:t>33</a:t>
            </a:fld>
            <a:endParaRPr lang="en-US"/>
          </a:p>
        </p:txBody>
      </p:sp>
    </p:spTree>
    <p:extLst>
      <p:ext uri="{BB962C8B-B14F-4D97-AF65-F5344CB8AC3E}">
        <p14:creationId xmlns:p14="http://schemas.microsoft.com/office/powerpoint/2010/main" val="92450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5004DCF-179F-4FF8-BCA2-429A9000940A}" type="datetimeFigureOut">
              <a:rPr lang="en-US" smtClean="0">
                <a:solidFill>
                  <a:prstClr val="black">
                    <a:tint val="75000"/>
                  </a:prstClr>
                </a:solidFill>
              </a:rPr>
              <a:pPr/>
              <a:t>2/2/2017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2A0D98-5CA5-4C60-B040-306354EFA8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3133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004DCF-179F-4FF8-BCA2-429A9000940A}" type="datetimeFigureOut">
              <a:rPr lang="en-US" smtClean="0">
                <a:solidFill>
                  <a:prstClr val="black">
                    <a:tint val="75000"/>
                  </a:prstClr>
                </a:solidFill>
              </a:rPr>
              <a:pPr/>
              <a:t>2/2/2017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2A0D98-5CA5-4C60-B040-306354EFA8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5826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004DCF-179F-4FF8-BCA2-429A9000940A}" type="datetimeFigureOut">
              <a:rPr lang="en-US" smtClean="0">
                <a:solidFill>
                  <a:prstClr val="black">
                    <a:tint val="75000"/>
                  </a:prstClr>
                </a:solidFill>
              </a:rPr>
              <a:pPr/>
              <a:t>2/2/2017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2A0D98-5CA5-4C60-B040-306354EFA8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8369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5F1B8F-E1A3-4A71-A3C4-3E360E1F06EF}" type="datetimeFigureOut">
              <a:rPr lang="en-US" smtClean="0">
                <a:solidFill>
                  <a:prstClr val="black">
                    <a:tint val="75000"/>
                  </a:prstClr>
                </a:solidFill>
              </a:rPr>
              <a:pPr/>
              <a:t>2/2/2017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3588D-BE2D-4197-84DA-E5B4BBFFD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2444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5F1B8F-E1A3-4A71-A3C4-3E360E1F06EF}" type="datetimeFigureOut">
              <a:rPr lang="en-US" smtClean="0">
                <a:solidFill>
                  <a:prstClr val="black">
                    <a:tint val="75000"/>
                  </a:prstClr>
                </a:solidFill>
              </a:rPr>
              <a:pPr/>
              <a:t>2/2/2017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3588D-BE2D-4197-84DA-E5B4BBFFD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57547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5F1B8F-E1A3-4A71-A3C4-3E360E1F06EF}" type="datetimeFigureOut">
              <a:rPr lang="en-US" smtClean="0">
                <a:solidFill>
                  <a:prstClr val="black">
                    <a:tint val="75000"/>
                  </a:prstClr>
                </a:solidFill>
              </a:rPr>
              <a:pPr/>
              <a:t>2/2/2017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3588D-BE2D-4197-84DA-E5B4BBFFD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97275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5F1B8F-E1A3-4A71-A3C4-3E360E1F06EF}" type="datetimeFigureOut">
              <a:rPr lang="en-US" smtClean="0">
                <a:solidFill>
                  <a:prstClr val="black">
                    <a:tint val="75000"/>
                  </a:prstClr>
                </a:solidFill>
              </a:rPr>
              <a:pPr/>
              <a:t>2/2/2017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03588D-BE2D-4197-84DA-E5B4BBFFD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34430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5F1B8F-E1A3-4A71-A3C4-3E360E1F06EF}" type="datetimeFigureOut">
              <a:rPr lang="en-US" smtClean="0">
                <a:solidFill>
                  <a:prstClr val="black">
                    <a:tint val="75000"/>
                  </a:prstClr>
                </a:solidFill>
              </a:rPr>
              <a:pPr/>
              <a:t>2/2/2017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E03588D-BE2D-4197-84DA-E5B4BBFFD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33969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5F1B8F-E1A3-4A71-A3C4-3E360E1F06EF}" type="datetimeFigureOut">
              <a:rPr lang="en-US" smtClean="0">
                <a:solidFill>
                  <a:prstClr val="black">
                    <a:tint val="75000"/>
                  </a:prstClr>
                </a:solidFill>
              </a:rPr>
              <a:pPr/>
              <a:t>2/2/2017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E03588D-BE2D-4197-84DA-E5B4BBFFD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90935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5F1B8F-E1A3-4A71-A3C4-3E360E1F06EF}" type="datetimeFigureOut">
              <a:rPr lang="en-US" smtClean="0">
                <a:solidFill>
                  <a:prstClr val="black">
                    <a:tint val="75000"/>
                  </a:prstClr>
                </a:solidFill>
              </a:rPr>
              <a:pPr/>
              <a:t>2/2/2017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E03588D-BE2D-4197-84DA-E5B4BBFFD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6279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5F1B8F-E1A3-4A71-A3C4-3E360E1F06EF}" type="datetimeFigureOut">
              <a:rPr lang="en-US" smtClean="0">
                <a:solidFill>
                  <a:prstClr val="black">
                    <a:tint val="75000"/>
                  </a:prstClr>
                </a:solidFill>
              </a:rPr>
              <a:pPr/>
              <a:t>2/2/2017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03588D-BE2D-4197-84DA-E5B4BBFFD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7426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004DCF-179F-4FF8-BCA2-429A9000940A}" type="datetimeFigureOut">
              <a:rPr lang="en-US" smtClean="0">
                <a:solidFill>
                  <a:prstClr val="black">
                    <a:tint val="75000"/>
                  </a:prstClr>
                </a:solidFill>
              </a:rPr>
              <a:pPr/>
              <a:t>2/2/2017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2A0D98-5CA5-4C60-B040-306354EFA8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77091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5F1B8F-E1A3-4A71-A3C4-3E360E1F06EF}" type="datetimeFigureOut">
              <a:rPr lang="en-US" smtClean="0">
                <a:solidFill>
                  <a:prstClr val="black">
                    <a:tint val="75000"/>
                  </a:prstClr>
                </a:solidFill>
              </a:rPr>
              <a:pPr/>
              <a:t>2/2/2017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03588D-BE2D-4197-84DA-E5B4BBFFD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84979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5F1B8F-E1A3-4A71-A3C4-3E360E1F06EF}" type="datetimeFigureOut">
              <a:rPr lang="en-US" smtClean="0">
                <a:solidFill>
                  <a:prstClr val="black">
                    <a:tint val="75000"/>
                  </a:prstClr>
                </a:solidFill>
              </a:rPr>
              <a:pPr/>
              <a:t>2/2/2017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3588D-BE2D-4197-84DA-E5B4BBFFD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36121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5F1B8F-E1A3-4A71-A3C4-3E360E1F06EF}" type="datetimeFigureOut">
              <a:rPr lang="en-US" smtClean="0">
                <a:solidFill>
                  <a:prstClr val="black">
                    <a:tint val="75000"/>
                  </a:prstClr>
                </a:solidFill>
              </a:rPr>
              <a:pPr/>
              <a:t>2/2/2017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3588D-BE2D-4197-84DA-E5B4BBFFD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93650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35F1CF-397A-437B-8B71-C416E02010C2}" type="datetimeFigureOut">
              <a:rPr lang="en-US" smtClean="0">
                <a:solidFill>
                  <a:prstClr val="black">
                    <a:tint val="75000"/>
                  </a:prstClr>
                </a:solidFill>
              </a:rPr>
              <a:pPr/>
              <a:t>2/2/2017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984349-A451-44CD-952C-F83EC37F3E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85716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5F1CF-397A-437B-8B71-C416E02010C2}" type="datetimeFigureOut">
              <a:rPr lang="en-US" smtClean="0">
                <a:solidFill>
                  <a:prstClr val="black">
                    <a:tint val="75000"/>
                  </a:prstClr>
                </a:solidFill>
              </a:rPr>
              <a:pPr/>
              <a:t>2/2/2017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984349-A451-44CD-952C-F83EC37F3E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24788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35F1CF-397A-437B-8B71-C416E02010C2}" type="datetimeFigureOut">
              <a:rPr lang="en-US" smtClean="0">
                <a:solidFill>
                  <a:prstClr val="black">
                    <a:tint val="75000"/>
                  </a:prstClr>
                </a:solidFill>
              </a:rPr>
              <a:pPr/>
              <a:t>2/2/2017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984349-A451-44CD-952C-F83EC37F3E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89778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35F1CF-397A-437B-8B71-C416E02010C2}" type="datetimeFigureOut">
              <a:rPr lang="en-US" smtClean="0">
                <a:solidFill>
                  <a:prstClr val="black">
                    <a:tint val="75000"/>
                  </a:prstClr>
                </a:solidFill>
              </a:rPr>
              <a:pPr/>
              <a:t>2/2/2017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984349-A451-44CD-952C-F83EC37F3E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20433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35F1CF-397A-437B-8B71-C416E02010C2}" type="datetimeFigureOut">
              <a:rPr lang="en-US" smtClean="0">
                <a:solidFill>
                  <a:prstClr val="black">
                    <a:tint val="75000"/>
                  </a:prstClr>
                </a:solidFill>
              </a:rPr>
              <a:pPr/>
              <a:t>2/2/2017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A984349-A451-44CD-952C-F83EC37F3E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59831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35F1CF-397A-437B-8B71-C416E02010C2}" type="datetimeFigureOut">
              <a:rPr lang="en-US" smtClean="0">
                <a:solidFill>
                  <a:prstClr val="black">
                    <a:tint val="75000"/>
                  </a:prstClr>
                </a:solidFill>
              </a:rPr>
              <a:pPr/>
              <a:t>2/2/2017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A984349-A451-44CD-952C-F83EC37F3E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49100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35F1CF-397A-437B-8B71-C416E02010C2}" type="datetimeFigureOut">
              <a:rPr lang="en-US" smtClean="0">
                <a:solidFill>
                  <a:prstClr val="black">
                    <a:tint val="75000"/>
                  </a:prstClr>
                </a:solidFill>
              </a:rPr>
              <a:pPr/>
              <a:t>2/2/2017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A984349-A451-44CD-952C-F83EC37F3E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3250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004DCF-179F-4FF8-BCA2-429A9000940A}" type="datetimeFigureOut">
              <a:rPr lang="en-US" smtClean="0">
                <a:solidFill>
                  <a:prstClr val="black">
                    <a:tint val="75000"/>
                  </a:prstClr>
                </a:solidFill>
              </a:rPr>
              <a:pPr/>
              <a:t>2/2/2017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2A0D98-5CA5-4C60-B040-306354EFA8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28899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5F1CF-397A-437B-8B71-C416E02010C2}" type="datetimeFigureOut">
              <a:rPr lang="en-US" smtClean="0">
                <a:solidFill>
                  <a:prstClr val="black">
                    <a:tint val="75000"/>
                  </a:prstClr>
                </a:solidFill>
              </a:rPr>
              <a:pPr/>
              <a:t>2/2/2017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984349-A451-44CD-952C-F83EC37F3E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56286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5F1CF-397A-437B-8B71-C416E02010C2}" type="datetimeFigureOut">
              <a:rPr lang="en-US" smtClean="0">
                <a:solidFill>
                  <a:prstClr val="black">
                    <a:tint val="75000"/>
                  </a:prstClr>
                </a:solidFill>
              </a:rPr>
              <a:pPr/>
              <a:t>2/2/2017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984349-A451-44CD-952C-F83EC37F3E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43782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5F1CF-397A-437B-8B71-C416E02010C2}" type="datetimeFigureOut">
              <a:rPr lang="en-US" smtClean="0">
                <a:solidFill>
                  <a:prstClr val="black">
                    <a:tint val="75000"/>
                  </a:prstClr>
                </a:solidFill>
              </a:rPr>
              <a:pPr/>
              <a:t>2/2/2017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984349-A451-44CD-952C-F83EC37F3E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385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5F1CF-397A-437B-8B71-C416E02010C2}" type="datetimeFigureOut">
              <a:rPr lang="en-US" smtClean="0">
                <a:solidFill>
                  <a:prstClr val="black">
                    <a:tint val="75000"/>
                  </a:prstClr>
                </a:solidFill>
              </a:rPr>
              <a:pPr/>
              <a:t>2/2/2017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984349-A451-44CD-952C-F83EC37F3E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11705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9812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41148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prstClr val="black">
                  <a:tint val="75000"/>
                </a:prstClr>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prstClr val="black">
                  <a:tint val="75000"/>
                </a:prstClr>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6DC208BD-0000-4CA0-A5C7-3B6244DE7B4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38843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prstClr val="black">
                  <a:tint val="75000"/>
                </a:prstClr>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E9AB2268-51E4-46EC-A1D3-6B096A678B5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8310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0B494D-F815-43E8-B30F-91A2EB07D07C}"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787509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1F651F-FC11-4C48-9E25-0A534956ACE9}"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0653660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2E60CC-40E6-4D7A-BB9D-BB0971582CEA}"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0513346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A877D9-B60B-473B-BF9A-CC27AE6DEC0D}"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99781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5004DCF-179F-4FF8-BCA2-429A9000940A}" type="datetimeFigureOut">
              <a:rPr lang="en-US" smtClean="0">
                <a:solidFill>
                  <a:prstClr val="black">
                    <a:tint val="75000"/>
                  </a:prstClr>
                </a:solidFill>
              </a:rPr>
              <a:pPr/>
              <a:t>2/2/2017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2A0D98-5CA5-4C60-B040-306354EFA8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48420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DE1E4B3-5AAD-4B9B-8E35-9F52D5D4C82D}"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1641187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A045E5D-D574-4A1A-8D67-3003AF4E562A}"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5655071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A7020A4-3386-402D-A87E-EF895F76C3C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3813092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EAB269-1430-43D9-8314-D4AED70D4B5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2694985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49D927-9055-4A00-AA73-52334087E3E9}"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3789130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9466A6-72F6-439E-8DD6-76BD40F06F7F}"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6804007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5CFB2E-8802-4DE2-8A3C-F0A6365713B6}"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067034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914400" y="19812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9812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914400" y="41148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41148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14522C8-F9FB-4B73-89FC-F57823BC7001}"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18739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88127D1-5946-48DA-9043-DBFDD729265D}"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359356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14400" y="1981200"/>
            <a:ext cx="103632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A27B06-2A9F-4BFB-94C0-A1D44268B721}"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83902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5004DCF-179F-4FF8-BCA2-429A9000940A}" type="datetimeFigureOut">
              <a:rPr lang="en-US" smtClean="0">
                <a:solidFill>
                  <a:prstClr val="black">
                    <a:tint val="75000"/>
                  </a:prstClr>
                </a:solidFill>
              </a:rPr>
              <a:pPr/>
              <a:t>2/2/2017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2A0D98-5CA5-4C60-B040-306354EFA8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0159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5004DCF-179F-4FF8-BCA2-429A9000940A}" type="datetimeFigureOut">
              <a:rPr lang="en-US" smtClean="0">
                <a:solidFill>
                  <a:prstClr val="black">
                    <a:tint val="75000"/>
                  </a:prstClr>
                </a:solidFill>
              </a:rPr>
              <a:pPr/>
              <a:t>2/2/2017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92A0D98-5CA5-4C60-B040-306354EFA8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3412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004DCF-179F-4FF8-BCA2-429A9000940A}" type="datetimeFigureOut">
              <a:rPr lang="en-US" smtClean="0">
                <a:solidFill>
                  <a:prstClr val="black">
                    <a:tint val="75000"/>
                  </a:prstClr>
                </a:solidFill>
              </a:rPr>
              <a:pPr/>
              <a:t>2/2/2017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2A0D98-5CA5-4C60-B040-306354EFA8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8066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004DCF-179F-4FF8-BCA2-429A9000940A}" type="datetimeFigureOut">
              <a:rPr lang="en-US" smtClean="0">
                <a:solidFill>
                  <a:prstClr val="black">
                    <a:tint val="75000"/>
                  </a:prstClr>
                </a:solidFill>
              </a:rPr>
              <a:pPr/>
              <a:t>2/2/2017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2A0D98-5CA5-4C60-B040-306354EFA8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3888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004DCF-179F-4FF8-BCA2-429A9000940A}" type="datetimeFigureOut">
              <a:rPr lang="en-US" smtClean="0">
                <a:solidFill>
                  <a:prstClr val="black">
                    <a:tint val="75000"/>
                  </a:prstClr>
                </a:solidFill>
              </a:rPr>
              <a:pPr/>
              <a:t>2/2/2017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2A0D98-5CA5-4C60-B040-306354EFA8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7969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theme" Target="../theme/theme4.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004DCF-179F-4FF8-BCA2-429A9000940A}" type="datetimeFigureOut">
              <a:rPr lang="en-US" smtClean="0">
                <a:solidFill>
                  <a:prstClr val="black">
                    <a:tint val="75000"/>
                  </a:prstClr>
                </a:solidFill>
              </a:rPr>
              <a:pPr/>
              <a:t>2/2/2017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2A0D98-5CA5-4C60-B040-306354EFA8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89856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5F1B8F-E1A3-4A71-A3C4-3E360E1F06EF}" type="datetimeFigureOut">
              <a:rPr lang="en-US" smtClean="0">
                <a:solidFill>
                  <a:prstClr val="black">
                    <a:tint val="75000"/>
                  </a:prstClr>
                </a:solidFill>
              </a:rPr>
              <a:pPr/>
              <a:t>2/2/2017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03588D-BE2D-4197-84DA-E5B4BBFFD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45399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35F1CF-397A-437B-8B71-C416E02010C2}" type="datetimeFigureOut">
              <a:rPr lang="en-US" smtClean="0">
                <a:solidFill>
                  <a:prstClr val="black">
                    <a:tint val="75000"/>
                  </a:prstClr>
                </a:solidFill>
              </a:rPr>
              <a:pPr/>
              <a:t>2/2/2017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84349-A451-44CD-952C-F83EC37F3E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005062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8195"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kumimoji="1" lang="en-US" altLang="zh-CN">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kumimoji="1" lang="en-US" altLang="zh-CN">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A9239965-22C9-4208-B746-FCB42B8F0622}" type="slidenum">
              <a:rPr kumimoji="1" lang="en-US" altLang="zh-CN">
                <a:solidFill>
                  <a:srgbClr val="000000"/>
                </a:solidFill>
              </a:rPr>
              <a:pPr fontAlgn="base">
                <a:spcBef>
                  <a:spcPct val="0"/>
                </a:spcBef>
                <a:spcAft>
                  <a:spcPct val="0"/>
                </a:spcAft>
                <a:defRPr/>
              </a:pPr>
              <a:t>‹#›</a:t>
            </a:fld>
            <a:endParaRPr kumimoji="1" lang="en-US" altLang="zh-CN">
              <a:solidFill>
                <a:srgbClr val="000000"/>
              </a:solidFill>
            </a:endParaRPr>
          </a:p>
        </p:txBody>
      </p:sp>
    </p:spTree>
    <p:extLst>
      <p:ext uri="{BB962C8B-B14F-4D97-AF65-F5344CB8AC3E}">
        <p14:creationId xmlns:p14="http://schemas.microsoft.com/office/powerpoint/2010/main" val="149806428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宋体" pitchFamily="2" charset="-122"/>
        </a:defRPr>
      </a:lvl2pPr>
      <a:lvl3pPr algn="ctr" rtl="0" eaLnBrk="0" fontAlgn="base" hangingPunct="0">
        <a:spcBef>
          <a:spcPct val="0"/>
        </a:spcBef>
        <a:spcAft>
          <a:spcPct val="0"/>
        </a:spcAft>
        <a:defRPr kumimoji="1" sz="4400">
          <a:solidFill>
            <a:schemeClr val="tx2"/>
          </a:solidFill>
          <a:latin typeface="Times New Roman" pitchFamily="18" charset="0"/>
          <a:ea typeface="宋体" pitchFamily="2" charset="-122"/>
        </a:defRPr>
      </a:lvl3pPr>
      <a:lvl4pPr algn="ctr" rtl="0" eaLnBrk="0" fontAlgn="base" hangingPunct="0">
        <a:spcBef>
          <a:spcPct val="0"/>
        </a:spcBef>
        <a:spcAft>
          <a:spcPct val="0"/>
        </a:spcAft>
        <a:defRPr kumimoji="1" sz="4400">
          <a:solidFill>
            <a:schemeClr val="tx2"/>
          </a:solidFill>
          <a:latin typeface="Times New Roman" pitchFamily="18" charset="0"/>
          <a:ea typeface="宋体" pitchFamily="2" charset="-122"/>
        </a:defRPr>
      </a:lvl4pPr>
      <a:lvl5pPr algn="ctr" rtl="0" eaLnBrk="0" fontAlgn="base" hangingPunct="0">
        <a:spcBef>
          <a:spcPct val="0"/>
        </a:spcBef>
        <a:spcAft>
          <a:spcPct val="0"/>
        </a:spcAft>
        <a:defRPr kumimoji="1" sz="4400">
          <a:solidFill>
            <a:schemeClr val="tx2"/>
          </a:solidFill>
          <a:latin typeface="Times New Roman" pitchFamily="18" charset="0"/>
          <a:ea typeface="宋体" pitchFamily="2" charset="-122"/>
        </a:defRPr>
      </a:lvl5pPr>
      <a:lvl6pPr marL="457200" algn="ctr" rtl="0" fontAlgn="base">
        <a:spcBef>
          <a:spcPct val="0"/>
        </a:spcBef>
        <a:spcAft>
          <a:spcPct val="0"/>
        </a:spcAft>
        <a:defRPr kumimoji="1" sz="4400">
          <a:solidFill>
            <a:schemeClr val="tx2"/>
          </a:solidFill>
          <a:latin typeface="Times New Roman" pitchFamily="18" charset="0"/>
          <a:ea typeface="宋体" pitchFamily="2" charset="-122"/>
        </a:defRPr>
      </a:lvl6pPr>
      <a:lvl7pPr marL="914400" algn="ctr" rtl="0" fontAlgn="base">
        <a:spcBef>
          <a:spcPct val="0"/>
        </a:spcBef>
        <a:spcAft>
          <a:spcPct val="0"/>
        </a:spcAft>
        <a:defRPr kumimoji="1" sz="4400">
          <a:solidFill>
            <a:schemeClr val="tx2"/>
          </a:solidFill>
          <a:latin typeface="Times New Roman" pitchFamily="18" charset="0"/>
          <a:ea typeface="宋体" pitchFamily="2" charset="-122"/>
        </a:defRPr>
      </a:lvl7pPr>
      <a:lvl8pPr marL="1371600" algn="ctr" rtl="0" fontAlgn="base">
        <a:spcBef>
          <a:spcPct val="0"/>
        </a:spcBef>
        <a:spcAft>
          <a:spcPct val="0"/>
        </a:spcAft>
        <a:defRPr kumimoji="1" sz="4400">
          <a:solidFill>
            <a:schemeClr val="tx2"/>
          </a:solidFill>
          <a:latin typeface="Times New Roman" pitchFamily="18" charset="0"/>
          <a:ea typeface="宋体" pitchFamily="2" charset="-122"/>
        </a:defRPr>
      </a:lvl8pPr>
      <a:lvl9pPr marL="1828800" algn="ctr" rtl="0" fontAlgn="base">
        <a:spcBef>
          <a:spcPct val="0"/>
        </a:spcBef>
        <a:spcAft>
          <a:spcPct val="0"/>
        </a:spcAft>
        <a:defRPr kumimoji="1" sz="4400">
          <a:solidFill>
            <a:schemeClr val="tx2"/>
          </a:solidFill>
          <a:latin typeface="Times New Roman" pitchFamily="18" charset="0"/>
          <a:ea typeface="宋体" pitchFamily="2" charset="-122"/>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0.bin"/><Relationship Id="rId3" Type="http://schemas.openxmlformats.org/officeDocument/2006/relationships/image" Target="../media/image39.png"/><Relationship Id="rId7" Type="http://schemas.openxmlformats.org/officeDocument/2006/relationships/image" Target="../media/image37.wmf"/><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oleObject" Target="../embeddings/oleObject19.bin"/><Relationship Id="rId5" Type="http://schemas.openxmlformats.org/officeDocument/2006/relationships/image" Target="../media/image36.wmf"/><Relationship Id="rId4" Type="http://schemas.openxmlformats.org/officeDocument/2006/relationships/oleObject" Target="../embeddings/oleObject18.bin"/><Relationship Id="rId9" Type="http://schemas.openxmlformats.org/officeDocument/2006/relationships/image" Target="../media/image38.wmf"/></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45.w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47.wmf"/><Relationship Id="rId5" Type="http://schemas.openxmlformats.org/officeDocument/2006/relationships/oleObject" Target="../embeddings/oleObject23.bin"/><Relationship Id="rId4" Type="http://schemas.openxmlformats.org/officeDocument/2006/relationships/image" Target="../media/image46.wmf"/></Relationships>
</file>

<file path=ppt/slides/_rels/slide2.xml.rels><?xml version="1.0" encoding="UTF-8" standalone="yes"?>
<Relationships xmlns="http://schemas.openxmlformats.org/package/2006/relationships"><Relationship Id="rId8" Type="http://schemas.openxmlformats.org/officeDocument/2006/relationships/image" Target="../media/image3.wmf"/><Relationship Id="rId13" Type="http://schemas.openxmlformats.org/officeDocument/2006/relationships/oleObject" Target="../embeddings/oleObject6.bin"/><Relationship Id="rId18" Type="http://schemas.openxmlformats.org/officeDocument/2006/relationships/image" Target="../media/image8.wmf"/><Relationship Id="rId26" Type="http://schemas.openxmlformats.org/officeDocument/2006/relationships/image" Target="../media/image15.wmf"/><Relationship Id="rId3" Type="http://schemas.openxmlformats.org/officeDocument/2006/relationships/oleObject" Target="../embeddings/oleObject1.bin"/><Relationship Id="rId21" Type="http://schemas.openxmlformats.org/officeDocument/2006/relationships/image" Target="../media/image10.wmf"/><Relationship Id="rId7" Type="http://schemas.openxmlformats.org/officeDocument/2006/relationships/oleObject" Target="../embeddings/oleObject3.bin"/><Relationship Id="rId12" Type="http://schemas.openxmlformats.org/officeDocument/2006/relationships/image" Target="../media/image5.wmf"/><Relationship Id="rId17" Type="http://schemas.openxmlformats.org/officeDocument/2006/relationships/oleObject" Target="../embeddings/oleObject8.bin"/><Relationship Id="rId25" Type="http://schemas.openxmlformats.org/officeDocument/2006/relationships/image" Target="../media/image14.wmf"/><Relationship Id="rId2" Type="http://schemas.openxmlformats.org/officeDocument/2006/relationships/slideLayout" Target="../slideLayouts/slideLayout2.xml"/><Relationship Id="rId16" Type="http://schemas.openxmlformats.org/officeDocument/2006/relationships/image" Target="../media/image7.wmf"/><Relationship Id="rId20" Type="http://schemas.openxmlformats.org/officeDocument/2006/relationships/image" Target="../media/image9.wmf"/><Relationship Id="rId1" Type="http://schemas.openxmlformats.org/officeDocument/2006/relationships/vmlDrawing" Target="../drawings/vmlDrawing1.vml"/><Relationship Id="rId6" Type="http://schemas.openxmlformats.org/officeDocument/2006/relationships/image" Target="../media/image2.wmf"/><Relationship Id="rId11" Type="http://schemas.openxmlformats.org/officeDocument/2006/relationships/oleObject" Target="../embeddings/oleObject5.bin"/><Relationship Id="rId24" Type="http://schemas.openxmlformats.org/officeDocument/2006/relationships/image" Target="../media/image13.wmf"/><Relationship Id="rId5" Type="http://schemas.openxmlformats.org/officeDocument/2006/relationships/oleObject" Target="../embeddings/oleObject2.bin"/><Relationship Id="rId15" Type="http://schemas.openxmlformats.org/officeDocument/2006/relationships/oleObject" Target="../embeddings/oleObject7.bin"/><Relationship Id="rId23" Type="http://schemas.openxmlformats.org/officeDocument/2006/relationships/image" Target="../media/image12.wmf"/><Relationship Id="rId10" Type="http://schemas.openxmlformats.org/officeDocument/2006/relationships/image" Target="../media/image4.wmf"/><Relationship Id="rId19" Type="http://schemas.openxmlformats.org/officeDocument/2006/relationships/oleObject" Target="../embeddings/oleObject9.bin"/><Relationship Id="rId4" Type="http://schemas.openxmlformats.org/officeDocument/2006/relationships/image" Target="../media/image1.wmf"/><Relationship Id="rId9" Type="http://schemas.openxmlformats.org/officeDocument/2006/relationships/oleObject" Target="../embeddings/oleObject4.bin"/><Relationship Id="rId14" Type="http://schemas.openxmlformats.org/officeDocument/2006/relationships/image" Target="../media/image6.wmf"/><Relationship Id="rId22" Type="http://schemas.openxmlformats.org/officeDocument/2006/relationships/image" Target="../media/image11.wmf"/><Relationship Id="rId27" Type="http://schemas.openxmlformats.org/officeDocument/2006/relationships/image" Target="../media/image16.wmf"/></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48.wmf"/></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oleObject" Target="../embeddings/oleObject25.bin"/><Relationship Id="rId7" Type="http://schemas.openxmlformats.org/officeDocument/2006/relationships/oleObject" Target="../embeddings/oleObject27.bin"/><Relationship Id="rId2" Type="http://schemas.openxmlformats.org/officeDocument/2006/relationships/slideLayout" Target="../slideLayouts/slideLayout6.xml"/><Relationship Id="rId1" Type="http://schemas.openxmlformats.org/officeDocument/2006/relationships/vmlDrawing" Target="../drawings/vmlDrawing10.vml"/><Relationship Id="rId6" Type="http://schemas.openxmlformats.org/officeDocument/2006/relationships/image" Target="../media/image56.wmf"/><Relationship Id="rId5" Type="http://schemas.openxmlformats.org/officeDocument/2006/relationships/oleObject" Target="../embeddings/oleObject26.bin"/><Relationship Id="rId4" Type="http://schemas.openxmlformats.org/officeDocument/2006/relationships/image" Target="../media/image55.w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13.xml"/><Relationship Id="rId1" Type="http://schemas.openxmlformats.org/officeDocument/2006/relationships/vmlDrawing" Target="../drawings/vmlDrawing11.vml"/><Relationship Id="rId4" Type="http://schemas.openxmlformats.org/officeDocument/2006/relationships/image" Target="../media/image58.wm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0.png"/><Relationship Id="rId2" Type="http://schemas.openxmlformats.org/officeDocument/2006/relationships/slideLayout" Target="../slideLayouts/slideLayout26.xml"/><Relationship Id="rId1" Type="http://schemas.openxmlformats.org/officeDocument/2006/relationships/vmlDrawing" Target="../drawings/vmlDrawing12.vml"/><Relationship Id="rId6" Type="http://schemas.openxmlformats.org/officeDocument/2006/relationships/image" Target="../media/image59.png"/><Relationship Id="rId5" Type="http://schemas.openxmlformats.org/officeDocument/2006/relationships/image" Target="../media/image58.wmf"/><Relationship Id="rId4" Type="http://schemas.openxmlformats.org/officeDocument/2006/relationships/oleObject" Target="../embeddings/oleObject29.bin"/></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29.xml"/><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8.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11.bin"/><Relationship Id="rId5" Type="http://schemas.openxmlformats.org/officeDocument/2006/relationships/image" Target="../media/image17.wmf"/><Relationship Id="rId4" Type="http://schemas.openxmlformats.org/officeDocument/2006/relationships/oleObject" Target="../embeddings/oleObject10.bin"/></Relationships>
</file>

<file path=ppt/slides/_rels/slide3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notesSlide" Target="../notesSlides/notesSlide6.xml"/><Relationship Id="rId7" Type="http://schemas.openxmlformats.org/officeDocument/2006/relationships/image" Target="../media/image74.jpeg"/><Relationship Id="rId2" Type="http://schemas.openxmlformats.org/officeDocument/2006/relationships/slideLayout" Target="../slideLayouts/slideLayout41.xml"/><Relationship Id="rId1" Type="http://schemas.openxmlformats.org/officeDocument/2006/relationships/vmlDrawing" Target="../drawings/vmlDrawing13.vml"/><Relationship Id="rId6" Type="http://schemas.openxmlformats.org/officeDocument/2006/relationships/image" Target="../media/image73.jpeg"/><Relationship Id="rId5" Type="http://schemas.openxmlformats.org/officeDocument/2006/relationships/image" Target="../media/image72.jpeg"/><Relationship Id="rId10" Type="http://schemas.openxmlformats.org/officeDocument/2006/relationships/image" Target="../media/image70.wmf"/><Relationship Id="rId4" Type="http://schemas.openxmlformats.org/officeDocument/2006/relationships/image" Target="../media/image71.jpeg"/><Relationship Id="rId9" Type="http://schemas.openxmlformats.org/officeDocument/2006/relationships/oleObject" Target="../embeddings/oleObject30.bin"/></Relationships>
</file>

<file path=ppt/slides/_rels/slide33.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oleObject" Target="../embeddings/oleObject12.bin"/><Relationship Id="rId7" Type="http://schemas.openxmlformats.org/officeDocument/2006/relationships/image" Target="../media/image23.png"/><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wmf"/><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6.xml"/><Relationship Id="rId1" Type="http://schemas.openxmlformats.org/officeDocument/2006/relationships/vmlDrawing" Target="../drawings/vmlDrawing4.vml"/><Relationship Id="rId5" Type="http://schemas.openxmlformats.org/officeDocument/2006/relationships/image" Target="../media/image27.png"/><Relationship Id="rId4" Type="http://schemas.openxmlformats.org/officeDocument/2006/relationships/image" Target="../media/image26.wmf"/></Relationships>
</file>

<file path=ppt/slides/_rels/slide6.x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oleObject" Target="../embeddings/oleObject14.bin"/><Relationship Id="rId7" Type="http://schemas.openxmlformats.org/officeDocument/2006/relationships/oleObject" Target="../embeddings/oleObject16.bin"/><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29.wmf"/><Relationship Id="rId5" Type="http://schemas.openxmlformats.org/officeDocument/2006/relationships/oleObject" Target="../embeddings/oleObject15.bin"/><Relationship Id="rId4" Type="http://schemas.openxmlformats.org/officeDocument/2006/relationships/image" Target="../media/image28.wmf"/><Relationship Id="rId9" Type="http://schemas.openxmlformats.org/officeDocument/2006/relationships/oleObject" Target="../embeddings/oleObject17.bin"/></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3875" y="400050"/>
            <a:ext cx="11144250" cy="1600200"/>
          </a:xfrm>
        </p:spPr>
        <p:txBody>
          <a:bodyPr anchor="ctr">
            <a:normAutofit/>
          </a:bodyPr>
          <a:lstStyle/>
          <a:p>
            <a:r>
              <a:rPr lang="en-US" dirty="0" smtClean="0"/>
              <a:t>Lecture 3: Multiphase</a:t>
            </a:r>
            <a:endParaRPr lang="en-US" dirty="0"/>
          </a:p>
        </p:txBody>
      </p:sp>
      <p:sp>
        <p:nvSpPr>
          <p:cNvPr id="3" name="Subtitle 2"/>
          <p:cNvSpPr>
            <a:spLocks noGrp="1"/>
          </p:cNvSpPr>
          <p:nvPr>
            <p:ph type="subTitle" idx="1"/>
          </p:nvPr>
        </p:nvSpPr>
        <p:spPr>
          <a:xfrm>
            <a:off x="1524000" y="2590800"/>
            <a:ext cx="9144000" cy="3905250"/>
          </a:xfrm>
        </p:spPr>
        <p:txBody>
          <a:bodyPr>
            <a:normAutofit fontScale="92500" lnSpcReduction="10000"/>
          </a:bodyPr>
          <a:lstStyle/>
          <a:p>
            <a:endParaRPr lang="en-US" dirty="0" smtClean="0"/>
          </a:p>
          <a:p>
            <a:r>
              <a:rPr lang="en-US" sz="3000" dirty="0" smtClean="0"/>
              <a:t>EAS 7970: Multiphase Subsurface Fluid Flow</a:t>
            </a:r>
          </a:p>
          <a:p>
            <a:endParaRPr lang="en-US" sz="3000" dirty="0" smtClean="0"/>
          </a:p>
          <a:p>
            <a:r>
              <a:rPr lang="en-US" dirty="0" smtClean="0"/>
              <a:t>L. M. Cathles</a:t>
            </a:r>
          </a:p>
          <a:p>
            <a:r>
              <a:rPr lang="en-US" dirty="0" smtClean="0"/>
              <a:t>Tammo Steenhuis</a:t>
            </a:r>
          </a:p>
          <a:p>
            <a:r>
              <a:rPr lang="en-US" dirty="0" smtClean="0"/>
              <a:t>Larry Brown</a:t>
            </a:r>
          </a:p>
          <a:p>
            <a:endParaRPr lang="en-US" dirty="0" smtClean="0"/>
          </a:p>
          <a:p>
            <a:r>
              <a:rPr lang="en-US" dirty="0" smtClean="0"/>
              <a:t>Spring 2017</a:t>
            </a:r>
          </a:p>
          <a:p>
            <a:r>
              <a:rPr lang="en-US" dirty="0" smtClean="0"/>
              <a:t>3160 </a:t>
            </a:r>
            <a:r>
              <a:rPr lang="en-US" dirty="0" err="1" smtClean="0"/>
              <a:t>Snee</a:t>
            </a:r>
            <a:r>
              <a:rPr lang="en-US" dirty="0" smtClean="0"/>
              <a:t> Hall</a:t>
            </a:r>
            <a:endParaRPr lang="en-US" dirty="0"/>
          </a:p>
        </p:txBody>
      </p:sp>
    </p:spTree>
    <p:extLst>
      <p:ext uri="{BB962C8B-B14F-4D97-AF65-F5344CB8AC3E}">
        <p14:creationId xmlns:p14="http://schemas.microsoft.com/office/powerpoint/2010/main" val="382439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277" y="256044"/>
            <a:ext cx="10515600" cy="912132"/>
          </a:xfrm>
        </p:spPr>
        <p:txBody>
          <a:bodyPr/>
          <a:lstStyle/>
          <a:p>
            <a:r>
              <a:rPr lang="en-US" dirty="0" smtClean="0"/>
              <a:t>Imbibition of water into Marcellus Shale</a:t>
            </a:r>
            <a:endParaRPr lang="en-US" dirty="0"/>
          </a:p>
        </p:txBody>
      </p:sp>
      <p:pic>
        <p:nvPicPr>
          <p:cNvPr id="4" name="Picture 3"/>
          <p:cNvPicPr>
            <a:picLocks noChangeAspect="1"/>
          </p:cNvPicPr>
          <p:nvPr/>
        </p:nvPicPr>
        <p:blipFill>
          <a:blip r:embed="rId2"/>
          <a:stretch>
            <a:fillRect/>
          </a:stretch>
        </p:blipFill>
        <p:spPr>
          <a:xfrm>
            <a:off x="647196" y="1371374"/>
            <a:ext cx="11100805" cy="4361769"/>
          </a:xfrm>
          <a:prstGeom prst="rect">
            <a:avLst/>
          </a:prstGeom>
        </p:spPr>
      </p:pic>
      <p:sp>
        <p:nvSpPr>
          <p:cNvPr id="5" name="TextBox 4"/>
          <p:cNvSpPr txBox="1"/>
          <p:nvPr/>
        </p:nvSpPr>
        <p:spPr>
          <a:xfrm>
            <a:off x="9782628" y="6357256"/>
            <a:ext cx="2196499" cy="369332"/>
          </a:xfrm>
          <a:prstGeom prst="rect">
            <a:avLst/>
          </a:prstGeom>
          <a:noFill/>
        </p:spPr>
        <p:txBody>
          <a:bodyPr wrap="none" rtlCol="0">
            <a:spAutoFit/>
          </a:bodyPr>
          <a:lstStyle/>
          <a:p>
            <a:r>
              <a:rPr lang="en-US" dirty="0" smtClean="0">
                <a:solidFill>
                  <a:schemeClr val="accent6">
                    <a:lumMod val="75000"/>
                  </a:schemeClr>
                </a:solidFill>
              </a:rPr>
              <a:t>Engelder et al.(2014)</a:t>
            </a:r>
            <a:endParaRPr lang="en-US" dirty="0">
              <a:solidFill>
                <a:schemeClr val="accent6">
                  <a:lumMod val="75000"/>
                </a:schemeClr>
              </a:solidFill>
            </a:endParaRPr>
          </a:p>
        </p:txBody>
      </p:sp>
      <p:sp>
        <p:nvSpPr>
          <p:cNvPr id="6" name="TextBox 5"/>
          <p:cNvSpPr txBox="1"/>
          <p:nvPr/>
        </p:nvSpPr>
        <p:spPr>
          <a:xfrm>
            <a:off x="7082972" y="1422957"/>
            <a:ext cx="4063420" cy="369332"/>
          </a:xfrm>
          <a:prstGeom prst="rect">
            <a:avLst/>
          </a:prstGeom>
          <a:noFill/>
        </p:spPr>
        <p:txBody>
          <a:bodyPr wrap="none" rtlCol="0">
            <a:spAutoFit/>
          </a:bodyPr>
          <a:lstStyle/>
          <a:p>
            <a:r>
              <a:rPr lang="en-US" dirty="0" smtClean="0"/>
              <a:t>Notice gas is expelled as water is imbibed</a:t>
            </a:r>
            <a:endParaRPr lang="en-US" dirty="0"/>
          </a:p>
        </p:txBody>
      </p:sp>
      <p:sp>
        <p:nvSpPr>
          <p:cNvPr id="7" name="TextBox 6"/>
          <p:cNvSpPr txBox="1"/>
          <p:nvPr/>
        </p:nvSpPr>
        <p:spPr>
          <a:xfrm>
            <a:off x="3126019" y="5936341"/>
            <a:ext cx="6143157" cy="461665"/>
          </a:xfrm>
          <a:prstGeom prst="rect">
            <a:avLst/>
          </a:prstGeom>
          <a:noFill/>
        </p:spPr>
        <p:txBody>
          <a:bodyPr wrap="none" rtlCol="0">
            <a:spAutoFit/>
          </a:bodyPr>
          <a:lstStyle/>
          <a:p>
            <a:r>
              <a:rPr lang="en-US" sz="2400" dirty="0" smtClean="0">
                <a:solidFill>
                  <a:srgbClr val="0000FF"/>
                </a:solidFill>
              </a:rPr>
              <a:t>How can a sediment be both water and oil wet?</a:t>
            </a:r>
            <a:endParaRPr lang="en-US" sz="2400" dirty="0">
              <a:solidFill>
                <a:srgbClr val="0000FF"/>
              </a:solidFill>
            </a:endParaRPr>
          </a:p>
        </p:txBody>
      </p:sp>
    </p:spTree>
    <p:extLst>
      <p:ext uri="{BB962C8B-B14F-4D97-AF65-F5344CB8AC3E}">
        <p14:creationId xmlns:p14="http://schemas.microsoft.com/office/powerpoint/2010/main" val="4088292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628" y="34388"/>
            <a:ext cx="10515600" cy="900715"/>
          </a:xfrm>
        </p:spPr>
        <p:txBody>
          <a:bodyPr/>
          <a:lstStyle/>
          <a:p>
            <a:r>
              <a:rPr lang="en-US" dirty="0" smtClean="0"/>
              <a:t>Imbibition and drainage (</a:t>
            </a:r>
            <a:r>
              <a:rPr lang="en-US" sz="3200" dirty="0" smtClean="0"/>
              <a:t>always relative to water</a:t>
            </a:r>
            <a:r>
              <a:rPr lang="en-US" dirty="0" smtClean="0"/>
              <a:t>)</a:t>
            </a:r>
            <a:endParaRPr lang="en-US" dirty="0"/>
          </a:p>
        </p:txBody>
      </p:sp>
      <p:pic>
        <p:nvPicPr>
          <p:cNvPr id="3" name="Picture 2"/>
          <p:cNvPicPr>
            <a:picLocks noChangeAspect="1"/>
          </p:cNvPicPr>
          <p:nvPr/>
        </p:nvPicPr>
        <p:blipFill>
          <a:blip r:embed="rId2"/>
          <a:stretch>
            <a:fillRect/>
          </a:stretch>
        </p:blipFill>
        <p:spPr>
          <a:xfrm>
            <a:off x="2607203" y="866094"/>
            <a:ext cx="4539191" cy="5302477"/>
          </a:xfrm>
          <a:prstGeom prst="rect">
            <a:avLst/>
          </a:prstGeom>
        </p:spPr>
      </p:pic>
      <p:sp>
        <p:nvSpPr>
          <p:cNvPr id="4" name="TextBox 3"/>
          <p:cNvSpPr txBox="1"/>
          <p:nvPr/>
        </p:nvSpPr>
        <p:spPr>
          <a:xfrm>
            <a:off x="7678057" y="4847772"/>
            <a:ext cx="3437544" cy="923330"/>
          </a:xfrm>
          <a:prstGeom prst="rect">
            <a:avLst/>
          </a:prstGeom>
          <a:noFill/>
        </p:spPr>
        <p:txBody>
          <a:bodyPr wrap="none" rtlCol="0">
            <a:spAutoFit/>
          </a:bodyPr>
          <a:lstStyle/>
          <a:p>
            <a:r>
              <a:rPr lang="en-US" dirty="0" smtClean="0">
                <a:solidFill>
                  <a:srgbClr val="0000FF"/>
                </a:solidFill>
              </a:rPr>
              <a:t>Drainage (of water) , e.g. inject gas</a:t>
            </a:r>
          </a:p>
          <a:p>
            <a:r>
              <a:rPr lang="en-US" dirty="0" smtClean="0">
                <a:solidFill>
                  <a:srgbClr val="0000FF"/>
                </a:solidFill>
              </a:rPr>
              <a:t>Entry pressure of gas, p</a:t>
            </a:r>
            <a:r>
              <a:rPr lang="en-US" baseline="-25000" dirty="0" smtClean="0">
                <a:solidFill>
                  <a:srgbClr val="0000FF"/>
                </a:solidFill>
              </a:rPr>
              <a:t>c</a:t>
            </a:r>
            <a:r>
              <a:rPr lang="en-US" dirty="0" smtClean="0">
                <a:solidFill>
                  <a:srgbClr val="0000FF"/>
                </a:solidFill>
              </a:rPr>
              <a:t>=</a:t>
            </a:r>
            <a:r>
              <a:rPr lang="en-US" dirty="0" err="1" smtClean="0">
                <a:solidFill>
                  <a:srgbClr val="0000FF"/>
                </a:solidFill>
              </a:rPr>
              <a:t>p</a:t>
            </a:r>
            <a:r>
              <a:rPr lang="en-US" baseline="-25000" dirty="0" err="1" smtClean="0">
                <a:solidFill>
                  <a:srgbClr val="0000FF"/>
                </a:solidFill>
              </a:rPr>
              <a:t>g</a:t>
            </a:r>
            <a:r>
              <a:rPr lang="en-US" dirty="0" smtClean="0">
                <a:solidFill>
                  <a:srgbClr val="0000FF"/>
                </a:solidFill>
              </a:rPr>
              <a:t>-p</a:t>
            </a:r>
            <a:r>
              <a:rPr lang="en-US" baseline="-25000" dirty="0" smtClean="0">
                <a:solidFill>
                  <a:srgbClr val="0000FF"/>
                </a:solidFill>
              </a:rPr>
              <a:t>w</a:t>
            </a:r>
            <a:r>
              <a:rPr lang="en-US" dirty="0" smtClean="0">
                <a:solidFill>
                  <a:srgbClr val="0000FF"/>
                </a:solidFill>
              </a:rPr>
              <a:t>,</a:t>
            </a:r>
          </a:p>
          <a:p>
            <a:r>
              <a:rPr lang="en-US" dirty="0" smtClean="0">
                <a:solidFill>
                  <a:srgbClr val="0000FF"/>
                </a:solidFill>
              </a:rPr>
              <a:t>p</a:t>
            </a:r>
            <a:r>
              <a:rPr lang="en-US" baseline="-25000" dirty="0" smtClean="0">
                <a:solidFill>
                  <a:srgbClr val="0000FF"/>
                </a:solidFill>
              </a:rPr>
              <a:t>w</a:t>
            </a:r>
            <a:r>
              <a:rPr lang="en-US" dirty="0" smtClean="0">
                <a:solidFill>
                  <a:srgbClr val="0000FF"/>
                </a:solidFill>
              </a:rPr>
              <a:t>=0 at entry surface</a:t>
            </a:r>
            <a:endParaRPr lang="en-US" dirty="0">
              <a:solidFill>
                <a:srgbClr val="0000FF"/>
              </a:solidFill>
            </a:endParaRPr>
          </a:p>
        </p:txBody>
      </p:sp>
      <p:cxnSp>
        <p:nvCxnSpPr>
          <p:cNvPr id="6" name="Straight Arrow Connector 5"/>
          <p:cNvCxnSpPr>
            <a:stCxn id="4" idx="1"/>
          </p:cNvCxnSpPr>
          <p:nvPr/>
        </p:nvCxnSpPr>
        <p:spPr>
          <a:xfrm flipH="1">
            <a:off x="6921725" y="5309437"/>
            <a:ext cx="756332" cy="27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6313714" y="5771103"/>
            <a:ext cx="688050" cy="3295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147419" y="5989049"/>
            <a:ext cx="3858942" cy="646331"/>
          </a:xfrm>
          <a:prstGeom prst="rect">
            <a:avLst/>
          </a:prstGeom>
          <a:noFill/>
        </p:spPr>
        <p:txBody>
          <a:bodyPr wrap="none" rtlCol="0">
            <a:spAutoFit/>
          </a:bodyPr>
          <a:lstStyle/>
          <a:p>
            <a:r>
              <a:rPr lang="en-US" dirty="0" smtClean="0">
                <a:solidFill>
                  <a:srgbClr val="0000FF"/>
                </a:solidFill>
              </a:rPr>
              <a:t>When imbibe water, not all gas can exit</a:t>
            </a:r>
          </a:p>
          <a:p>
            <a:r>
              <a:rPr lang="en-US" dirty="0" smtClean="0">
                <a:solidFill>
                  <a:srgbClr val="0000FF"/>
                </a:solidFill>
              </a:rPr>
              <a:t>…end effect in column tests</a:t>
            </a:r>
            <a:endParaRPr lang="en-US" dirty="0">
              <a:solidFill>
                <a:srgbClr val="0000FF"/>
              </a:solidFill>
            </a:endParaRPr>
          </a:p>
        </p:txBody>
      </p:sp>
      <p:cxnSp>
        <p:nvCxnSpPr>
          <p:cNvPr id="13" name="Straight Arrow Connector 12"/>
          <p:cNvCxnSpPr/>
          <p:nvPr/>
        </p:nvCxnSpPr>
        <p:spPr>
          <a:xfrm flipV="1">
            <a:off x="3683943" y="5771102"/>
            <a:ext cx="420915" cy="3974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44115" y="5983905"/>
            <a:ext cx="3542508" cy="369332"/>
          </a:xfrm>
          <a:prstGeom prst="rect">
            <a:avLst/>
          </a:prstGeom>
          <a:noFill/>
        </p:spPr>
        <p:txBody>
          <a:bodyPr wrap="none" rtlCol="0">
            <a:spAutoFit/>
          </a:bodyPr>
          <a:lstStyle/>
          <a:p>
            <a:r>
              <a:rPr lang="en-US" dirty="0" smtClean="0">
                <a:solidFill>
                  <a:srgbClr val="0000FF"/>
                </a:solidFill>
              </a:rPr>
              <a:t>Cannot push gas into 100% of pores</a:t>
            </a:r>
            <a:endParaRPr lang="en-US" dirty="0">
              <a:solidFill>
                <a:srgbClr val="0000FF"/>
              </a:solidFill>
            </a:endParaRPr>
          </a:p>
        </p:txBody>
      </p:sp>
      <p:sp>
        <p:nvSpPr>
          <p:cNvPr id="15" name="Oval 14"/>
          <p:cNvSpPr/>
          <p:nvPr/>
        </p:nvSpPr>
        <p:spPr>
          <a:xfrm>
            <a:off x="6212115" y="1220479"/>
            <a:ext cx="435428" cy="370341"/>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094918" y="5539091"/>
            <a:ext cx="435428" cy="370341"/>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H="1">
            <a:off x="5413828" y="3918857"/>
            <a:ext cx="1732566" cy="9289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146394" y="3734191"/>
            <a:ext cx="3859967" cy="646331"/>
          </a:xfrm>
          <a:prstGeom prst="rect">
            <a:avLst/>
          </a:prstGeom>
          <a:noFill/>
        </p:spPr>
        <p:txBody>
          <a:bodyPr wrap="none" rtlCol="0">
            <a:spAutoFit/>
          </a:bodyPr>
          <a:lstStyle/>
          <a:p>
            <a:r>
              <a:rPr lang="en-US" dirty="0" smtClean="0">
                <a:solidFill>
                  <a:srgbClr val="0000FF"/>
                </a:solidFill>
              </a:rPr>
              <a:t>Imbibition not same as drainage curves</a:t>
            </a:r>
          </a:p>
          <a:p>
            <a:r>
              <a:rPr lang="en-US" dirty="0" smtClean="0">
                <a:solidFill>
                  <a:srgbClr val="0000FF"/>
                </a:solidFill>
              </a:rPr>
              <a:t>(because gas left behind)</a:t>
            </a:r>
            <a:endParaRPr lang="en-US" dirty="0">
              <a:solidFill>
                <a:srgbClr val="0000FF"/>
              </a:solidFill>
            </a:endParaRPr>
          </a:p>
        </p:txBody>
      </p:sp>
      <p:sp>
        <p:nvSpPr>
          <p:cNvPr id="20" name="Rectangle 19"/>
          <p:cNvSpPr/>
          <p:nvPr/>
        </p:nvSpPr>
        <p:spPr>
          <a:xfrm>
            <a:off x="9681029" y="1117600"/>
            <a:ext cx="246742" cy="9434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795657" y="2061029"/>
            <a:ext cx="2210704" cy="8863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9609482" y="2003913"/>
            <a:ext cx="419889" cy="571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9144000" y="2528279"/>
            <a:ext cx="783771" cy="2769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9071429" y="2805276"/>
            <a:ext cx="957942" cy="142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p:cNvSpPr/>
          <p:nvPr/>
        </p:nvSpPr>
        <p:spPr>
          <a:xfrm flipV="1">
            <a:off x="9591676" y="2106423"/>
            <a:ext cx="425447" cy="262199"/>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9748225" y="2380343"/>
            <a:ext cx="77946" cy="101600"/>
          </a:xfrm>
          <a:custGeom>
            <a:avLst/>
            <a:gdLst>
              <a:gd name="connsiteX0" fmla="*/ 77946 w 77946"/>
              <a:gd name="connsiteY0" fmla="*/ 0 h 101600"/>
              <a:gd name="connsiteX1" fmla="*/ 5375 w 77946"/>
              <a:gd name="connsiteY1" fmla="*/ 58057 h 101600"/>
              <a:gd name="connsiteX2" fmla="*/ 5375 w 77946"/>
              <a:gd name="connsiteY2" fmla="*/ 101600 h 101600"/>
              <a:gd name="connsiteX3" fmla="*/ 5375 w 77946"/>
              <a:gd name="connsiteY3" fmla="*/ 101600 h 101600"/>
            </a:gdLst>
            <a:ahLst/>
            <a:cxnLst>
              <a:cxn ang="0">
                <a:pos x="connsiteX0" y="connsiteY0"/>
              </a:cxn>
              <a:cxn ang="0">
                <a:pos x="connsiteX1" y="connsiteY1"/>
              </a:cxn>
              <a:cxn ang="0">
                <a:pos x="connsiteX2" y="connsiteY2"/>
              </a:cxn>
              <a:cxn ang="0">
                <a:pos x="connsiteX3" y="connsiteY3"/>
              </a:cxn>
            </a:cxnLst>
            <a:rect l="l" t="t" r="r" b="b"/>
            <a:pathLst>
              <a:path w="77946" h="101600">
                <a:moveTo>
                  <a:pt x="77946" y="0"/>
                </a:moveTo>
                <a:cubicBezTo>
                  <a:pt x="47708" y="20562"/>
                  <a:pt x="17470" y="41124"/>
                  <a:pt x="5375" y="58057"/>
                </a:cubicBezTo>
                <a:cubicBezTo>
                  <a:pt x="-6720" y="74990"/>
                  <a:pt x="5375" y="101600"/>
                  <a:pt x="5375" y="101600"/>
                </a:cubicBezTo>
                <a:lnTo>
                  <a:pt x="5375" y="1016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8316686" y="866094"/>
            <a:ext cx="3077028" cy="24867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10112073" y="2575840"/>
            <a:ext cx="921855" cy="369332"/>
          </a:xfrm>
          <a:prstGeom prst="rect">
            <a:avLst/>
          </a:prstGeom>
          <a:noFill/>
        </p:spPr>
        <p:txBody>
          <a:bodyPr wrap="none" rtlCol="0">
            <a:spAutoFit/>
          </a:bodyPr>
          <a:lstStyle/>
          <a:p>
            <a:r>
              <a:rPr lang="en-US" dirty="0" smtClean="0"/>
              <a:t>vacuum</a:t>
            </a:r>
            <a:endParaRPr lang="en-US" dirty="0"/>
          </a:p>
        </p:txBody>
      </p:sp>
      <p:sp>
        <p:nvSpPr>
          <p:cNvPr id="29" name="TextBox 28"/>
          <p:cNvSpPr txBox="1"/>
          <p:nvPr/>
        </p:nvSpPr>
        <p:spPr>
          <a:xfrm>
            <a:off x="9999318" y="1104807"/>
            <a:ext cx="893643" cy="646331"/>
          </a:xfrm>
          <a:prstGeom prst="rect">
            <a:avLst/>
          </a:prstGeom>
          <a:noFill/>
        </p:spPr>
        <p:txBody>
          <a:bodyPr wrap="none" rtlCol="0">
            <a:spAutoFit/>
          </a:bodyPr>
          <a:lstStyle/>
          <a:p>
            <a:r>
              <a:rPr lang="en-US" dirty="0" smtClean="0"/>
              <a:t>Packed </a:t>
            </a:r>
          </a:p>
          <a:p>
            <a:r>
              <a:rPr lang="en-US" dirty="0" smtClean="0"/>
              <a:t>column</a:t>
            </a:r>
            <a:endParaRPr lang="en-US" dirty="0"/>
          </a:p>
        </p:txBody>
      </p:sp>
      <p:sp>
        <p:nvSpPr>
          <p:cNvPr id="30" name="TextBox 29"/>
          <p:cNvSpPr txBox="1"/>
          <p:nvPr/>
        </p:nvSpPr>
        <p:spPr>
          <a:xfrm>
            <a:off x="8305798" y="1679976"/>
            <a:ext cx="1356333" cy="369332"/>
          </a:xfrm>
          <a:prstGeom prst="rect">
            <a:avLst/>
          </a:prstGeom>
          <a:noFill/>
        </p:spPr>
        <p:txBody>
          <a:bodyPr wrap="none" rtlCol="0">
            <a:spAutoFit/>
          </a:bodyPr>
          <a:lstStyle/>
          <a:p>
            <a:r>
              <a:rPr lang="en-US" dirty="0" smtClean="0"/>
              <a:t>porous plate</a:t>
            </a:r>
            <a:endParaRPr lang="en-US" dirty="0"/>
          </a:p>
        </p:txBody>
      </p:sp>
      <p:sp>
        <p:nvSpPr>
          <p:cNvPr id="31" name="TextBox 30"/>
          <p:cNvSpPr txBox="1"/>
          <p:nvPr/>
        </p:nvSpPr>
        <p:spPr>
          <a:xfrm rot="16200000">
            <a:off x="1677490" y="3197894"/>
            <a:ext cx="1607941" cy="523220"/>
          </a:xfrm>
          <a:prstGeom prst="rect">
            <a:avLst/>
          </a:prstGeom>
          <a:noFill/>
        </p:spPr>
        <p:txBody>
          <a:bodyPr wrap="none" rtlCol="0">
            <a:spAutoFit/>
          </a:bodyPr>
          <a:lstStyle/>
          <a:p>
            <a:r>
              <a:rPr lang="en-US" sz="2800" dirty="0" smtClean="0"/>
              <a:t>p</a:t>
            </a:r>
            <a:r>
              <a:rPr lang="en-US" sz="2800" baseline="-25000" dirty="0" smtClean="0"/>
              <a:t>c</a:t>
            </a:r>
            <a:r>
              <a:rPr lang="en-US" sz="2800" dirty="0" smtClean="0"/>
              <a:t>=</a:t>
            </a:r>
            <a:r>
              <a:rPr lang="en-US" sz="2800" dirty="0" err="1" smtClean="0"/>
              <a:t>p</a:t>
            </a:r>
            <a:r>
              <a:rPr lang="en-US" sz="2800" baseline="-25000" dirty="0" err="1" smtClean="0"/>
              <a:t>nw</a:t>
            </a:r>
            <a:r>
              <a:rPr lang="en-US" sz="2800" dirty="0" smtClean="0"/>
              <a:t>-p</a:t>
            </a:r>
            <a:r>
              <a:rPr lang="en-US" sz="2800" baseline="-25000" dirty="0" smtClean="0"/>
              <a:t>w</a:t>
            </a:r>
            <a:endParaRPr lang="en-US" sz="2800" baseline="-25000" dirty="0"/>
          </a:p>
        </p:txBody>
      </p:sp>
      <p:sp>
        <p:nvSpPr>
          <p:cNvPr id="32" name="TextBox 31"/>
          <p:cNvSpPr txBox="1"/>
          <p:nvPr/>
        </p:nvSpPr>
        <p:spPr>
          <a:xfrm>
            <a:off x="4215251" y="5906961"/>
            <a:ext cx="575799" cy="523220"/>
          </a:xfrm>
          <a:prstGeom prst="rect">
            <a:avLst/>
          </a:prstGeom>
          <a:noFill/>
        </p:spPr>
        <p:txBody>
          <a:bodyPr wrap="none" rtlCol="0">
            <a:spAutoFit/>
          </a:bodyPr>
          <a:lstStyle/>
          <a:p>
            <a:r>
              <a:rPr lang="en-US" sz="2800" i="1" dirty="0" err="1" smtClean="0">
                <a:solidFill>
                  <a:srgbClr val="0000FF"/>
                </a:solidFill>
              </a:rPr>
              <a:t>S</a:t>
            </a:r>
            <a:r>
              <a:rPr lang="en-US" sz="2800" i="1" baseline="-25000" dirty="0" err="1" smtClean="0">
                <a:solidFill>
                  <a:srgbClr val="0000FF"/>
                </a:solidFill>
              </a:rPr>
              <a:t>iw</a:t>
            </a:r>
            <a:endParaRPr lang="en-US" sz="2800" i="1" baseline="-25000" dirty="0">
              <a:solidFill>
                <a:srgbClr val="0000FF"/>
              </a:solidFill>
            </a:endParaRPr>
          </a:p>
        </p:txBody>
      </p:sp>
      <p:sp>
        <p:nvSpPr>
          <p:cNvPr id="33" name="TextBox 32"/>
          <p:cNvSpPr txBox="1"/>
          <p:nvPr/>
        </p:nvSpPr>
        <p:spPr>
          <a:xfrm>
            <a:off x="6053010" y="5906961"/>
            <a:ext cx="693716" cy="523220"/>
          </a:xfrm>
          <a:prstGeom prst="rect">
            <a:avLst/>
          </a:prstGeom>
          <a:noFill/>
        </p:spPr>
        <p:txBody>
          <a:bodyPr wrap="none" rtlCol="0">
            <a:spAutoFit/>
          </a:bodyPr>
          <a:lstStyle/>
          <a:p>
            <a:r>
              <a:rPr lang="en-US" sz="2800" i="1" dirty="0" err="1" smtClean="0">
                <a:solidFill>
                  <a:srgbClr val="0000FF"/>
                </a:solidFill>
              </a:rPr>
              <a:t>S</a:t>
            </a:r>
            <a:r>
              <a:rPr lang="en-US" sz="2800" i="1" baseline="-25000" dirty="0" err="1" smtClean="0">
                <a:solidFill>
                  <a:srgbClr val="0000FF"/>
                </a:solidFill>
              </a:rPr>
              <a:t>inw</a:t>
            </a:r>
            <a:endParaRPr lang="en-US" sz="2800" i="1" baseline="-25000" dirty="0">
              <a:solidFill>
                <a:srgbClr val="0000FF"/>
              </a:solidFill>
            </a:endParaRPr>
          </a:p>
        </p:txBody>
      </p:sp>
    </p:spTree>
    <p:extLst>
      <p:ext uri="{BB962C8B-B14F-4D97-AF65-F5344CB8AC3E}">
        <p14:creationId xmlns:p14="http://schemas.microsoft.com/office/powerpoint/2010/main" val="2074525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116114"/>
            <a:ext cx="2761343" cy="926646"/>
          </a:xfrm>
        </p:spPr>
        <p:txBody>
          <a:bodyPr/>
          <a:lstStyle/>
          <a:p>
            <a:r>
              <a:rPr lang="en-US" dirty="0" smtClean="0"/>
              <a:t>Example:</a:t>
            </a:r>
            <a:endParaRPr lang="en-US" dirty="0"/>
          </a:p>
        </p:txBody>
      </p:sp>
      <p:pic>
        <p:nvPicPr>
          <p:cNvPr id="3" name="Picture 2"/>
          <p:cNvPicPr>
            <a:picLocks noChangeAspect="1"/>
          </p:cNvPicPr>
          <p:nvPr/>
        </p:nvPicPr>
        <p:blipFill rotWithShape="1">
          <a:blip r:embed="rId3"/>
          <a:srcRect r="28674" b="9389"/>
          <a:stretch/>
        </p:blipFill>
        <p:spPr>
          <a:xfrm>
            <a:off x="330201" y="1042760"/>
            <a:ext cx="4735286" cy="4574269"/>
          </a:xfrm>
          <a:prstGeom prst="rect">
            <a:avLst/>
          </a:prstGeom>
        </p:spPr>
      </p:pic>
      <p:graphicFrame>
        <p:nvGraphicFramePr>
          <p:cNvPr id="4" name="Object 3"/>
          <p:cNvGraphicFramePr>
            <a:graphicFrameLocks noChangeAspect="1"/>
          </p:cNvGraphicFramePr>
          <p:nvPr>
            <p:extLst>
              <p:ext uri="{D42A27DB-BD31-4B8C-83A1-F6EECF244321}">
                <p14:modId xmlns:p14="http://schemas.microsoft.com/office/powerpoint/2010/main" val="4110583401"/>
              </p:ext>
            </p:extLst>
          </p:nvPr>
        </p:nvGraphicFramePr>
        <p:xfrm>
          <a:off x="5300210" y="687389"/>
          <a:ext cx="6340248" cy="2893906"/>
        </p:xfrm>
        <a:graphic>
          <a:graphicData uri="http://schemas.openxmlformats.org/presentationml/2006/ole">
            <mc:AlternateContent xmlns:mc="http://schemas.openxmlformats.org/markup-compatibility/2006">
              <mc:Choice xmlns:v="urn:schemas-microsoft-com:vml" Requires="v">
                <p:oleObj spid="_x0000_s6182" name="Equation" r:id="rId4" imgW="3340080" imgH="1523880" progId="Equation.3">
                  <p:embed/>
                </p:oleObj>
              </mc:Choice>
              <mc:Fallback>
                <p:oleObj name="Equation" r:id="rId4" imgW="3340080" imgH="1523880" progId="Equation.3">
                  <p:embed/>
                  <p:pic>
                    <p:nvPicPr>
                      <p:cNvPr id="0" name=""/>
                      <p:cNvPicPr/>
                      <p:nvPr/>
                    </p:nvPicPr>
                    <p:blipFill>
                      <a:blip r:embed="rId5"/>
                      <a:stretch>
                        <a:fillRect/>
                      </a:stretch>
                    </p:blipFill>
                    <p:spPr>
                      <a:xfrm>
                        <a:off x="5300210" y="687389"/>
                        <a:ext cx="6340248" cy="2893906"/>
                      </a:xfrm>
                      <a:prstGeom prst="rect">
                        <a:avLst/>
                      </a:prstGeom>
                    </p:spPr>
                  </p:pic>
                </p:oleObj>
              </mc:Fallback>
            </mc:AlternateContent>
          </a:graphicData>
        </a:graphic>
      </p:graphicFrame>
      <p:sp>
        <p:nvSpPr>
          <p:cNvPr id="5" name="TextBox 4"/>
          <p:cNvSpPr txBox="1"/>
          <p:nvPr/>
        </p:nvSpPr>
        <p:spPr>
          <a:xfrm>
            <a:off x="899887" y="5617029"/>
            <a:ext cx="4007444" cy="369332"/>
          </a:xfrm>
          <a:prstGeom prst="rect">
            <a:avLst/>
          </a:prstGeom>
          <a:noFill/>
        </p:spPr>
        <p:txBody>
          <a:bodyPr wrap="none" rtlCol="0">
            <a:spAutoFit/>
          </a:bodyPr>
          <a:lstStyle/>
          <a:p>
            <a:r>
              <a:rPr lang="en-US" dirty="0" smtClean="0"/>
              <a:t>Steel plug L meters long with three holes</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2874374283"/>
              </p:ext>
            </p:extLst>
          </p:nvPr>
        </p:nvGraphicFramePr>
        <p:xfrm>
          <a:off x="9123516" y="4861946"/>
          <a:ext cx="2516942" cy="1510165"/>
        </p:xfrm>
        <a:graphic>
          <a:graphicData uri="http://schemas.openxmlformats.org/presentationml/2006/ole">
            <mc:AlternateContent xmlns:mc="http://schemas.openxmlformats.org/markup-compatibility/2006">
              <mc:Choice xmlns:v="urn:schemas-microsoft-com:vml" Requires="v">
                <p:oleObj spid="_x0000_s6183" name="Equation" r:id="rId6" imgW="1460160" imgH="876240" progId="Equation.3">
                  <p:embed/>
                </p:oleObj>
              </mc:Choice>
              <mc:Fallback>
                <p:oleObj name="Equation" r:id="rId6" imgW="1460160" imgH="876240" progId="Equation.3">
                  <p:embed/>
                  <p:pic>
                    <p:nvPicPr>
                      <p:cNvPr id="0" name=""/>
                      <p:cNvPicPr/>
                      <p:nvPr/>
                    </p:nvPicPr>
                    <p:blipFill>
                      <a:blip r:embed="rId7"/>
                      <a:stretch>
                        <a:fillRect/>
                      </a:stretch>
                    </p:blipFill>
                    <p:spPr>
                      <a:xfrm>
                        <a:off x="9123516" y="4861946"/>
                        <a:ext cx="2516942" cy="151016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530238843"/>
              </p:ext>
            </p:extLst>
          </p:nvPr>
        </p:nvGraphicFramePr>
        <p:xfrm>
          <a:off x="6330275" y="3785903"/>
          <a:ext cx="3829726" cy="435717"/>
        </p:xfrm>
        <a:graphic>
          <a:graphicData uri="http://schemas.openxmlformats.org/presentationml/2006/ole">
            <mc:AlternateContent xmlns:mc="http://schemas.openxmlformats.org/markup-compatibility/2006">
              <mc:Choice xmlns:v="urn:schemas-microsoft-com:vml" Requires="v">
                <p:oleObj spid="_x0000_s6184" name="Equation" r:id="rId8" imgW="2120760" imgH="241200" progId="Equation.3">
                  <p:embed/>
                </p:oleObj>
              </mc:Choice>
              <mc:Fallback>
                <p:oleObj name="Equation" r:id="rId8" imgW="2120760" imgH="241200" progId="Equation.3">
                  <p:embed/>
                  <p:pic>
                    <p:nvPicPr>
                      <p:cNvPr id="0" name=""/>
                      <p:cNvPicPr/>
                      <p:nvPr/>
                    </p:nvPicPr>
                    <p:blipFill>
                      <a:blip r:embed="rId9"/>
                      <a:stretch>
                        <a:fillRect/>
                      </a:stretch>
                    </p:blipFill>
                    <p:spPr>
                      <a:xfrm>
                        <a:off x="6330275" y="3785903"/>
                        <a:ext cx="3829726" cy="435717"/>
                      </a:xfrm>
                      <a:prstGeom prst="rect">
                        <a:avLst/>
                      </a:prstGeom>
                    </p:spPr>
                  </p:pic>
                </p:oleObj>
              </mc:Fallback>
            </mc:AlternateContent>
          </a:graphicData>
        </a:graphic>
      </p:graphicFrame>
    </p:spTree>
    <p:extLst>
      <p:ext uri="{BB962C8B-B14F-4D97-AF65-F5344CB8AC3E}">
        <p14:creationId xmlns:p14="http://schemas.microsoft.com/office/powerpoint/2010/main" val="2399440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01410" y="486682"/>
            <a:ext cx="8515350" cy="6000750"/>
          </a:xfrm>
          <a:prstGeom prst="rect">
            <a:avLst/>
          </a:prstGeom>
        </p:spPr>
      </p:pic>
      <p:sp>
        <p:nvSpPr>
          <p:cNvPr id="4" name="TextBox 3"/>
          <p:cNvSpPr txBox="1"/>
          <p:nvPr/>
        </p:nvSpPr>
        <p:spPr>
          <a:xfrm>
            <a:off x="7267548" y="486682"/>
            <a:ext cx="4441371" cy="3785652"/>
          </a:xfrm>
          <a:prstGeom prst="rect">
            <a:avLst/>
          </a:prstGeom>
          <a:noFill/>
        </p:spPr>
        <p:txBody>
          <a:bodyPr wrap="square" rtlCol="0">
            <a:spAutoFit/>
          </a:bodyPr>
          <a:lstStyle/>
          <a:p>
            <a:r>
              <a:rPr lang="en-US" sz="2400" dirty="0" smtClean="0">
                <a:solidFill>
                  <a:srgbClr val="0000FF"/>
                </a:solidFill>
              </a:rPr>
              <a:t>Thus, as we force oil into the steel plug by increasing </a:t>
            </a:r>
            <a:r>
              <a:rPr lang="en-US" sz="2400" i="1" dirty="0" err="1" smtClean="0">
                <a:solidFill>
                  <a:srgbClr val="0000FF"/>
                </a:solidFill>
              </a:rPr>
              <a:t>p</a:t>
            </a:r>
            <a:r>
              <a:rPr lang="en-US" sz="2400" i="1" baseline="-25000" dirty="0" err="1" smtClean="0">
                <a:solidFill>
                  <a:srgbClr val="0000FF"/>
                </a:solidFill>
              </a:rPr>
              <a:t>o</a:t>
            </a:r>
            <a:r>
              <a:rPr lang="en-US" sz="2400" dirty="0" smtClean="0">
                <a:solidFill>
                  <a:srgbClr val="0000FF"/>
                </a:solidFill>
              </a:rPr>
              <a:t>, we obtain  a crude drainage curve </a:t>
            </a:r>
          </a:p>
          <a:p>
            <a:endParaRPr lang="en-US" sz="2400" dirty="0">
              <a:solidFill>
                <a:srgbClr val="0000FF"/>
              </a:solidFill>
            </a:endParaRPr>
          </a:p>
          <a:p>
            <a:r>
              <a:rPr lang="en-US" sz="2400" dirty="0" smtClean="0">
                <a:solidFill>
                  <a:srgbClr val="0000FF"/>
                </a:solidFill>
              </a:rPr>
              <a:t>If we then lower the pressure on the oil the water will imbibe first  in the small pore, then in the middle, and then in the large, producing an identical imbibition curve </a:t>
            </a:r>
            <a:endParaRPr lang="en-US" sz="2400" dirty="0">
              <a:solidFill>
                <a:srgbClr val="0000FF"/>
              </a:solidFill>
            </a:endParaRPr>
          </a:p>
        </p:txBody>
      </p:sp>
    </p:spTree>
    <p:extLst>
      <p:ext uri="{BB962C8B-B14F-4D97-AF65-F5344CB8AC3E}">
        <p14:creationId xmlns:p14="http://schemas.microsoft.com/office/powerpoint/2010/main" val="1635825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90123" y="373338"/>
            <a:ext cx="6666051" cy="5724962"/>
          </a:xfrm>
          <a:prstGeom prst="rect">
            <a:avLst/>
          </a:prstGeom>
        </p:spPr>
      </p:pic>
      <p:sp>
        <p:nvSpPr>
          <p:cNvPr id="4" name="TextBox 3"/>
          <p:cNvSpPr txBox="1"/>
          <p:nvPr/>
        </p:nvSpPr>
        <p:spPr>
          <a:xfrm>
            <a:off x="7267548" y="486682"/>
            <a:ext cx="4441371" cy="3416320"/>
          </a:xfrm>
          <a:prstGeom prst="rect">
            <a:avLst/>
          </a:prstGeom>
          <a:noFill/>
        </p:spPr>
        <p:txBody>
          <a:bodyPr wrap="square" rtlCol="0">
            <a:spAutoFit/>
          </a:bodyPr>
          <a:lstStyle/>
          <a:p>
            <a:r>
              <a:rPr lang="en-US" sz="2400" dirty="0" smtClean="0">
                <a:solidFill>
                  <a:srgbClr val="0000FF"/>
                </a:solidFill>
              </a:rPr>
              <a:t>If the oil introduced into the large pore causes it to become fully oil wet (e.g., </a:t>
            </a:r>
            <a:r>
              <a:rPr lang="el-GR" sz="2400" dirty="0" smtClean="0">
                <a:solidFill>
                  <a:srgbClr val="0000FF"/>
                </a:solidFill>
                <a:latin typeface="Calibri" panose="020F0502020204030204" pitchFamily="34" charset="0"/>
              </a:rPr>
              <a:t>ϴ</a:t>
            </a:r>
            <a:r>
              <a:rPr lang="en-US" sz="2400" dirty="0" smtClean="0">
                <a:solidFill>
                  <a:srgbClr val="0000FF"/>
                </a:solidFill>
                <a:latin typeface="Calibri" panose="020F0502020204030204" pitchFamily="34" charset="0"/>
              </a:rPr>
              <a:t>=180°), </a:t>
            </a:r>
            <a:r>
              <a:rPr lang="en-US" sz="2400" i="1" dirty="0" err="1" smtClean="0">
                <a:solidFill>
                  <a:srgbClr val="0000FF"/>
                </a:solidFill>
                <a:latin typeface="Calibri" panose="020F0502020204030204" pitchFamily="34" charset="0"/>
              </a:rPr>
              <a:t>p</a:t>
            </a:r>
            <a:r>
              <a:rPr lang="en-US" sz="2400" i="1" baseline="-25000" dirty="0" err="1" smtClean="0">
                <a:solidFill>
                  <a:srgbClr val="0000FF"/>
                </a:solidFill>
                <a:latin typeface="Calibri" panose="020F0502020204030204" pitchFamily="34" charset="0"/>
              </a:rPr>
              <a:t>o</a:t>
            </a:r>
            <a:r>
              <a:rPr lang="en-US" sz="2400" dirty="0" smtClean="0">
                <a:solidFill>
                  <a:srgbClr val="0000FF"/>
                </a:solidFill>
                <a:latin typeface="Calibri" panose="020F0502020204030204" pitchFamily="34" charset="0"/>
              </a:rPr>
              <a:t> must be negative to pull the oil out of this last pore.</a:t>
            </a:r>
          </a:p>
          <a:p>
            <a:endParaRPr lang="en-US" sz="2400" dirty="0">
              <a:solidFill>
                <a:srgbClr val="0000FF"/>
              </a:solidFill>
              <a:latin typeface="Calibri" panose="020F0502020204030204" pitchFamily="34" charset="0"/>
            </a:endParaRPr>
          </a:p>
          <a:p>
            <a:r>
              <a:rPr lang="en-US" sz="2400" dirty="0" smtClean="0">
                <a:solidFill>
                  <a:srgbClr val="0000FF"/>
                </a:solidFill>
                <a:latin typeface="Calibri" panose="020F0502020204030204" pitchFamily="34" charset="0"/>
              </a:rPr>
              <a:t>Sometimes introducing oil will cause part of a core to become oil wet.</a:t>
            </a:r>
            <a:endParaRPr lang="en-US" sz="2400" dirty="0">
              <a:solidFill>
                <a:srgbClr val="0000FF"/>
              </a:solidFill>
            </a:endParaRPr>
          </a:p>
        </p:txBody>
      </p:sp>
    </p:spTree>
    <p:extLst>
      <p:ext uri="{BB962C8B-B14F-4D97-AF65-F5344CB8AC3E}">
        <p14:creationId xmlns:p14="http://schemas.microsoft.com/office/powerpoint/2010/main" val="4011257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3871" y="172072"/>
            <a:ext cx="6801886" cy="6091352"/>
          </a:xfrm>
          <a:prstGeom prst="rect">
            <a:avLst/>
          </a:prstGeom>
        </p:spPr>
      </p:pic>
      <p:sp>
        <p:nvSpPr>
          <p:cNvPr id="4" name="TextBox 3"/>
          <p:cNvSpPr txBox="1"/>
          <p:nvPr/>
        </p:nvSpPr>
        <p:spPr>
          <a:xfrm>
            <a:off x="7267548" y="486682"/>
            <a:ext cx="4441371" cy="4524315"/>
          </a:xfrm>
          <a:prstGeom prst="rect">
            <a:avLst/>
          </a:prstGeom>
          <a:noFill/>
        </p:spPr>
        <p:txBody>
          <a:bodyPr wrap="square" rtlCol="0">
            <a:spAutoFit/>
          </a:bodyPr>
          <a:lstStyle/>
          <a:p>
            <a:r>
              <a:rPr lang="en-US" sz="2400" dirty="0" smtClean="0">
                <a:solidFill>
                  <a:srgbClr val="0000FF"/>
                </a:solidFill>
              </a:rPr>
              <a:t>Hysteresis can occur even in one pore model.</a:t>
            </a:r>
          </a:p>
          <a:p>
            <a:endParaRPr lang="en-US" sz="2400" dirty="0">
              <a:solidFill>
                <a:srgbClr val="0000FF"/>
              </a:solidFill>
              <a:latin typeface="Calibri" panose="020F0502020204030204" pitchFamily="34" charset="0"/>
            </a:endParaRPr>
          </a:p>
          <a:p>
            <a:r>
              <a:rPr lang="en-US" sz="2400" dirty="0" smtClean="0">
                <a:solidFill>
                  <a:srgbClr val="0000FF"/>
                </a:solidFill>
                <a:latin typeface="Calibri" panose="020F0502020204030204" pitchFamily="34" charset="0"/>
              </a:rPr>
              <a:t>When pressure is sufficient for oil to enter the narrow pore, oil will also fill all the wider parts of that pore.</a:t>
            </a:r>
          </a:p>
          <a:p>
            <a:endParaRPr lang="en-US" sz="2400" dirty="0">
              <a:solidFill>
                <a:srgbClr val="0000FF"/>
              </a:solidFill>
              <a:latin typeface="Calibri" panose="020F0502020204030204" pitchFamily="34" charset="0"/>
            </a:endParaRPr>
          </a:p>
          <a:p>
            <a:r>
              <a:rPr lang="en-US" sz="2400" dirty="0" smtClean="0">
                <a:solidFill>
                  <a:srgbClr val="0000FF"/>
                </a:solidFill>
                <a:latin typeface="Calibri" panose="020F0502020204030204" pitchFamily="34" charset="0"/>
              </a:rPr>
              <a:t>But when </a:t>
            </a:r>
            <a:r>
              <a:rPr lang="en-US" sz="2400" dirty="0" err="1" smtClean="0">
                <a:solidFill>
                  <a:srgbClr val="0000FF"/>
                </a:solidFill>
                <a:latin typeface="Calibri" panose="020F0502020204030204" pitchFamily="34" charset="0"/>
              </a:rPr>
              <a:t>po</a:t>
            </a:r>
            <a:r>
              <a:rPr lang="en-US" sz="2400" dirty="0" smtClean="0">
                <a:solidFill>
                  <a:srgbClr val="0000FF"/>
                </a:solidFill>
                <a:latin typeface="Calibri" panose="020F0502020204030204" pitchFamily="34" charset="0"/>
              </a:rPr>
              <a:t> is reduced, water will not imbibe into wider parts until oil pressure is reduced below the oil entry pressure there.</a:t>
            </a:r>
            <a:endParaRPr lang="en-US" sz="2400" dirty="0">
              <a:solidFill>
                <a:srgbClr val="0000FF"/>
              </a:solidFill>
            </a:endParaRPr>
          </a:p>
        </p:txBody>
      </p:sp>
    </p:spTree>
    <p:extLst>
      <p:ext uri="{BB962C8B-B14F-4D97-AF65-F5344CB8AC3E}">
        <p14:creationId xmlns:p14="http://schemas.microsoft.com/office/powerpoint/2010/main" val="4071916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78" y="36976"/>
            <a:ext cx="6457437" cy="897618"/>
          </a:xfrm>
        </p:spPr>
        <p:txBody>
          <a:bodyPr>
            <a:normAutofit/>
          </a:bodyPr>
          <a:lstStyle/>
          <a:p>
            <a:r>
              <a:rPr lang="en-US" dirty="0" smtClean="0"/>
              <a:t>Relative permeability</a:t>
            </a:r>
            <a:endParaRPr lang="en-US" dirty="0"/>
          </a:p>
        </p:txBody>
      </p:sp>
      <p:grpSp>
        <p:nvGrpSpPr>
          <p:cNvPr id="12" name="Group 11"/>
          <p:cNvGrpSpPr/>
          <p:nvPr/>
        </p:nvGrpSpPr>
        <p:grpSpPr>
          <a:xfrm>
            <a:off x="6758608" y="1078447"/>
            <a:ext cx="5334000" cy="5191125"/>
            <a:chOff x="6259286" y="1074058"/>
            <a:chExt cx="5334000" cy="5191125"/>
          </a:xfrm>
        </p:grpSpPr>
        <p:pic>
          <p:nvPicPr>
            <p:cNvPr id="3" name="Picture 2"/>
            <p:cNvPicPr>
              <a:picLocks noChangeAspect="1"/>
            </p:cNvPicPr>
            <p:nvPr/>
          </p:nvPicPr>
          <p:blipFill>
            <a:blip r:embed="rId2"/>
            <a:stretch>
              <a:fillRect/>
            </a:stretch>
          </p:blipFill>
          <p:spPr>
            <a:xfrm>
              <a:off x="6259286" y="1074058"/>
              <a:ext cx="5334000" cy="5191125"/>
            </a:xfrm>
            <a:prstGeom prst="rect">
              <a:avLst/>
            </a:prstGeom>
          </p:spPr>
        </p:pic>
        <p:sp>
          <p:nvSpPr>
            <p:cNvPr id="4" name="Freeform 3"/>
            <p:cNvSpPr/>
            <p:nvPr/>
          </p:nvSpPr>
          <p:spPr>
            <a:xfrm>
              <a:off x="9197009" y="3101009"/>
              <a:ext cx="1179443" cy="2305878"/>
            </a:xfrm>
            <a:custGeom>
              <a:avLst/>
              <a:gdLst>
                <a:gd name="connsiteX0" fmla="*/ 1179443 w 1179443"/>
                <a:gd name="connsiteY0" fmla="*/ 0 h 2305878"/>
                <a:gd name="connsiteX1" fmla="*/ 1139687 w 1179443"/>
                <a:gd name="connsiteY1" fmla="*/ 424069 h 2305878"/>
                <a:gd name="connsiteX2" fmla="*/ 1046921 w 1179443"/>
                <a:gd name="connsiteY2" fmla="*/ 954156 h 2305878"/>
                <a:gd name="connsiteX3" fmla="*/ 940904 w 1179443"/>
                <a:gd name="connsiteY3" fmla="*/ 1364974 h 2305878"/>
                <a:gd name="connsiteX4" fmla="*/ 795130 w 1179443"/>
                <a:gd name="connsiteY4" fmla="*/ 1749287 h 2305878"/>
                <a:gd name="connsiteX5" fmla="*/ 649356 w 1179443"/>
                <a:gd name="connsiteY5" fmla="*/ 1974574 h 2305878"/>
                <a:gd name="connsiteX6" fmla="*/ 490330 w 1179443"/>
                <a:gd name="connsiteY6" fmla="*/ 2120348 h 2305878"/>
                <a:gd name="connsiteX7" fmla="*/ 212034 w 1179443"/>
                <a:gd name="connsiteY7" fmla="*/ 2252869 h 2305878"/>
                <a:gd name="connsiteX8" fmla="*/ 0 w 1179443"/>
                <a:gd name="connsiteY8" fmla="*/ 2305878 h 230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443" h="2305878">
                  <a:moveTo>
                    <a:pt x="1179443" y="0"/>
                  </a:moveTo>
                  <a:lnTo>
                    <a:pt x="1139687" y="424069"/>
                  </a:lnTo>
                  <a:lnTo>
                    <a:pt x="1046921" y="954156"/>
                  </a:lnTo>
                  <a:lnTo>
                    <a:pt x="940904" y="1364974"/>
                  </a:lnTo>
                  <a:lnTo>
                    <a:pt x="795130" y="1749287"/>
                  </a:lnTo>
                  <a:lnTo>
                    <a:pt x="649356" y="1974574"/>
                  </a:lnTo>
                  <a:lnTo>
                    <a:pt x="490330" y="2120348"/>
                  </a:lnTo>
                  <a:lnTo>
                    <a:pt x="212034" y="2252869"/>
                  </a:lnTo>
                  <a:lnTo>
                    <a:pt x="0" y="2305878"/>
                  </a:lnTo>
                </a:path>
              </a:pathLst>
            </a:cu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7752522" y="2107096"/>
              <a:ext cx="2663687" cy="3286539"/>
            </a:xfrm>
            <a:custGeom>
              <a:avLst/>
              <a:gdLst>
                <a:gd name="connsiteX0" fmla="*/ 0 w 2663687"/>
                <a:gd name="connsiteY0" fmla="*/ 0 h 3286539"/>
                <a:gd name="connsiteX1" fmla="*/ 410817 w 2663687"/>
                <a:gd name="connsiteY1" fmla="*/ 119269 h 3286539"/>
                <a:gd name="connsiteX2" fmla="*/ 781878 w 2663687"/>
                <a:gd name="connsiteY2" fmla="*/ 225287 h 3286539"/>
                <a:gd name="connsiteX3" fmla="*/ 1007165 w 2663687"/>
                <a:gd name="connsiteY3" fmla="*/ 384313 h 3286539"/>
                <a:gd name="connsiteX4" fmla="*/ 1086678 w 2663687"/>
                <a:gd name="connsiteY4" fmla="*/ 609600 h 3286539"/>
                <a:gd name="connsiteX5" fmla="*/ 1152939 w 2663687"/>
                <a:gd name="connsiteY5" fmla="*/ 927652 h 3286539"/>
                <a:gd name="connsiteX6" fmla="*/ 1272208 w 2663687"/>
                <a:gd name="connsiteY6" fmla="*/ 1338469 h 3286539"/>
                <a:gd name="connsiteX7" fmla="*/ 1431235 w 2663687"/>
                <a:gd name="connsiteY7" fmla="*/ 1749287 h 3286539"/>
                <a:gd name="connsiteX8" fmla="*/ 1603513 w 2663687"/>
                <a:gd name="connsiteY8" fmla="*/ 2133600 h 3286539"/>
                <a:gd name="connsiteX9" fmla="*/ 1815548 w 2663687"/>
                <a:gd name="connsiteY9" fmla="*/ 2517913 h 3286539"/>
                <a:gd name="connsiteX10" fmla="*/ 2027582 w 2663687"/>
                <a:gd name="connsiteY10" fmla="*/ 2796208 h 3286539"/>
                <a:gd name="connsiteX11" fmla="*/ 2226365 w 2663687"/>
                <a:gd name="connsiteY11" fmla="*/ 3048000 h 3286539"/>
                <a:gd name="connsiteX12" fmla="*/ 2451652 w 2663687"/>
                <a:gd name="connsiteY12" fmla="*/ 3154017 h 3286539"/>
                <a:gd name="connsiteX13" fmla="*/ 2663687 w 2663687"/>
                <a:gd name="connsiteY13" fmla="*/ 3286539 h 3286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63687" h="3286539">
                  <a:moveTo>
                    <a:pt x="0" y="0"/>
                  </a:moveTo>
                  <a:lnTo>
                    <a:pt x="410817" y="119269"/>
                  </a:lnTo>
                  <a:lnTo>
                    <a:pt x="781878" y="225287"/>
                  </a:lnTo>
                  <a:lnTo>
                    <a:pt x="1007165" y="384313"/>
                  </a:lnTo>
                  <a:lnTo>
                    <a:pt x="1086678" y="609600"/>
                  </a:lnTo>
                  <a:lnTo>
                    <a:pt x="1152939" y="927652"/>
                  </a:lnTo>
                  <a:lnTo>
                    <a:pt x="1272208" y="1338469"/>
                  </a:lnTo>
                  <a:lnTo>
                    <a:pt x="1431235" y="1749287"/>
                  </a:lnTo>
                  <a:lnTo>
                    <a:pt x="1603513" y="2133600"/>
                  </a:lnTo>
                  <a:lnTo>
                    <a:pt x="1815548" y="2517913"/>
                  </a:lnTo>
                  <a:lnTo>
                    <a:pt x="2027582" y="2796208"/>
                  </a:lnTo>
                  <a:lnTo>
                    <a:pt x="2226365" y="3048000"/>
                  </a:lnTo>
                  <a:lnTo>
                    <a:pt x="2451652" y="3154017"/>
                  </a:lnTo>
                  <a:lnTo>
                    <a:pt x="2663687" y="3286539"/>
                  </a:lnTo>
                </a:path>
              </a:pathLst>
            </a:cu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424952" y="4253948"/>
              <a:ext cx="1705788" cy="646331"/>
            </a:xfrm>
            <a:prstGeom prst="rect">
              <a:avLst/>
            </a:prstGeom>
            <a:noFill/>
          </p:spPr>
          <p:txBody>
            <a:bodyPr wrap="none" rtlCol="0">
              <a:spAutoFit/>
            </a:bodyPr>
            <a:lstStyle/>
            <a:p>
              <a:pPr algn="r"/>
              <a:r>
                <a:rPr lang="en-US" dirty="0" smtClean="0"/>
                <a:t>Unconsolidated </a:t>
              </a:r>
            </a:p>
            <a:p>
              <a:pPr algn="r"/>
              <a:r>
                <a:rPr lang="en-US" dirty="0" smtClean="0"/>
                <a:t>sand</a:t>
              </a:r>
              <a:endParaRPr lang="en-US" dirty="0"/>
            </a:p>
          </p:txBody>
        </p:sp>
        <p:sp>
          <p:nvSpPr>
            <p:cNvPr id="7" name="TextBox 6"/>
            <p:cNvSpPr txBox="1"/>
            <p:nvPr/>
          </p:nvSpPr>
          <p:spPr>
            <a:xfrm>
              <a:off x="8918931" y="2261325"/>
              <a:ext cx="1464055" cy="646331"/>
            </a:xfrm>
            <a:prstGeom prst="rect">
              <a:avLst/>
            </a:prstGeom>
            <a:noFill/>
          </p:spPr>
          <p:txBody>
            <a:bodyPr wrap="none" rtlCol="0">
              <a:spAutoFit/>
            </a:bodyPr>
            <a:lstStyle/>
            <a:p>
              <a:r>
                <a:rPr lang="en-US" dirty="0" smtClean="0">
                  <a:solidFill>
                    <a:srgbClr val="0000FF"/>
                  </a:solidFill>
                </a:rPr>
                <a:t>Consolidated </a:t>
              </a:r>
            </a:p>
            <a:p>
              <a:r>
                <a:rPr lang="en-US" dirty="0" smtClean="0">
                  <a:solidFill>
                    <a:srgbClr val="0000FF"/>
                  </a:solidFill>
                </a:rPr>
                <a:t>sand</a:t>
              </a:r>
              <a:endParaRPr lang="en-US" dirty="0">
                <a:solidFill>
                  <a:srgbClr val="0000FF"/>
                </a:solidFill>
              </a:endParaRPr>
            </a:p>
          </p:txBody>
        </p:sp>
      </p:grpSp>
      <p:grpSp>
        <p:nvGrpSpPr>
          <p:cNvPr id="14" name="Group 13"/>
          <p:cNvGrpSpPr/>
          <p:nvPr/>
        </p:nvGrpSpPr>
        <p:grpSpPr>
          <a:xfrm>
            <a:off x="503574" y="795130"/>
            <a:ext cx="6188765" cy="5694449"/>
            <a:chOff x="503574" y="795130"/>
            <a:chExt cx="6188765" cy="5694449"/>
          </a:xfrm>
        </p:grpSpPr>
        <p:grpSp>
          <p:nvGrpSpPr>
            <p:cNvPr id="11" name="Group 10"/>
            <p:cNvGrpSpPr/>
            <p:nvPr/>
          </p:nvGrpSpPr>
          <p:grpSpPr>
            <a:xfrm>
              <a:off x="503574" y="1011150"/>
              <a:ext cx="6188765" cy="5478429"/>
              <a:chOff x="569843" y="1121154"/>
              <a:chExt cx="6188765" cy="5478429"/>
            </a:xfrm>
          </p:grpSpPr>
          <p:pic>
            <p:nvPicPr>
              <p:cNvPr id="8" name="Picture 7"/>
              <p:cNvPicPr>
                <a:picLocks noChangeAspect="1"/>
              </p:cNvPicPr>
              <p:nvPr/>
            </p:nvPicPr>
            <p:blipFill>
              <a:blip r:embed="rId3"/>
              <a:stretch>
                <a:fillRect/>
              </a:stretch>
            </p:blipFill>
            <p:spPr>
              <a:xfrm>
                <a:off x="776258" y="1121154"/>
                <a:ext cx="5982350" cy="5258422"/>
              </a:xfrm>
              <a:prstGeom prst="rect">
                <a:avLst/>
              </a:prstGeom>
            </p:spPr>
          </p:pic>
          <p:sp>
            <p:nvSpPr>
              <p:cNvPr id="9" name="Rectangle 8"/>
              <p:cNvSpPr/>
              <p:nvPr/>
            </p:nvSpPr>
            <p:spPr>
              <a:xfrm>
                <a:off x="569843" y="5751443"/>
                <a:ext cx="649357" cy="8481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021927" y="5578532"/>
                <a:ext cx="649357" cy="8481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5406887" y="795130"/>
              <a:ext cx="1198128" cy="278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2299902" y="6223982"/>
            <a:ext cx="575799" cy="523220"/>
          </a:xfrm>
          <a:prstGeom prst="rect">
            <a:avLst/>
          </a:prstGeom>
          <a:noFill/>
        </p:spPr>
        <p:txBody>
          <a:bodyPr wrap="none" rtlCol="0">
            <a:spAutoFit/>
          </a:bodyPr>
          <a:lstStyle/>
          <a:p>
            <a:r>
              <a:rPr lang="en-US" sz="2800" i="1" dirty="0" err="1" smtClean="0">
                <a:solidFill>
                  <a:srgbClr val="0000FF"/>
                </a:solidFill>
              </a:rPr>
              <a:t>S</a:t>
            </a:r>
            <a:r>
              <a:rPr lang="en-US" sz="2800" i="1" baseline="-25000" dirty="0" err="1" smtClean="0">
                <a:solidFill>
                  <a:srgbClr val="0000FF"/>
                </a:solidFill>
              </a:rPr>
              <a:t>iw</a:t>
            </a:r>
            <a:endParaRPr lang="en-US" sz="2800" i="1" baseline="-25000" dirty="0">
              <a:solidFill>
                <a:srgbClr val="0000FF"/>
              </a:solidFill>
            </a:endParaRPr>
          </a:p>
        </p:txBody>
      </p:sp>
      <p:sp>
        <p:nvSpPr>
          <p:cNvPr id="16" name="TextBox 15"/>
          <p:cNvSpPr txBox="1"/>
          <p:nvPr/>
        </p:nvSpPr>
        <p:spPr>
          <a:xfrm>
            <a:off x="5025554" y="6223982"/>
            <a:ext cx="693716" cy="523220"/>
          </a:xfrm>
          <a:prstGeom prst="rect">
            <a:avLst/>
          </a:prstGeom>
          <a:noFill/>
        </p:spPr>
        <p:txBody>
          <a:bodyPr wrap="none" rtlCol="0">
            <a:spAutoFit/>
          </a:bodyPr>
          <a:lstStyle/>
          <a:p>
            <a:r>
              <a:rPr lang="en-US" sz="2800" i="1" dirty="0" err="1" smtClean="0">
                <a:solidFill>
                  <a:srgbClr val="0000FF"/>
                </a:solidFill>
              </a:rPr>
              <a:t>S</a:t>
            </a:r>
            <a:r>
              <a:rPr lang="en-US" sz="2800" i="1" baseline="-25000" dirty="0" err="1" smtClean="0">
                <a:solidFill>
                  <a:srgbClr val="0000FF"/>
                </a:solidFill>
              </a:rPr>
              <a:t>inw</a:t>
            </a:r>
            <a:endParaRPr lang="en-US" sz="2800" i="1" baseline="-25000" dirty="0">
              <a:solidFill>
                <a:srgbClr val="0000FF"/>
              </a:solidFill>
            </a:endParaRPr>
          </a:p>
        </p:txBody>
      </p:sp>
      <p:sp>
        <p:nvSpPr>
          <p:cNvPr id="17" name="TextBox 16"/>
          <p:cNvSpPr txBox="1"/>
          <p:nvPr/>
        </p:nvSpPr>
        <p:spPr>
          <a:xfrm>
            <a:off x="5406887" y="2955558"/>
            <a:ext cx="1778628" cy="369332"/>
          </a:xfrm>
          <a:prstGeom prst="rect">
            <a:avLst/>
          </a:prstGeom>
          <a:noFill/>
        </p:spPr>
        <p:txBody>
          <a:bodyPr wrap="none" rtlCol="0">
            <a:spAutoFit/>
          </a:bodyPr>
          <a:lstStyle/>
          <a:p>
            <a:r>
              <a:rPr lang="en-US" dirty="0" smtClean="0">
                <a:solidFill>
                  <a:srgbClr val="0000FF"/>
                </a:solidFill>
              </a:rPr>
              <a:t>Why fall steeply?</a:t>
            </a:r>
            <a:endParaRPr lang="en-US" dirty="0">
              <a:solidFill>
                <a:srgbClr val="0000FF"/>
              </a:solidFill>
            </a:endParaRPr>
          </a:p>
        </p:txBody>
      </p:sp>
      <p:cxnSp>
        <p:nvCxnSpPr>
          <p:cNvPr id="19" name="Straight Arrow Connector 18"/>
          <p:cNvCxnSpPr>
            <a:stCxn id="17" idx="1"/>
          </p:cNvCxnSpPr>
          <p:nvPr/>
        </p:nvCxnSpPr>
        <p:spPr>
          <a:xfrm flipH="1">
            <a:off x="5025554" y="3140224"/>
            <a:ext cx="381333" cy="184666"/>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47578" y="1742153"/>
            <a:ext cx="2152128" cy="369332"/>
          </a:xfrm>
          <a:prstGeom prst="rect">
            <a:avLst/>
          </a:prstGeom>
          <a:noFill/>
        </p:spPr>
        <p:txBody>
          <a:bodyPr wrap="none" rtlCol="0">
            <a:spAutoFit/>
          </a:bodyPr>
          <a:lstStyle/>
          <a:p>
            <a:r>
              <a:rPr lang="en-US" dirty="0" smtClean="0">
                <a:solidFill>
                  <a:srgbClr val="0000FF"/>
                </a:solidFill>
              </a:rPr>
              <a:t>Why not fall steeply?</a:t>
            </a:r>
            <a:endParaRPr lang="en-US" dirty="0">
              <a:solidFill>
                <a:srgbClr val="0000FF"/>
              </a:solidFill>
            </a:endParaRPr>
          </a:p>
        </p:txBody>
      </p:sp>
      <p:cxnSp>
        <p:nvCxnSpPr>
          <p:cNvPr id="23" name="Straight Arrow Connector 22"/>
          <p:cNvCxnSpPr/>
          <p:nvPr/>
        </p:nvCxnSpPr>
        <p:spPr>
          <a:xfrm>
            <a:off x="1875641" y="2069875"/>
            <a:ext cx="304800" cy="236331"/>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587095" y="215299"/>
            <a:ext cx="6232796" cy="461665"/>
          </a:xfrm>
          <a:prstGeom prst="rect">
            <a:avLst/>
          </a:prstGeom>
          <a:noFill/>
        </p:spPr>
        <p:txBody>
          <a:bodyPr wrap="none" rtlCol="0">
            <a:spAutoFit/>
          </a:bodyPr>
          <a:lstStyle/>
          <a:p>
            <a:r>
              <a:rPr lang="en-US" sz="2400" dirty="0" smtClean="0">
                <a:solidFill>
                  <a:srgbClr val="0000FF"/>
                </a:solidFill>
              </a:rPr>
              <a:t>For permeability of A, turn other phase into rock</a:t>
            </a:r>
            <a:endParaRPr lang="en-US" sz="2400" dirty="0">
              <a:solidFill>
                <a:srgbClr val="0000FF"/>
              </a:solidFill>
            </a:endParaRPr>
          </a:p>
        </p:txBody>
      </p:sp>
    </p:spTree>
    <p:extLst>
      <p:ext uri="{BB962C8B-B14F-4D97-AF65-F5344CB8AC3E}">
        <p14:creationId xmlns:p14="http://schemas.microsoft.com/office/powerpoint/2010/main" val="4282495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Fluid Properties</a:t>
            </a:r>
            <a:endParaRPr lang="en-US" dirty="0"/>
          </a:p>
        </p:txBody>
      </p:sp>
      <p:sp>
        <p:nvSpPr>
          <p:cNvPr id="3" name="Subtitle 2"/>
          <p:cNvSpPr>
            <a:spLocks noGrp="1"/>
          </p:cNvSpPr>
          <p:nvPr>
            <p:ph type="subTitle" idx="1"/>
          </p:nvPr>
        </p:nvSpPr>
        <p:spPr/>
        <p:txBody>
          <a:bodyPr/>
          <a:lstStyle/>
          <a:p>
            <a:r>
              <a:rPr lang="en-US" dirty="0" smtClean="0"/>
              <a:t>To calculate, we need fluid properties</a:t>
            </a:r>
            <a:endParaRPr lang="en-US" dirty="0"/>
          </a:p>
        </p:txBody>
      </p:sp>
    </p:spTree>
    <p:extLst>
      <p:ext uri="{BB962C8B-B14F-4D97-AF65-F5344CB8AC3E}">
        <p14:creationId xmlns:p14="http://schemas.microsoft.com/office/powerpoint/2010/main" val="3096938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095" y="62741"/>
            <a:ext cx="10515600" cy="1325563"/>
          </a:xfrm>
        </p:spPr>
        <p:txBody>
          <a:bodyPr/>
          <a:lstStyle/>
          <a:p>
            <a:r>
              <a:rPr lang="en-US" dirty="0" smtClean="0"/>
              <a:t>Viscosity of water</a:t>
            </a:r>
            <a:endParaRPr lang="en-US" dirty="0"/>
          </a:p>
        </p:txBody>
      </p:sp>
      <p:sp>
        <p:nvSpPr>
          <p:cNvPr id="3" name="Content Placeholder 2"/>
          <p:cNvSpPr>
            <a:spLocks noGrp="1"/>
          </p:cNvSpPr>
          <p:nvPr>
            <p:ph idx="1"/>
          </p:nvPr>
        </p:nvSpPr>
        <p:spPr>
          <a:xfrm>
            <a:off x="838200" y="1825625"/>
            <a:ext cx="10515600" cy="1248879"/>
          </a:xfrm>
        </p:spPr>
        <p:txBody>
          <a:bodyPr/>
          <a:lstStyle/>
          <a:p>
            <a:pPr marL="0" indent="0">
              <a:buNone/>
            </a:pPr>
            <a:r>
              <a:rPr lang="en-US" dirty="0"/>
              <a:t>At 20°C the dynamic viscosity is 1.0x10</a:t>
            </a:r>
            <a:r>
              <a:rPr lang="en-US" baseline="30000" dirty="0"/>
              <a:t>-3</a:t>
            </a:r>
            <a:r>
              <a:rPr lang="en-US" dirty="0"/>
              <a:t> Pa s.  At 100°C it is 0.28x10</a:t>
            </a:r>
            <a:r>
              <a:rPr lang="en-US" baseline="30000" dirty="0"/>
              <a:t>-3</a:t>
            </a:r>
            <a:r>
              <a:rPr lang="en-US" dirty="0"/>
              <a:t> Pa s, less than 1/3</a:t>
            </a:r>
            <a:r>
              <a:rPr lang="en-US" baseline="30000" dirty="0"/>
              <a:t>rd</a:t>
            </a:r>
            <a:r>
              <a:rPr lang="en-US" dirty="0"/>
              <a:t> the 20°C viscosity.  To good approximation between 0 and 150°C:</a:t>
            </a:r>
          </a:p>
          <a:p>
            <a:endParaRPr lang="en-US" dirty="0"/>
          </a:p>
        </p:txBody>
      </p:sp>
      <p:sp>
        <p:nvSpPr>
          <p:cNvPr id="4" name="Rectangle 2"/>
          <p:cNvSpPr>
            <a:spLocks noChangeArrowheads="1"/>
          </p:cNvSpPr>
          <p:nvPr/>
        </p:nvSpPr>
        <p:spPr bwMode="auto">
          <a:xfrm>
            <a:off x="2120347" y="3511825"/>
            <a:ext cx="2041164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2325189376"/>
              </p:ext>
            </p:extLst>
          </p:nvPr>
        </p:nvGraphicFramePr>
        <p:xfrm>
          <a:off x="2372140" y="3511825"/>
          <a:ext cx="7239222" cy="901148"/>
        </p:xfrm>
        <a:graphic>
          <a:graphicData uri="http://schemas.openxmlformats.org/presentationml/2006/ole">
            <mc:AlternateContent xmlns:mc="http://schemas.openxmlformats.org/markup-compatibility/2006">
              <mc:Choice xmlns:v="urn:schemas-microsoft-com:vml" Requires="v">
                <p:oleObj spid="_x0000_s7183" name="Equation" r:id="rId3" imgW="1943100" imgH="241300" progId="Equation.3">
                  <p:embed/>
                </p:oleObj>
              </mc:Choice>
              <mc:Fallback>
                <p:oleObj name="Equation" r:id="rId3" imgW="1943100" imgH="241300" progId="Equation.3">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2140" y="3511825"/>
                        <a:ext cx="7239222" cy="901148"/>
                      </a:xfrm>
                      <a:prstGeom prst="rect">
                        <a:avLst/>
                      </a:prstGeom>
                      <a:noFill/>
                    </p:spPr>
                  </p:pic>
                </p:oleObj>
              </mc:Fallback>
            </mc:AlternateContent>
          </a:graphicData>
        </a:graphic>
      </p:graphicFrame>
    </p:spTree>
    <p:extLst>
      <p:ext uri="{BB962C8B-B14F-4D97-AF65-F5344CB8AC3E}">
        <p14:creationId xmlns:p14="http://schemas.microsoft.com/office/powerpoint/2010/main" val="21665494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609" y="81954"/>
            <a:ext cx="10515600" cy="898707"/>
          </a:xfrm>
        </p:spPr>
        <p:txBody>
          <a:bodyPr/>
          <a:lstStyle/>
          <a:p>
            <a:r>
              <a:rPr lang="en-US" dirty="0" smtClean="0"/>
              <a:t>Viscosity of oil =  f(T,GOR,API)</a:t>
            </a:r>
            <a:endParaRPr lang="en-US" dirty="0"/>
          </a:p>
        </p:txBody>
      </p:sp>
      <p:sp>
        <p:nvSpPr>
          <p:cNvPr id="3" name="Content Placeholder 2"/>
          <p:cNvSpPr>
            <a:spLocks noGrp="1"/>
          </p:cNvSpPr>
          <p:nvPr>
            <p:ph idx="1"/>
          </p:nvPr>
        </p:nvSpPr>
        <p:spPr>
          <a:xfrm>
            <a:off x="771939" y="980661"/>
            <a:ext cx="10515600" cy="2176532"/>
          </a:xfrm>
        </p:spPr>
        <p:txBody>
          <a:bodyPr/>
          <a:lstStyle/>
          <a:p>
            <a:pPr marL="0" indent="0">
              <a:buNone/>
            </a:pPr>
            <a:r>
              <a:rPr lang="en-US" dirty="0"/>
              <a:t>Empirical relationships have been discovered that describe oil viscosity.  For example, </a:t>
            </a:r>
            <a:r>
              <a:rPr lang="en-US" dirty="0" err="1"/>
              <a:t>Beggs</a:t>
            </a:r>
            <a:r>
              <a:rPr lang="en-US" dirty="0"/>
              <a:t> and Robinson (1974) showed that dead (</a:t>
            </a:r>
            <a:r>
              <a:rPr lang="en-US" i="1" dirty="0" err="1"/>
              <a:t>m</a:t>
            </a:r>
            <a:r>
              <a:rPr lang="en-US" i="1" baseline="-25000" dirty="0" err="1"/>
              <a:t>do</a:t>
            </a:r>
            <a:r>
              <a:rPr lang="en-US" dirty="0"/>
              <a:t>) and live (</a:t>
            </a:r>
            <a:r>
              <a:rPr lang="en-US" i="1" dirty="0" err="1"/>
              <a:t>m</a:t>
            </a:r>
            <a:r>
              <a:rPr lang="en-US" i="1" baseline="-25000" dirty="0" err="1"/>
              <a:t>o</a:t>
            </a:r>
            <a:r>
              <a:rPr lang="en-US" dirty="0"/>
              <a:t>) viscosity in centipoise (1 </a:t>
            </a:r>
            <a:r>
              <a:rPr lang="en-US" dirty="0" err="1"/>
              <a:t>cp</a:t>
            </a:r>
            <a:r>
              <a:rPr lang="en-US" dirty="0"/>
              <a:t>=10</a:t>
            </a:r>
            <a:r>
              <a:rPr lang="en-US" baseline="30000" dirty="0"/>
              <a:t>-3</a:t>
            </a:r>
            <a:r>
              <a:rPr lang="en-US" dirty="0"/>
              <a:t> Pa s) can be described as a function of temperature (</a:t>
            </a:r>
            <a:r>
              <a:rPr lang="en-US" b="1" i="1" dirty="0">
                <a:solidFill>
                  <a:srgbClr val="0000FF"/>
                </a:solidFill>
              </a:rPr>
              <a:t>T</a:t>
            </a:r>
            <a:r>
              <a:rPr lang="en-US" b="1" i="1" baseline="-25000" dirty="0">
                <a:solidFill>
                  <a:srgbClr val="0000FF"/>
                </a:solidFill>
              </a:rPr>
              <a:t>F</a:t>
            </a:r>
            <a:r>
              <a:rPr lang="en-US" b="1" i="1" dirty="0">
                <a:solidFill>
                  <a:srgbClr val="0000FF"/>
                </a:solidFill>
              </a:rPr>
              <a:t>[°F]</a:t>
            </a:r>
            <a:r>
              <a:rPr lang="en-US" b="1" dirty="0">
                <a:solidFill>
                  <a:srgbClr val="0000FF"/>
                </a:solidFill>
              </a:rPr>
              <a:t>), </a:t>
            </a:r>
            <a:r>
              <a:rPr lang="en-US" b="1" i="1" dirty="0">
                <a:solidFill>
                  <a:srgbClr val="0000FF"/>
                </a:solidFill>
              </a:rPr>
              <a:t>GOR </a:t>
            </a:r>
            <a:r>
              <a:rPr lang="en-US" dirty="0"/>
              <a:t>(gas oil ratio in </a:t>
            </a:r>
            <a:r>
              <a:rPr lang="en-US" dirty="0" err="1"/>
              <a:t>scf</a:t>
            </a:r>
            <a:r>
              <a:rPr lang="en-US" dirty="0"/>
              <a:t> /</a:t>
            </a:r>
            <a:r>
              <a:rPr lang="en-US" dirty="0" err="1"/>
              <a:t>bbl</a:t>
            </a:r>
            <a:r>
              <a:rPr lang="en-US" dirty="0"/>
              <a:t> ), and </a:t>
            </a:r>
            <a:r>
              <a:rPr lang="en-US" b="1" dirty="0">
                <a:solidFill>
                  <a:srgbClr val="0000FF"/>
                </a:solidFill>
              </a:rPr>
              <a:t>oil density</a:t>
            </a:r>
            <a:r>
              <a:rPr lang="en-US" dirty="0"/>
              <a:t> in API:</a:t>
            </a:r>
          </a:p>
          <a:p>
            <a:endParaRPr lang="en-US" dirty="0"/>
          </a:p>
        </p:txBody>
      </p:sp>
      <p:sp>
        <p:nvSpPr>
          <p:cNvPr id="4" name="Rectangle 2"/>
          <p:cNvSpPr>
            <a:spLocks noChangeArrowheads="1"/>
          </p:cNvSpPr>
          <p:nvPr/>
        </p:nvSpPr>
        <p:spPr bwMode="auto">
          <a:xfrm>
            <a:off x="2107096" y="3538330"/>
            <a:ext cx="2510491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515912008"/>
              </p:ext>
            </p:extLst>
          </p:nvPr>
        </p:nvGraphicFramePr>
        <p:xfrm>
          <a:off x="1974575" y="3157193"/>
          <a:ext cx="3763616" cy="3333489"/>
        </p:xfrm>
        <a:graphic>
          <a:graphicData uri="http://schemas.openxmlformats.org/presentationml/2006/ole">
            <mc:AlternateContent xmlns:mc="http://schemas.openxmlformats.org/markup-compatibility/2006">
              <mc:Choice xmlns:v="urn:schemas-microsoft-com:vml" Requires="v">
                <p:oleObj spid="_x0000_s9245" name="Equation" r:id="rId3" imgW="1663700" imgH="1473200" progId="Equation.3">
                  <p:embed/>
                </p:oleObj>
              </mc:Choice>
              <mc:Fallback>
                <p:oleObj name="Equation" r:id="rId3" imgW="1663700" imgH="1473200" progId="Equation.3">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4575" y="3157193"/>
                        <a:ext cx="3763616" cy="3333489"/>
                      </a:xfrm>
                      <a:prstGeom prst="rect">
                        <a:avLst/>
                      </a:prstGeom>
                      <a:noFill/>
                    </p:spPr>
                  </p:pic>
                </p:oleObj>
              </mc:Fallback>
            </mc:AlternateContent>
          </a:graphicData>
        </a:graphic>
      </p:graphicFrame>
      <p:sp>
        <p:nvSpPr>
          <p:cNvPr id="7" name="Rectangle 4"/>
          <p:cNvSpPr>
            <a:spLocks noChangeArrowheads="1"/>
          </p:cNvSpPr>
          <p:nvPr/>
        </p:nvSpPr>
        <p:spPr bwMode="auto">
          <a:xfrm>
            <a:off x="6808305" y="3886408"/>
            <a:ext cx="2225765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2859648781"/>
              </p:ext>
            </p:extLst>
          </p:nvPr>
        </p:nvGraphicFramePr>
        <p:xfrm>
          <a:off x="6659608" y="3519554"/>
          <a:ext cx="4219251" cy="1072691"/>
        </p:xfrm>
        <a:graphic>
          <a:graphicData uri="http://schemas.openxmlformats.org/presentationml/2006/ole">
            <mc:AlternateContent xmlns:mc="http://schemas.openxmlformats.org/markup-compatibility/2006">
              <mc:Choice xmlns:v="urn:schemas-microsoft-com:vml" Requires="v">
                <p:oleObj spid="_x0000_s9246" name="Equation" r:id="rId5" imgW="1688367" imgH="431613" progId="Equation.3">
                  <p:embed/>
                </p:oleObj>
              </mc:Choice>
              <mc:Fallback>
                <p:oleObj name="Equation" r:id="rId5" imgW="1688367" imgH="431613"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9608" y="3519554"/>
                        <a:ext cx="4219251" cy="1072691"/>
                      </a:xfrm>
                      <a:prstGeom prst="rect">
                        <a:avLst/>
                      </a:prstGeom>
                      <a:noFill/>
                    </p:spPr>
                  </p:pic>
                </p:oleObj>
              </mc:Fallback>
            </mc:AlternateContent>
          </a:graphicData>
        </a:graphic>
      </p:graphicFrame>
      <p:sp>
        <p:nvSpPr>
          <p:cNvPr id="10" name="Rectangle 9"/>
          <p:cNvSpPr/>
          <p:nvPr/>
        </p:nvSpPr>
        <p:spPr>
          <a:xfrm>
            <a:off x="5738191" y="5232180"/>
            <a:ext cx="6062086" cy="1409681"/>
          </a:xfrm>
          <a:prstGeom prst="rect">
            <a:avLst/>
          </a:prstGeom>
        </p:spPr>
        <p:txBody>
          <a:bodyPr wrap="square">
            <a:spAutoFit/>
          </a:bodyPr>
          <a:lstStyle/>
          <a:p>
            <a:pPr>
              <a:lnSpc>
                <a:spcPct val="107000"/>
              </a:lnSpc>
              <a:spcAft>
                <a:spcPts val="800"/>
              </a:spcAft>
            </a:pPr>
            <a:r>
              <a:rPr lang="en-US" sz="1600" dirty="0" smtClean="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API gravity (oil density) is a function of oil maturity (how thoroughly the oil has been cooked).  Ultimately oil cooks to methane plus a residual, but on the way the oil progresses from heavy (e.g., high density) viscous oil, to light oil.  API gravity was an early way to conveniently compare the density of oil and water.</a:t>
            </a:r>
            <a:endParaRPr lang="en-US" sz="16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4248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965" y="48515"/>
            <a:ext cx="10515600" cy="867327"/>
          </a:xfrm>
        </p:spPr>
        <p:txBody>
          <a:bodyPr/>
          <a:lstStyle/>
          <a:p>
            <a:r>
              <a:rPr lang="en-US" dirty="0" smtClean="0"/>
              <a:t>Generalize to non-aqueous</a:t>
            </a:r>
            <a:endParaRPr lang="en-US" dirty="0"/>
          </a:p>
        </p:txBody>
      </p:sp>
      <p:graphicFrame>
        <p:nvGraphicFramePr>
          <p:cNvPr id="25" name="Object 24"/>
          <p:cNvGraphicFramePr>
            <a:graphicFrameLocks noChangeAspect="1"/>
          </p:cNvGraphicFramePr>
          <p:nvPr>
            <p:extLst>
              <p:ext uri="{D42A27DB-BD31-4B8C-83A1-F6EECF244321}">
                <p14:modId xmlns:p14="http://schemas.microsoft.com/office/powerpoint/2010/main" val="3031841608"/>
              </p:ext>
            </p:extLst>
          </p:nvPr>
        </p:nvGraphicFramePr>
        <p:xfrm>
          <a:off x="3709124" y="1690161"/>
          <a:ext cx="1569478" cy="464212"/>
        </p:xfrm>
        <a:graphic>
          <a:graphicData uri="http://schemas.openxmlformats.org/presentationml/2006/ole">
            <mc:AlternateContent xmlns:mc="http://schemas.openxmlformats.org/markup-compatibility/2006">
              <mc:Choice xmlns:v="urn:schemas-microsoft-com:vml" Requires="v">
                <p:oleObj spid="_x0000_s12424" name="Equation" r:id="rId3" imgW="710891" imgH="203112" progId="Equation.3">
                  <p:embed/>
                </p:oleObj>
              </mc:Choice>
              <mc:Fallback>
                <p:oleObj name="Equation" r:id="rId3" imgW="710891" imgH="203112" progId="Equation.3">
                  <p:embed/>
                  <p:pic>
                    <p:nvPicPr>
                      <p:cNvPr id="0" name="Object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9124" y="1690161"/>
                        <a:ext cx="1569478" cy="464212"/>
                      </a:xfrm>
                      <a:prstGeom prst="rect">
                        <a:avLst/>
                      </a:prstGeom>
                      <a:noFill/>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3370466668"/>
              </p:ext>
            </p:extLst>
          </p:nvPr>
        </p:nvGraphicFramePr>
        <p:xfrm>
          <a:off x="3709124" y="2367901"/>
          <a:ext cx="2055225" cy="781879"/>
        </p:xfrm>
        <a:graphic>
          <a:graphicData uri="http://schemas.openxmlformats.org/presentationml/2006/ole">
            <mc:AlternateContent xmlns:mc="http://schemas.openxmlformats.org/markup-compatibility/2006">
              <mc:Choice xmlns:v="urn:schemas-microsoft-com:vml" Requires="v">
                <p:oleObj spid="_x0000_s12425" name="Equation" r:id="rId5" imgW="1028254" imgH="393529" progId="Equation.3">
                  <p:embed/>
                </p:oleObj>
              </mc:Choice>
              <mc:Fallback>
                <p:oleObj name="Equation" r:id="rId5" imgW="1028254" imgH="393529" progId="Equation.3">
                  <p:embed/>
                  <p:pic>
                    <p:nvPicPr>
                      <p:cNvPr id="0" name="Object 3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9124" y="2367901"/>
                        <a:ext cx="2055225" cy="781879"/>
                      </a:xfrm>
                      <a:prstGeom prst="rect">
                        <a:avLst/>
                      </a:prstGeom>
                      <a:noFill/>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148041564"/>
              </p:ext>
            </p:extLst>
          </p:nvPr>
        </p:nvGraphicFramePr>
        <p:xfrm>
          <a:off x="3709124" y="3606547"/>
          <a:ext cx="1935949" cy="1603513"/>
        </p:xfrm>
        <a:graphic>
          <a:graphicData uri="http://schemas.openxmlformats.org/presentationml/2006/ole">
            <mc:AlternateContent xmlns:mc="http://schemas.openxmlformats.org/markup-compatibility/2006">
              <mc:Choice xmlns:v="urn:schemas-microsoft-com:vml" Requires="v">
                <p:oleObj spid="_x0000_s12426" name="Equation" r:id="rId7" imgW="1054100" imgH="863600" progId="Equation.3">
                  <p:embed/>
                </p:oleObj>
              </mc:Choice>
              <mc:Fallback>
                <p:oleObj name="Equation" r:id="rId7" imgW="1054100" imgH="863600" progId="Equation.3">
                  <p:embed/>
                  <p:pic>
                    <p:nvPicPr>
                      <p:cNvPr id="0" name="Object 3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09124" y="3606547"/>
                        <a:ext cx="1935949" cy="1603513"/>
                      </a:xfrm>
                      <a:prstGeom prst="rect">
                        <a:avLst/>
                      </a:prstGeom>
                      <a:noFill/>
                    </p:spPr>
                  </p:pic>
                </p:oleObj>
              </mc:Fallback>
            </mc:AlternateContent>
          </a:graphicData>
        </a:graphic>
      </p:graphicFrame>
      <p:sp>
        <p:nvSpPr>
          <p:cNvPr id="30" name="Rectangle 4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1" name="Object 30"/>
          <p:cNvGraphicFramePr>
            <a:graphicFrameLocks noChangeAspect="1"/>
          </p:cNvGraphicFramePr>
          <p:nvPr>
            <p:extLst>
              <p:ext uri="{D42A27DB-BD31-4B8C-83A1-F6EECF244321}">
                <p14:modId xmlns:p14="http://schemas.microsoft.com/office/powerpoint/2010/main" val="3727062860"/>
              </p:ext>
            </p:extLst>
          </p:nvPr>
        </p:nvGraphicFramePr>
        <p:xfrm>
          <a:off x="3709124" y="5616872"/>
          <a:ext cx="2606474" cy="742121"/>
        </p:xfrm>
        <a:graphic>
          <a:graphicData uri="http://schemas.openxmlformats.org/presentationml/2006/ole">
            <mc:AlternateContent xmlns:mc="http://schemas.openxmlformats.org/markup-compatibility/2006">
              <mc:Choice xmlns:v="urn:schemas-microsoft-com:vml" Requires="v">
                <p:oleObj spid="_x0000_s12427" name="Equation" r:id="rId9" imgW="1371600" imgH="393700" progId="Equation.3">
                  <p:embed/>
                </p:oleObj>
              </mc:Choice>
              <mc:Fallback>
                <p:oleObj name="Equation" r:id="rId9" imgW="1371600" imgH="393700" progId="Equation.3">
                  <p:embed/>
                  <p:pic>
                    <p:nvPicPr>
                      <p:cNvPr id="0" name="Object 4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09124" y="5616872"/>
                        <a:ext cx="2606474" cy="742121"/>
                      </a:xfrm>
                      <a:prstGeom prst="rect">
                        <a:avLst/>
                      </a:prstGeom>
                      <a:noFill/>
                    </p:spPr>
                  </p:pic>
                </p:oleObj>
              </mc:Fallback>
            </mc:AlternateContent>
          </a:graphicData>
        </a:graphic>
      </p:graphicFrame>
      <p:sp>
        <p:nvSpPr>
          <p:cNvPr id="32" name="Rectangle 43"/>
          <p:cNvSpPr>
            <a:spLocks noChangeArrowheads="1"/>
          </p:cNvSpPr>
          <p:nvPr/>
        </p:nvSpPr>
        <p:spPr bwMode="auto">
          <a:xfrm>
            <a:off x="6175512" y="1194047"/>
            <a:ext cx="1652463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33" name="Object 32"/>
          <p:cNvGraphicFramePr>
            <a:graphicFrameLocks noChangeAspect="1"/>
          </p:cNvGraphicFramePr>
          <p:nvPr>
            <p:extLst>
              <p:ext uri="{D42A27DB-BD31-4B8C-83A1-F6EECF244321}">
                <p14:modId xmlns:p14="http://schemas.microsoft.com/office/powerpoint/2010/main" val="1190938228"/>
              </p:ext>
            </p:extLst>
          </p:nvPr>
        </p:nvGraphicFramePr>
        <p:xfrm>
          <a:off x="7245916" y="1528774"/>
          <a:ext cx="3606800" cy="803275"/>
        </p:xfrm>
        <a:graphic>
          <a:graphicData uri="http://schemas.openxmlformats.org/presentationml/2006/ole">
            <mc:AlternateContent xmlns:mc="http://schemas.openxmlformats.org/markup-compatibility/2006">
              <mc:Choice xmlns:v="urn:schemas-microsoft-com:vml" Requires="v">
                <p:oleObj spid="_x0000_s12428" name="Equation" r:id="rId11" imgW="2133360" imgH="457200" progId="Equation.3">
                  <p:embed/>
                </p:oleObj>
              </mc:Choice>
              <mc:Fallback>
                <p:oleObj name="Equation" r:id="rId11" imgW="2133360" imgH="457200" progId="Equation.3">
                  <p:embed/>
                  <p:pic>
                    <p:nvPicPr>
                      <p:cNvPr id="0" name="Object 42"/>
                      <p:cNvPicPr>
                        <a:picLocks noChangeAspect="1" noChangeArrowheads="1"/>
                      </p:cNvPicPr>
                      <p:nvPr/>
                    </p:nvPicPr>
                    <p:blipFill>
                      <a:blip r:embed="rId12"/>
                      <a:srcRect/>
                      <a:stretch>
                        <a:fillRect/>
                      </a:stretch>
                    </p:blipFill>
                    <p:spPr bwMode="auto">
                      <a:xfrm>
                        <a:off x="7245916" y="1528774"/>
                        <a:ext cx="3606800" cy="803275"/>
                      </a:xfrm>
                      <a:prstGeom prst="rect">
                        <a:avLst/>
                      </a:prstGeom>
                      <a:noFill/>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83462443"/>
              </p:ext>
            </p:extLst>
          </p:nvPr>
        </p:nvGraphicFramePr>
        <p:xfrm>
          <a:off x="7169150" y="2547938"/>
          <a:ext cx="2125663" cy="736600"/>
        </p:xfrm>
        <a:graphic>
          <a:graphicData uri="http://schemas.openxmlformats.org/presentationml/2006/ole">
            <mc:AlternateContent xmlns:mc="http://schemas.openxmlformats.org/markup-compatibility/2006">
              <mc:Choice xmlns:v="urn:schemas-microsoft-com:vml" Requires="v">
                <p:oleObj spid="_x0000_s12429" name="Equation" r:id="rId13" imgW="1130040" imgH="393480" progId="Equation.3">
                  <p:embed/>
                </p:oleObj>
              </mc:Choice>
              <mc:Fallback>
                <p:oleObj name="Equation" r:id="rId13" imgW="1130040" imgH="393480" progId="Equation.3">
                  <p:embed/>
                  <p:pic>
                    <p:nvPicPr>
                      <p:cNvPr id="0" name="Object 44"/>
                      <p:cNvPicPr>
                        <a:picLocks noChangeAspect="1" noChangeArrowheads="1"/>
                      </p:cNvPicPr>
                      <p:nvPr/>
                    </p:nvPicPr>
                    <p:blipFill>
                      <a:blip r:embed="rId14"/>
                      <a:srcRect/>
                      <a:stretch>
                        <a:fillRect/>
                      </a:stretch>
                    </p:blipFill>
                    <p:spPr bwMode="auto">
                      <a:xfrm>
                        <a:off x="7169150" y="2547938"/>
                        <a:ext cx="2125663" cy="736600"/>
                      </a:xfrm>
                      <a:prstGeom prst="rect">
                        <a:avLst/>
                      </a:prstGeom>
                      <a:noFill/>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1824018665"/>
              </p:ext>
            </p:extLst>
          </p:nvPr>
        </p:nvGraphicFramePr>
        <p:xfrm>
          <a:off x="7169150" y="3636479"/>
          <a:ext cx="2116137" cy="1571625"/>
        </p:xfrm>
        <a:graphic>
          <a:graphicData uri="http://schemas.openxmlformats.org/presentationml/2006/ole">
            <mc:AlternateContent xmlns:mc="http://schemas.openxmlformats.org/markup-compatibility/2006">
              <mc:Choice xmlns:v="urn:schemas-microsoft-com:vml" Requires="v">
                <p:oleObj spid="_x0000_s12430" name="Equation" r:id="rId15" imgW="1193760" imgH="863280" progId="Equation.3">
                  <p:embed/>
                </p:oleObj>
              </mc:Choice>
              <mc:Fallback>
                <p:oleObj name="Equation" r:id="rId15" imgW="1193760" imgH="863280" progId="Equation.3">
                  <p:embed/>
                  <p:pic>
                    <p:nvPicPr>
                      <p:cNvPr id="0" name="Object 46"/>
                      <p:cNvPicPr>
                        <a:picLocks noChangeAspect="1" noChangeArrowheads="1"/>
                      </p:cNvPicPr>
                      <p:nvPr/>
                    </p:nvPicPr>
                    <p:blipFill>
                      <a:blip r:embed="rId16"/>
                      <a:srcRect/>
                      <a:stretch>
                        <a:fillRect/>
                      </a:stretch>
                    </p:blipFill>
                    <p:spPr bwMode="auto">
                      <a:xfrm>
                        <a:off x="7169150" y="3636479"/>
                        <a:ext cx="2116137" cy="1571625"/>
                      </a:xfrm>
                      <a:prstGeom prst="rect">
                        <a:avLst/>
                      </a:prstGeom>
                      <a:noFill/>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908134842"/>
              </p:ext>
            </p:extLst>
          </p:nvPr>
        </p:nvGraphicFramePr>
        <p:xfrm>
          <a:off x="7085013" y="5568950"/>
          <a:ext cx="2973387" cy="814388"/>
        </p:xfrm>
        <a:graphic>
          <a:graphicData uri="http://schemas.openxmlformats.org/presentationml/2006/ole">
            <mc:AlternateContent xmlns:mc="http://schemas.openxmlformats.org/markup-compatibility/2006">
              <mc:Choice xmlns:v="urn:schemas-microsoft-com:vml" Requires="v">
                <p:oleObj spid="_x0000_s12431" name="Equation" r:id="rId17" imgW="1562040" imgH="431640" progId="Equation.3">
                  <p:embed/>
                </p:oleObj>
              </mc:Choice>
              <mc:Fallback>
                <p:oleObj name="Equation" r:id="rId17" imgW="1562040" imgH="431640" progId="Equation.3">
                  <p:embed/>
                  <p:pic>
                    <p:nvPicPr>
                      <p:cNvPr id="0" name="Object 48"/>
                      <p:cNvPicPr>
                        <a:picLocks noChangeAspect="1" noChangeArrowheads="1"/>
                      </p:cNvPicPr>
                      <p:nvPr/>
                    </p:nvPicPr>
                    <p:blipFill>
                      <a:blip r:embed="rId18"/>
                      <a:srcRect/>
                      <a:stretch>
                        <a:fillRect/>
                      </a:stretch>
                    </p:blipFill>
                    <p:spPr bwMode="auto">
                      <a:xfrm>
                        <a:off x="7085013" y="5568950"/>
                        <a:ext cx="2973387" cy="814388"/>
                      </a:xfrm>
                      <a:prstGeom prst="rect">
                        <a:avLst/>
                      </a:prstGeom>
                      <a:noFill/>
                    </p:spPr>
                  </p:pic>
                </p:oleObj>
              </mc:Fallback>
            </mc:AlternateContent>
          </a:graphicData>
        </a:graphic>
      </p:graphicFrame>
      <p:sp>
        <p:nvSpPr>
          <p:cNvPr id="40" name="TextBox 39"/>
          <p:cNvSpPr txBox="1"/>
          <p:nvPr/>
        </p:nvSpPr>
        <p:spPr>
          <a:xfrm>
            <a:off x="285965" y="1723028"/>
            <a:ext cx="2857834" cy="461665"/>
          </a:xfrm>
          <a:prstGeom prst="rect">
            <a:avLst/>
          </a:prstGeom>
          <a:noFill/>
        </p:spPr>
        <p:txBody>
          <a:bodyPr wrap="none" rtlCol="0">
            <a:spAutoFit/>
          </a:bodyPr>
          <a:lstStyle/>
          <a:p>
            <a:r>
              <a:rPr lang="en-US" sz="2400" dirty="0" smtClean="0"/>
              <a:t>Momentum Equation</a:t>
            </a:r>
            <a:endParaRPr lang="en-US" sz="2400" dirty="0"/>
          </a:p>
        </p:txBody>
      </p:sp>
      <p:sp>
        <p:nvSpPr>
          <p:cNvPr id="41" name="TextBox 40"/>
          <p:cNvSpPr txBox="1"/>
          <p:nvPr/>
        </p:nvSpPr>
        <p:spPr>
          <a:xfrm>
            <a:off x="285965" y="2602999"/>
            <a:ext cx="2659061" cy="461665"/>
          </a:xfrm>
          <a:prstGeom prst="rect">
            <a:avLst/>
          </a:prstGeom>
          <a:noFill/>
        </p:spPr>
        <p:txBody>
          <a:bodyPr wrap="none" rtlCol="0">
            <a:spAutoFit/>
          </a:bodyPr>
          <a:lstStyle/>
          <a:p>
            <a:r>
              <a:rPr lang="en-US" sz="2400" dirty="0" smtClean="0"/>
              <a:t>Continuity Equation</a:t>
            </a:r>
            <a:endParaRPr lang="en-US" sz="2400" dirty="0"/>
          </a:p>
        </p:txBody>
      </p:sp>
      <p:sp>
        <p:nvSpPr>
          <p:cNvPr id="42" name="TextBox 41"/>
          <p:cNvSpPr txBox="1"/>
          <p:nvPr/>
        </p:nvSpPr>
        <p:spPr>
          <a:xfrm>
            <a:off x="285965" y="3706873"/>
            <a:ext cx="2906245" cy="461665"/>
          </a:xfrm>
          <a:prstGeom prst="rect">
            <a:avLst/>
          </a:prstGeom>
          <a:noFill/>
        </p:spPr>
        <p:txBody>
          <a:bodyPr wrap="none" rtlCol="0">
            <a:spAutoFit/>
          </a:bodyPr>
          <a:lstStyle/>
          <a:p>
            <a:r>
              <a:rPr lang="en-US" sz="2400" dirty="0" smtClean="0"/>
              <a:t>Constitutive Relations</a:t>
            </a:r>
            <a:endParaRPr lang="en-US" sz="2400" dirty="0"/>
          </a:p>
        </p:txBody>
      </p:sp>
      <p:sp>
        <p:nvSpPr>
          <p:cNvPr id="43" name="TextBox 42"/>
          <p:cNvSpPr txBox="1"/>
          <p:nvPr/>
        </p:nvSpPr>
        <p:spPr>
          <a:xfrm>
            <a:off x="285965" y="5744153"/>
            <a:ext cx="2487412" cy="461665"/>
          </a:xfrm>
          <a:prstGeom prst="rect">
            <a:avLst/>
          </a:prstGeom>
          <a:noFill/>
        </p:spPr>
        <p:txBody>
          <a:bodyPr wrap="none" rtlCol="0">
            <a:spAutoFit/>
          </a:bodyPr>
          <a:lstStyle/>
          <a:p>
            <a:r>
              <a:rPr lang="en-US" sz="2400" dirty="0" smtClean="0"/>
              <a:t>Diffusion Equation</a:t>
            </a:r>
            <a:endParaRPr lang="en-US" sz="2400" dirty="0"/>
          </a:p>
        </p:txBody>
      </p:sp>
      <p:graphicFrame>
        <p:nvGraphicFramePr>
          <p:cNvPr id="44" name="Object 43"/>
          <p:cNvGraphicFramePr>
            <a:graphicFrameLocks noChangeAspect="1"/>
          </p:cNvGraphicFramePr>
          <p:nvPr>
            <p:extLst>
              <p:ext uri="{D42A27DB-BD31-4B8C-83A1-F6EECF244321}">
                <p14:modId xmlns:p14="http://schemas.microsoft.com/office/powerpoint/2010/main" val="1748673616"/>
              </p:ext>
            </p:extLst>
          </p:nvPr>
        </p:nvGraphicFramePr>
        <p:xfrm>
          <a:off x="10400680" y="5603924"/>
          <a:ext cx="1446764" cy="665934"/>
        </p:xfrm>
        <a:graphic>
          <a:graphicData uri="http://schemas.openxmlformats.org/presentationml/2006/ole">
            <mc:AlternateContent xmlns:mc="http://schemas.openxmlformats.org/markup-compatibility/2006">
              <mc:Choice xmlns:v="urn:schemas-microsoft-com:vml" Requires="v">
                <p:oleObj spid="_x0000_s12432" name="Equation" r:id="rId19" imgW="1041120" imgH="482400" progId="Equation.3">
                  <p:embed/>
                </p:oleObj>
              </mc:Choice>
              <mc:Fallback>
                <p:oleObj name="Equation" r:id="rId19" imgW="1041120" imgH="482400" progId="Equation.3">
                  <p:embed/>
                  <p:pic>
                    <p:nvPicPr>
                      <p:cNvPr id="0" name=""/>
                      <p:cNvPicPr>
                        <a:picLocks noChangeAspect="1" noChangeArrowheads="1"/>
                      </p:cNvPicPr>
                      <p:nvPr/>
                    </p:nvPicPr>
                    <p:blipFill>
                      <a:blip r:embed="rId20"/>
                      <a:srcRect/>
                      <a:stretch>
                        <a:fillRect/>
                      </a:stretch>
                    </p:blipFill>
                    <p:spPr bwMode="auto">
                      <a:xfrm>
                        <a:off x="10400680" y="5603924"/>
                        <a:ext cx="1446764" cy="665934"/>
                      </a:xfrm>
                      <a:prstGeom prst="rect">
                        <a:avLst/>
                      </a:prstGeom>
                      <a:noFill/>
                    </p:spPr>
                  </p:pic>
                </p:oleObj>
              </mc:Fallback>
            </mc:AlternateContent>
          </a:graphicData>
        </a:graphic>
      </p:graphicFrame>
      <p:sp>
        <p:nvSpPr>
          <p:cNvPr id="45" name="TextBox 44"/>
          <p:cNvSpPr txBox="1"/>
          <p:nvPr/>
        </p:nvSpPr>
        <p:spPr>
          <a:xfrm>
            <a:off x="3391071" y="1000581"/>
            <a:ext cx="2295244" cy="461665"/>
          </a:xfrm>
          <a:prstGeom prst="rect">
            <a:avLst/>
          </a:prstGeom>
          <a:noFill/>
        </p:spPr>
        <p:txBody>
          <a:bodyPr wrap="none" rtlCol="0">
            <a:spAutoFit/>
          </a:bodyPr>
          <a:lstStyle/>
          <a:p>
            <a:r>
              <a:rPr lang="en-US" sz="2400" dirty="0" smtClean="0"/>
              <a:t>Hydrology/water</a:t>
            </a:r>
            <a:endParaRPr lang="en-US" sz="2400" dirty="0"/>
          </a:p>
        </p:txBody>
      </p:sp>
      <p:sp>
        <p:nvSpPr>
          <p:cNvPr id="46" name="TextBox 45"/>
          <p:cNvSpPr txBox="1"/>
          <p:nvPr/>
        </p:nvSpPr>
        <p:spPr>
          <a:xfrm>
            <a:off x="7181497" y="1000581"/>
            <a:ext cx="1867819" cy="461665"/>
          </a:xfrm>
          <a:prstGeom prst="rect">
            <a:avLst/>
          </a:prstGeom>
          <a:noFill/>
        </p:spPr>
        <p:txBody>
          <a:bodyPr wrap="none" rtlCol="0">
            <a:spAutoFit/>
          </a:bodyPr>
          <a:lstStyle/>
          <a:p>
            <a:r>
              <a:rPr lang="en-US" sz="2400" dirty="0" smtClean="0"/>
              <a:t>Fluid phase </a:t>
            </a:r>
            <a:r>
              <a:rPr lang="en-US" sz="2400" dirty="0" smtClean="0">
                <a:latin typeface="Symbol" panose="05050102010706020507" pitchFamily="18" charset="2"/>
              </a:rPr>
              <a:t>a</a:t>
            </a:r>
            <a:endParaRPr lang="en-US" sz="2400" dirty="0">
              <a:latin typeface="Symbol" panose="05050102010706020507" pitchFamily="18" charset="2"/>
            </a:endParaRPr>
          </a:p>
        </p:txBody>
      </p:sp>
      <p:sp>
        <p:nvSpPr>
          <p:cNvPr id="48" name="Rectangle 47"/>
          <p:cNvSpPr/>
          <p:nvPr/>
        </p:nvSpPr>
        <p:spPr>
          <a:xfrm>
            <a:off x="7085013" y="1462246"/>
            <a:ext cx="4039049" cy="971566"/>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0" y="0"/>
            <a:ext cx="676275" cy="20002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0" y="0"/>
            <a:ext cx="2533650" cy="4191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0" y="0"/>
            <a:ext cx="876300" cy="3333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0" y="0"/>
            <a:ext cx="876300" cy="333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0" y="0"/>
            <a:ext cx="942975" cy="7810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0" y="0"/>
            <a:ext cx="962025" cy="7810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0" y="0"/>
            <a:ext cx="1343025" cy="390525"/>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0" y="0"/>
            <a:ext cx="1476375" cy="39052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0" y="0"/>
            <a:ext cx="676275" cy="200025"/>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0" y="0"/>
            <a:ext cx="2533650" cy="4191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0" y="0"/>
            <a:ext cx="876300" cy="333375"/>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0" y="0"/>
            <a:ext cx="876300" cy="3333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0" y="0"/>
            <a:ext cx="942975" cy="78105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0" y="0"/>
            <a:ext cx="962025" cy="7810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0" y="0"/>
            <a:ext cx="1343025" cy="39052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0" y="0"/>
            <a:ext cx="1476375" cy="390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0167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861" y="100081"/>
            <a:ext cx="10515600" cy="1325563"/>
          </a:xfrm>
        </p:spPr>
        <p:txBody>
          <a:bodyPr/>
          <a:lstStyle/>
          <a:p>
            <a:r>
              <a:rPr lang="en-US" dirty="0" smtClean="0"/>
              <a:t>GOR of Oil</a:t>
            </a:r>
            <a:endParaRPr lang="en-US" dirty="0"/>
          </a:p>
        </p:txBody>
      </p:sp>
      <p:sp>
        <p:nvSpPr>
          <p:cNvPr id="3" name="Content Placeholder 2"/>
          <p:cNvSpPr>
            <a:spLocks noGrp="1"/>
          </p:cNvSpPr>
          <p:nvPr>
            <p:ph idx="1"/>
          </p:nvPr>
        </p:nvSpPr>
        <p:spPr>
          <a:xfrm>
            <a:off x="692426" y="1163016"/>
            <a:ext cx="10515600" cy="2852393"/>
          </a:xfrm>
        </p:spPr>
        <p:txBody>
          <a:bodyPr/>
          <a:lstStyle/>
          <a:p>
            <a:pPr marL="0" indent="0">
              <a:buNone/>
            </a:pPr>
            <a:r>
              <a:rPr lang="en-US" dirty="0"/>
              <a:t>Typically oil contains sufficient gas that as it migrates upward (it is less dense than water) it expels gas.  When it reaches a reservoir it is therefore commonly gas saturated.  The oil contains just the amount of gas such that it is at its bubble point—gas is just on the verge of “bubbling” out of the oil.  In other words the reservoir pressure equal the bubble point of the oil.  The bubble point of oil depends on </a:t>
            </a:r>
            <a:r>
              <a:rPr lang="en-US" i="1" dirty="0"/>
              <a:t>T</a:t>
            </a:r>
            <a:r>
              <a:rPr lang="en-US" i="1" baseline="-25000" dirty="0"/>
              <a:t>F</a:t>
            </a:r>
            <a:r>
              <a:rPr lang="en-US" dirty="0"/>
              <a:t>, </a:t>
            </a:r>
            <a:r>
              <a:rPr lang="en-US" i="1" dirty="0"/>
              <a:t>GOR</a:t>
            </a:r>
            <a:r>
              <a:rPr lang="en-US" dirty="0"/>
              <a:t>, and </a:t>
            </a:r>
            <a:r>
              <a:rPr lang="en-US" i="1" dirty="0"/>
              <a:t>API</a:t>
            </a:r>
            <a:r>
              <a:rPr lang="en-US" dirty="0"/>
              <a:t>:</a:t>
            </a:r>
          </a:p>
          <a:p>
            <a:pPr marL="0" indent="0">
              <a:buNone/>
            </a:pPr>
            <a:endParaRPr lang="en-US" dirty="0"/>
          </a:p>
        </p:txBody>
      </p:sp>
      <p:sp>
        <p:nvSpPr>
          <p:cNvPr id="4" name="Rectangle 2"/>
          <p:cNvSpPr>
            <a:spLocks noChangeArrowheads="1"/>
          </p:cNvSpPr>
          <p:nvPr/>
        </p:nvSpPr>
        <p:spPr bwMode="auto">
          <a:xfrm>
            <a:off x="2160104" y="4164773"/>
            <a:ext cx="1815119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1902436236"/>
              </p:ext>
            </p:extLst>
          </p:nvPr>
        </p:nvGraphicFramePr>
        <p:xfrm>
          <a:off x="2160103" y="4164772"/>
          <a:ext cx="6258962" cy="1745697"/>
        </p:xfrm>
        <a:graphic>
          <a:graphicData uri="http://schemas.openxmlformats.org/presentationml/2006/ole">
            <mc:AlternateContent xmlns:mc="http://schemas.openxmlformats.org/markup-compatibility/2006">
              <mc:Choice xmlns:v="urn:schemas-microsoft-com:vml" Requires="v">
                <p:oleObj spid="_x0000_s10254" name="Equation" r:id="rId3" imgW="2806700" imgH="787400" progId="Equation.3">
                  <p:embed/>
                </p:oleObj>
              </mc:Choice>
              <mc:Fallback>
                <p:oleObj name="Equation" r:id="rId3" imgW="2806700" imgH="787400" progId="Equation.3">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0103" y="4164772"/>
                        <a:ext cx="6258962" cy="1745697"/>
                      </a:xfrm>
                      <a:prstGeom prst="rect">
                        <a:avLst/>
                      </a:prstGeom>
                      <a:noFill/>
                    </p:spPr>
                  </p:pic>
                </p:oleObj>
              </mc:Fallback>
            </mc:AlternateContent>
          </a:graphicData>
        </a:graphic>
      </p:graphicFrame>
      <p:sp>
        <p:nvSpPr>
          <p:cNvPr id="6" name="Rectangle 5"/>
          <p:cNvSpPr/>
          <p:nvPr/>
        </p:nvSpPr>
        <p:spPr>
          <a:xfrm>
            <a:off x="9189029" y="4693861"/>
            <a:ext cx="1367682" cy="369332"/>
          </a:xfrm>
          <a:prstGeom prst="rect">
            <a:avLst/>
          </a:prstGeom>
        </p:spPr>
        <p:txBody>
          <a:bodyPr wrap="none">
            <a:spAutoFit/>
          </a:bodyPr>
          <a:lstStyle/>
          <a:p>
            <a:r>
              <a:rPr lang="en-US" dirty="0" err="1" smtClean="0">
                <a:effectLst/>
                <a:latin typeface="Calibri" panose="020F0502020204030204" pitchFamily="34" charset="0"/>
                <a:ea typeface="Calibri" panose="020F0502020204030204" pitchFamily="34" charset="0"/>
                <a:cs typeface="Times New Roman" panose="02020603050405020304" pitchFamily="18" charset="0"/>
              </a:rPr>
              <a:t>Glasø</a:t>
            </a:r>
            <a:r>
              <a:rPr lang="en-US" dirty="0" smtClean="0">
                <a:effectLst/>
                <a:latin typeface="Calibri" panose="020F0502020204030204" pitchFamily="34" charset="0"/>
                <a:ea typeface="Calibri" panose="020F0502020204030204" pitchFamily="34" charset="0"/>
                <a:cs typeface="Times New Roman" panose="02020603050405020304" pitchFamily="18" charset="0"/>
              </a:rPr>
              <a:t>(1980) </a:t>
            </a:r>
            <a:endParaRPr lang="en-US" dirty="0"/>
          </a:p>
        </p:txBody>
      </p:sp>
      <p:sp>
        <p:nvSpPr>
          <p:cNvPr id="7" name="TextBox 6"/>
          <p:cNvSpPr txBox="1"/>
          <p:nvPr/>
        </p:nvSpPr>
        <p:spPr>
          <a:xfrm>
            <a:off x="5950226" y="6208723"/>
            <a:ext cx="5627246" cy="461665"/>
          </a:xfrm>
          <a:prstGeom prst="rect">
            <a:avLst/>
          </a:prstGeom>
          <a:noFill/>
        </p:spPr>
        <p:txBody>
          <a:bodyPr wrap="none" rtlCol="0">
            <a:spAutoFit/>
          </a:bodyPr>
          <a:lstStyle/>
          <a:p>
            <a:r>
              <a:rPr lang="en-US" sz="2400" dirty="0" smtClean="0"/>
              <a:t>For </a:t>
            </a:r>
            <a:r>
              <a:rPr lang="en-US" sz="2400" dirty="0" err="1" smtClean="0"/>
              <a:t>p</a:t>
            </a:r>
            <a:r>
              <a:rPr lang="en-US" sz="2400" baseline="-25000" dirty="0" err="1" smtClean="0"/>
              <a:t>b</a:t>
            </a:r>
            <a:r>
              <a:rPr lang="en-US" sz="2400" dirty="0" smtClean="0"/>
              <a:t>=</a:t>
            </a:r>
            <a:r>
              <a:rPr lang="en-US" sz="2400" dirty="0" err="1" smtClean="0"/>
              <a:t>p</a:t>
            </a:r>
            <a:r>
              <a:rPr lang="en-US" sz="2400" baseline="-25000" dirty="0" err="1" smtClean="0"/>
              <a:t>reservoir</a:t>
            </a:r>
            <a:r>
              <a:rPr lang="en-US" sz="2400" dirty="0" smtClean="0"/>
              <a:t>, we can invert to obtain GOR</a:t>
            </a:r>
            <a:endParaRPr lang="en-US" sz="2400" dirty="0"/>
          </a:p>
        </p:txBody>
      </p:sp>
    </p:spTree>
    <p:extLst>
      <p:ext uri="{BB962C8B-B14F-4D97-AF65-F5344CB8AC3E}">
        <p14:creationId xmlns:p14="http://schemas.microsoft.com/office/powerpoint/2010/main" val="5070566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955" y="223458"/>
            <a:ext cx="10515600" cy="768216"/>
          </a:xfrm>
        </p:spPr>
        <p:txBody>
          <a:bodyPr/>
          <a:lstStyle/>
          <a:p>
            <a:r>
              <a:rPr lang="en-US" dirty="0" smtClean="0"/>
              <a:t>Phase Diagrams</a:t>
            </a:r>
            <a:endParaRPr lang="en-US" dirty="0"/>
          </a:p>
        </p:txBody>
      </p:sp>
      <p:pic>
        <p:nvPicPr>
          <p:cNvPr id="4" name="Picture 3"/>
          <p:cNvPicPr>
            <a:picLocks noChangeAspect="1"/>
          </p:cNvPicPr>
          <p:nvPr/>
        </p:nvPicPr>
        <p:blipFill>
          <a:blip r:embed="rId2"/>
          <a:stretch>
            <a:fillRect/>
          </a:stretch>
        </p:blipFill>
        <p:spPr>
          <a:xfrm>
            <a:off x="438955" y="1689749"/>
            <a:ext cx="5701048" cy="4498483"/>
          </a:xfrm>
          <a:prstGeom prst="rect">
            <a:avLst/>
          </a:prstGeom>
        </p:spPr>
      </p:pic>
      <p:pic>
        <p:nvPicPr>
          <p:cNvPr id="5" name="Picture 4"/>
          <p:cNvPicPr>
            <a:picLocks noChangeAspect="1"/>
          </p:cNvPicPr>
          <p:nvPr/>
        </p:nvPicPr>
        <p:blipFill>
          <a:blip r:embed="rId3"/>
          <a:stretch>
            <a:fillRect/>
          </a:stretch>
        </p:blipFill>
        <p:spPr>
          <a:xfrm>
            <a:off x="6384097" y="1760516"/>
            <a:ext cx="5412951" cy="4522570"/>
          </a:xfrm>
          <a:prstGeom prst="rect">
            <a:avLst/>
          </a:prstGeom>
        </p:spPr>
      </p:pic>
      <p:pic>
        <p:nvPicPr>
          <p:cNvPr id="6" name="Picture 5"/>
          <p:cNvPicPr>
            <a:picLocks noChangeAspect="1"/>
          </p:cNvPicPr>
          <p:nvPr/>
        </p:nvPicPr>
        <p:blipFill>
          <a:blip r:embed="rId4"/>
          <a:stretch>
            <a:fillRect/>
          </a:stretch>
        </p:blipFill>
        <p:spPr>
          <a:xfrm>
            <a:off x="5334939" y="99073"/>
            <a:ext cx="3525726" cy="1471962"/>
          </a:xfrm>
          <a:prstGeom prst="rect">
            <a:avLst/>
          </a:prstGeom>
        </p:spPr>
      </p:pic>
      <p:sp>
        <p:nvSpPr>
          <p:cNvPr id="7" name="TextBox 6"/>
          <p:cNvSpPr txBox="1"/>
          <p:nvPr/>
        </p:nvSpPr>
        <p:spPr>
          <a:xfrm>
            <a:off x="9247031" y="811823"/>
            <a:ext cx="2282613" cy="369332"/>
          </a:xfrm>
          <a:prstGeom prst="rect">
            <a:avLst/>
          </a:prstGeom>
          <a:noFill/>
        </p:spPr>
        <p:txBody>
          <a:bodyPr wrap="none" rtlCol="0">
            <a:spAutoFit/>
          </a:bodyPr>
          <a:lstStyle/>
          <a:p>
            <a:r>
              <a:rPr lang="en-US" dirty="0" smtClean="0"/>
              <a:t>On Blackboard to read</a:t>
            </a:r>
            <a:endParaRPr lang="en-US" dirty="0"/>
          </a:p>
        </p:txBody>
      </p:sp>
    </p:spTree>
    <p:extLst>
      <p:ext uri="{BB962C8B-B14F-4D97-AF65-F5344CB8AC3E}">
        <p14:creationId xmlns:p14="http://schemas.microsoft.com/office/powerpoint/2010/main" val="33221153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32649" y="1144072"/>
            <a:ext cx="5791609" cy="4561267"/>
          </a:xfrm>
          <a:prstGeom prst="rect">
            <a:avLst/>
          </a:prstGeom>
        </p:spPr>
      </p:pic>
      <p:pic>
        <p:nvPicPr>
          <p:cNvPr id="5" name="Picture 4"/>
          <p:cNvPicPr>
            <a:picLocks noChangeAspect="1"/>
          </p:cNvPicPr>
          <p:nvPr/>
        </p:nvPicPr>
        <p:blipFill>
          <a:blip r:embed="rId3"/>
          <a:stretch>
            <a:fillRect/>
          </a:stretch>
        </p:blipFill>
        <p:spPr>
          <a:xfrm>
            <a:off x="6224258" y="1144072"/>
            <a:ext cx="5774285" cy="4432480"/>
          </a:xfrm>
          <a:prstGeom prst="rect">
            <a:avLst/>
          </a:prstGeom>
        </p:spPr>
      </p:pic>
    </p:spTree>
    <p:extLst>
      <p:ext uri="{BB962C8B-B14F-4D97-AF65-F5344CB8AC3E}">
        <p14:creationId xmlns:p14="http://schemas.microsoft.com/office/powerpoint/2010/main" val="16443451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5116" y="0"/>
            <a:ext cx="6721512" cy="1325563"/>
          </a:xfrm>
        </p:spPr>
        <p:txBody>
          <a:bodyPr/>
          <a:lstStyle/>
          <a:p>
            <a:r>
              <a:rPr lang="en-US" dirty="0" smtClean="0"/>
              <a:t>A calculator is on </a:t>
            </a:r>
            <a:r>
              <a:rPr lang="en-US" dirty="0" err="1" smtClean="0"/>
              <a:t>eas-cathles</a:t>
            </a:r>
            <a:endParaRPr lang="en-US" dirty="0"/>
          </a:p>
        </p:txBody>
      </p:sp>
      <p:pic>
        <p:nvPicPr>
          <p:cNvPr id="5" name="Picture 4"/>
          <p:cNvPicPr/>
          <p:nvPr/>
        </p:nvPicPr>
        <p:blipFill>
          <a:blip r:embed="rId2"/>
          <a:stretch>
            <a:fillRect/>
          </a:stretch>
        </p:blipFill>
        <p:spPr>
          <a:xfrm>
            <a:off x="7202995" y="443518"/>
            <a:ext cx="4659755" cy="5895955"/>
          </a:xfrm>
          <a:prstGeom prst="rect">
            <a:avLst/>
          </a:prstGeom>
        </p:spPr>
      </p:pic>
      <p:sp>
        <p:nvSpPr>
          <p:cNvPr id="7" name="TextBox 6"/>
          <p:cNvSpPr txBox="1"/>
          <p:nvPr/>
        </p:nvSpPr>
        <p:spPr>
          <a:xfrm>
            <a:off x="1053962" y="1455313"/>
            <a:ext cx="4803820" cy="4524315"/>
          </a:xfrm>
          <a:prstGeom prst="rect">
            <a:avLst/>
          </a:prstGeom>
          <a:noFill/>
        </p:spPr>
        <p:txBody>
          <a:bodyPr wrap="square" rtlCol="0">
            <a:spAutoFit/>
          </a:bodyPr>
          <a:lstStyle/>
          <a:p>
            <a:r>
              <a:rPr lang="en-US" dirty="0" smtClean="0"/>
              <a:t>Oil is at 2 km depth</a:t>
            </a:r>
          </a:p>
          <a:p>
            <a:r>
              <a:rPr lang="en-US" dirty="0" smtClean="0"/>
              <a:t>Pressure is hydrostatic</a:t>
            </a:r>
          </a:p>
          <a:p>
            <a:r>
              <a:rPr lang="en-US" dirty="0" smtClean="0"/>
              <a:t>T=60C, p=200 bars</a:t>
            </a:r>
          </a:p>
          <a:p>
            <a:r>
              <a:rPr lang="en-US" dirty="0" smtClean="0"/>
              <a:t>Bubble point is 200 bars</a:t>
            </a:r>
          </a:p>
          <a:p>
            <a:r>
              <a:rPr lang="en-US" dirty="0" smtClean="0"/>
              <a:t>GOR=766 </a:t>
            </a:r>
            <a:r>
              <a:rPr lang="en-US" dirty="0" err="1" smtClean="0"/>
              <a:t>scf</a:t>
            </a:r>
            <a:r>
              <a:rPr lang="en-US" dirty="0" smtClean="0"/>
              <a:t>/</a:t>
            </a:r>
            <a:r>
              <a:rPr lang="en-US" dirty="0" err="1" smtClean="0"/>
              <a:t>bbl</a:t>
            </a:r>
            <a:endParaRPr lang="en-US" dirty="0" smtClean="0"/>
          </a:p>
          <a:p>
            <a:r>
              <a:rPr lang="en-US" dirty="0" smtClean="0"/>
              <a:t>Live viscosity = 0.00042 Pa s</a:t>
            </a:r>
          </a:p>
          <a:p>
            <a:endParaRPr lang="en-US" dirty="0"/>
          </a:p>
          <a:p>
            <a:r>
              <a:rPr lang="en-US" dirty="0" smtClean="0"/>
              <a:t>Note: some of these are for startup initial values.  Numbers are slightly different when spin.  For example after spin up and back, GOR=856.7 but live viscosity is still 4.2=10</a:t>
            </a:r>
            <a:r>
              <a:rPr lang="en-US" baseline="30000" dirty="0" smtClean="0"/>
              <a:t>-4</a:t>
            </a:r>
            <a:r>
              <a:rPr lang="en-US" dirty="0" smtClean="0"/>
              <a:t> Pa s.</a:t>
            </a:r>
          </a:p>
          <a:p>
            <a:endParaRPr lang="en-US" dirty="0"/>
          </a:p>
          <a:p>
            <a:r>
              <a:rPr lang="en-US" sz="2400" dirty="0" smtClean="0">
                <a:solidFill>
                  <a:srgbClr val="0000FF"/>
                </a:solidFill>
              </a:rPr>
              <a:t>Now let’s see how a carrier bed might operate for a reasonable oil generation rate.</a:t>
            </a:r>
            <a:endParaRPr lang="en-US" sz="2400" dirty="0">
              <a:solidFill>
                <a:srgbClr val="0000FF"/>
              </a:solidFill>
            </a:endParaRPr>
          </a:p>
        </p:txBody>
      </p:sp>
    </p:spTree>
    <p:extLst>
      <p:ext uri="{BB962C8B-B14F-4D97-AF65-F5344CB8AC3E}">
        <p14:creationId xmlns:p14="http://schemas.microsoft.com/office/powerpoint/2010/main" val="691445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546" y="128791"/>
            <a:ext cx="5433811" cy="1325563"/>
          </a:xfrm>
        </p:spPr>
        <p:txBody>
          <a:bodyPr/>
          <a:lstStyle/>
          <a:p>
            <a:r>
              <a:rPr lang="en-US" dirty="0" smtClean="0"/>
              <a:t>Carrier bed calculation</a:t>
            </a:r>
            <a:endParaRPr lang="en-US" dirty="0"/>
          </a:p>
        </p:txBody>
      </p:sp>
      <p:cxnSp>
        <p:nvCxnSpPr>
          <p:cNvPr id="4" name="Straight Connector 3"/>
          <p:cNvCxnSpPr/>
          <p:nvPr/>
        </p:nvCxnSpPr>
        <p:spPr>
          <a:xfrm flipV="1">
            <a:off x="2240924" y="2575775"/>
            <a:ext cx="5731099" cy="7083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2240924" y="2753933"/>
            <a:ext cx="5731099" cy="7083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242479" y="2627290"/>
            <a:ext cx="2407839" cy="646331"/>
          </a:xfrm>
          <a:prstGeom prst="rect">
            <a:avLst/>
          </a:prstGeom>
          <a:noFill/>
        </p:spPr>
        <p:txBody>
          <a:bodyPr wrap="none" rtlCol="0">
            <a:spAutoFit/>
          </a:bodyPr>
          <a:lstStyle/>
          <a:p>
            <a:r>
              <a:rPr lang="en-US" dirty="0" smtClean="0"/>
              <a:t>Darcy sand, k’= 10</a:t>
            </a:r>
            <a:r>
              <a:rPr lang="en-US" baseline="30000" dirty="0" smtClean="0"/>
              <a:t>-12</a:t>
            </a:r>
            <a:r>
              <a:rPr lang="en-US" dirty="0" smtClean="0"/>
              <a:t> m</a:t>
            </a:r>
            <a:r>
              <a:rPr lang="en-US" baseline="30000" dirty="0" smtClean="0"/>
              <a:t>2</a:t>
            </a:r>
            <a:endParaRPr lang="en-US" dirty="0" smtClean="0"/>
          </a:p>
          <a:p>
            <a:r>
              <a:rPr lang="en-US" dirty="0" smtClean="0">
                <a:latin typeface="Symbol" panose="05050102010706020507" pitchFamily="18" charset="2"/>
              </a:rPr>
              <a:t>m</a:t>
            </a:r>
            <a:r>
              <a:rPr lang="en-US" dirty="0" smtClean="0"/>
              <a:t>=4.2x10</a:t>
            </a:r>
            <a:r>
              <a:rPr lang="en-US" baseline="30000" dirty="0" smtClean="0"/>
              <a:t>-4</a:t>
            </a:r>
            <a:r>
              <a:rPr lang="en-US" dirty="0" smtClean="0"/>
              <a:t> Pa s</a:t>
            </a:r>
            <a:endParaRPr lang="en-US" dirty="0"/>
          </a:p>
        </p:txBody>
      </p:sp>
      <p:cxnSp>
        <p:nvCxnSpPr>
          <p:cNvPr id="8" name="Straight Connector 7"/>
          <p:cNvCxnSpPr/>
          <p:nvPr/>
        </p:nvCxnSpPr>
        <p:spPr>
          <a:xfrm>
            <a:off x="2472744" y="3462271"/>
            <a:ext cx="1854557"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407641" y="3168066"/>
            <a:ext cx="380232" cy="369332"/>
          </a:xfrm>
          <a:prstGeom prst="rect">
            <a:avLst/>
          </a:prstGeom>
          <a:noFill/>
        </p:spPr>
        <p:txBody>
          <a:bodyPr wrap="none" rtlCol="0">
            <a:spAutoFit/>
          </a:bodyPr>
          <a:lstStyle/>
          <a:p>
            <a:r>
              <a:rPr lang="en-US" dirty="0" smtClean="0"/>
              <a:t>2</a:t>
            </a:r>
            <a:r>
              <a:rPr lang="en-US" dirty="0" smtClean="0">
                <a:latin typeface="Calibri" panose="020F0502020204030204" pitchFamily="34" charset="0"/>
              </a:rPr>
              <a:t>°</a:t>
            </a:r>
            <a:endParaRPr lang="en-US" dirty="0"/>
          </a:p>
        </p:txBody>
      </p:sp>
      <p:graphicFrame>
        <p:nvGraphicFramePr>
          <p:cNvPr id="10" name="Object 9"/>
          <p:cNvGraphicFramePr>
            <a:graphicFrameLocks noChangeAspect="1"/>
          </p:cNvGraphicFramePr>
          <p:nvPr>
            <p:extLst>
              <p:ext uri="{D42A27DB-BD31-4B8C-83A1-F6EECF244321}">
                <p14:modId xmlns:p14="http://schemas.microsoft.com/office/powerpoint/2010/main" val="3986760103"/>
              </p:ext>
            </p:extLst>
          </p:nvPr>
        </p:nvGraphicFramePr>
        <p:xfrm>
          <a:off x="3155321" y="1314139"/>
          <a:ext cx="4505325" cy="971550"/>
        </p:xfrm>
        <a:graphic>
          <a:graphicData uri="http://schemas.openxmlformats.org/presentationml/2006/ole">
            <mc:AlternateContent xmlns:mc="http://schemas.openxmlformats.org/markup-compatibility/2006">
              <mc:Choice xmlns:v="urn:schemas-microsoft-com:vml" Requires="v">
                <p:oleObj spid="_x0000_s11293" name="Equation" r:id="rId3" imgW="3060360" imgH="660240" progId="Equation.3">
                  <p:embed/>
                </p:oleObj>
              </mc:Choice>
              <mc:Fallback>
                <p:oleObj name="Equation" r:id="rId3" imgW="3060360" imgH="660240" progId="Equation.3">
                  <p:embed/>
                  <p:pic>
                    <p:nvPicPr>
                      <p:cNvPr id="0" name=""/>
                      <p:cNvPicPr/>
                      <p:nvPr/>
                    </p:nvPicPr>
                    <p:blipFill>
                      <a:blip r:embed="rId4"/>
                      <a:stretch>
                        <a:fillRect/>
                      </a:stretch>
                    </p:blipFill>
                    <p:spPr>
                      <a:xfrm>
                        <a:off x="3155321" y="1314139"/>
                        <a:ext cx="4505325" cy="971550"/>
                      </a:xfrm>
                      <a:prstGeom prst="rect">
                        <a:avLst/>
                      </a:prstGeom>
                    </p:spPr>
                  </p:pic>
                </p:oleObj>
              </mc:Fallback>
            </mc:AlternateContent>
          </a:graphicData>
        </a:graphic>
      </p:graphicFrame>
      <p:cxnSp>
        <p:nvCxnSpPr>
          <p:cNvPr id="12" name="Straight Arrow Connector 11"/>
          <p:cNvCxnSpPr/>
          <p:nvPr/>
        </p:nvCxnSpPr>
        <p:spPr>
          <a:xfrm flipV="1">
            <a:off x="4893971" y="3168066"/>
            <a:ext cx="425004" cy="375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670479" y="5756856"/>
            <a:ext cx="414699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670478" y="5909256"/>
            <a:ext cx="4146997"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306873" y="5756856"/>
            <a:ext cx="2620526" cy="369332"/>
          </a:xfrm>
          <a:prstGeom prst="rect">
            <a:avLst/>
          </a:prstGeom>
          <a:noFill/>
        </p:spPr>
        <p:txBody>
          <a:bodyPr wrap="none" rtlCol="0">
            <a:spAutoFit/>
          </a:bodyPr>
          <a:lstStyle/>
          <a:p>
            <a:r>
              <a:rPr lang="en-US" dirty="0" smtClean="0"/>
              <a:t>Source rock of thickness h</a:t>
            </a:r>
            <a:endParaRPr lang="en-US" dirty="0"/>
          </a:p>
        </p:txBody>
      </p:sp>
      <p:sp>
        <p:nvSpPr>
          <p:cNvPr id="17" name="TextBox 16"/>
          <p:cNvSpPr txBox="1"/>
          <p:nvPr/>
        </p:nvSpPr>
        <p:spPr>
          <a:xfrm>
            <a:off x="3155321" y="5636585"/>
            <a:ext cx="306494" cy="369332"/>
          </a:xfrm>
          <a:prstGeom prst="rect">
            <a:avLst/>
          </a:prstGeom>
          <a:noFill/>
        </p:spPr>
        <p:txBody>
          <a:bodyPr wrap="none" rtlCol="0">
            <a:spAutoFit/>
          </a:bodyPr>
          <a:lstStyle/>
          <a:p>
            <a:r>
              <a:rPr lang="en-US" dirty="0" smtClean="0"/>
              <a:t>h</a:t>
            </a:r>
            <a:endParaRPr lang="en-US" dirty="0"/>
          </a:p>
        </p:txBody>
      </p:sp>
      <p:graphicFrame>
        <p:nvGraphicFramePr>
          <p:cNvPr id="18" name="Object 17"/>
          <p:cNvGraphicFramePr>
            <a:graphicFrameLocks noChangeAspect="1"/>
          </p:cNvGraphicFramePr>
          <p:nvPr>
            <p:extLst>
              <p:ext uri="{D42A27DB-BD31-4B8C-83A1-F6EECF244321}">
                <p14:modId xmlns:p14="http://schemas.microsoft.com/office/powerpoint/2010/main" val="3243707428"/>
              </p:ext>
            </p:extLst>
          </p:nvPr>
        </p:nvGraphicFramePr>
        <p:xfrm>
          <a:off x="4105396" y="4600956"/>
          <a:ext cx="6899275" cy="708025"/>
        </p:xfrm>
        <a:graphic>
          <a:graphicData uri="http://schemas.openxmlformats.org/presentationml/2006/ole">
            <mc:AlternateContent xmlns:mc="http://schemas.openxmlformats.org/markup-compatibility/2006">
              <mc:Choice xmlns:v="urn:schemas-microsoft-com:vml" Requires="v">
                <p:oleObj spid="_x0000_s11294" name="Equation" r:id="rId5" imgW="4330440" imgH="444240" progId="Equation.3">
                  <p:embed/>
                </p:oleObj>
              </mc:Choice>
              <mc:Fallback>
                <p:oleObj name="Equation" r:id="rId5" imgW="4330440" imgH="444240" progId="Equation.3">
                  <p:embed/>
                  <p:pic>
                    <p:nvPicPr>
                      <p:cNvPr id="0" name=""/>
                      <p:cNvPicPr/>
                      <p:nvPr/>
                    </p:nvPicPr>
                    <p:blipFill>
                      <a:blip r:embed="rId6"/>
                      <a:stretch>
                        <a:fillRect/>
                      </a:stretch>
                    </p:blipFill>
                    <p:spPr>
                      <a:xfrm>
                        <a:off x="4105396" y="4600956"/>
                        <a:ext cx="6899275" cy="708025"/>
                      </a:xfrm>
                      <a:prstGeom prst="rect">
                        <a:avLst/>
                      </a:prstGeom>
                    </p:spPr>
                  </p:pic>
                </p:oleObj>
              </mc:Fallback>
            </mc:AlternateContent>
          </a:graphicData>
        </a:graphic>
      </p:graphicFrame>
      <p:sp>
        <p:nvSpPr>
          <p:cNvPr id="20" name="TextBox 19"/>
          <p:cNvSpPr txBox="1"/>
          <p:nvPr/>
        </p:nvSpPr>
        <p:spPr>
          <a:xfrm>
            <a:off x="212546" y="4022508"/>
            <a:ext cx="3190297" cy="2031325"/>
          </a:xfrm>
          <a:prstGeom prst="rect">
            <a:avLst/>
          </a:prstGeom>
          <a:noFill/>
        </p:spPr>
        <p:txBody>
          <a:bodyPr wrap="none" rtlCol="0">
            <a:spAutoFit/>
          </a:bodyPr>
          <a:lstStyle/>
          <a:p>
            <a:r>
              <a:rPr lang="en-US" dirty="0" smtClean="0"/>
              <a:t>G</a:t>
            </a:r>
            <a:r>
              <a:rPr lang="en-US" baseline="-25000" dirty="0" smtClean="0"/>
              <a:t>K</a:t>
            </a:r>
            <a:r>
              <a:rPr lang="en-US" dirty="0" smtClean="0"/>
              <a:t>=0.02  </a:t>
            </a:r>
            <a:r>
              <a:rPr lang="en-US" dirty="0"/>
              <a:t>	</a:t>
            </a:r>
            <a:r>
              <a:rPr lang="en-US" dirty="0" err="1" smtClean="0"/>
              <a:t>maturable</a:t>
            </a:r>
            <a:r>
              <a:rPr lang="en-US" dirty="0" smtClean="0"/>
              <a:t> pet/kg </a:t>
            </a:r>
            <a:r>
              <a:rPr lang="en-US" dirty="0" err="1" smtClean="0"/>
              <a:t>sed</a:t>
            </a:r>
            <a:endParaRPr lang="en-US" dirty="0" smtClean="0"/>
          </a:p>
          <a:p>
            <a:r>
              <a:rPr lang="en-US" dirty="0" smtClean="0"/>
              <a:t>h=100 m	source thickness</a:t>
            </a:r>
          </a:p>
          <a:p>
            <a:r>
              <a:rPr lang="en-US" dirty="0" smtClean="0"/>
              <a:t>1500 m	maturation interval</a:t>
            </a:r>
          </a:p>
          <a:p>
            <a:r>
              <a:rPr lang="en-US" dirty="0" err="1" smtClean="0">
                <a:latin typeface="Symbol" panose="05050102010706020507" pitchFamily="18" charset="2"/>
              </a:rPr>
              <a:t>f</a:t>
            </a:r>
            <a:r>
              <a:rPr lang="en-US" baseline="-25000" dirty="0" err="1" smtClean="0"/>
              <a:t>o</a:t>
            </a:r>
            <a:r>
              <a:rPr lang="en-US" dirty="0" smtClean="0"/>
              <a:t>	0.55</a:t>
            </a:r>
          </a:p>
          <a:p>
            <a:r>
              <a:rPr lang="en-US" dirty="0" smtClean="0">
                <a:latin typeface="Symbol" panose="05050102010706020507" pitchFamily="18" charset="2"/>
              </a:rPr>
              <a:t>f</a:t>
            </a:r>
            <a:r>
              <a:rPr lang="en-US" baseline="-25000" dirty="0" smtClean="0"/>
              <a:t>s</a:t>
            </a:r>
            <a:r>
              <a:rPr lang="en-US" dirty="0" smtClean="0"/>
              <a:t>	0.1</a:t>
            </a:r>
          </a:p>
          <a:p>
            <a:r>
              <a:rPr lang="en-US" dirty="0" err="1" smtClean="0">
                <a:latin typeface="Symbol" panose="05050102010706020507" pitchFamily="18" charset="2"/>
              </a:rPr>
              <a:t>r</a:t>
            </a:r>
            <a:r>
              <a:rPr lang="en-US" baseline="-25000" dirty="0" err="1" smtClean="0"/>
              <a:t>sed</a:t>
            </a:r>
            <a:r>
              <a:rPr lang="en-US" dirty="0" smtClean="0"/>
              <a:t>	2400 kg m</a:t>
            </a:r>
            <a:r>
              <a:rPr lang="en-US" baseline="30000" dirty="0" smtClean="0"/>
              <a:t>-3</a:t>
            </a:r>
          </a:p>
          <a:p>
            <a:r>
              <a:rPr lang="en-US" dirty="0" err="1" smtClean="0">
                <a:latin typeface="Symbol" panose="05050102010706020507" pitchFamily="18" charset="2"/>
              </a:rPr>
              <a:t>r</a:t>
            </a:r>
            <a:r>
              <a:rPr lang="en-US" baseline="-25000" dirty="0" err="1" smtClean="0"/>
              <a:t>pet</a:t>
            </a:r>
            <a:r>
              <a:rPr lang="en-US" dirty="0" smtClean="0"/>
              <a:t>	800 kg m</a:t>
            </a:r>
            <a:r>
              <a:rPr lang="en-US" baseline="30000" dirty="0" smtClean="0"/>
              <a:t>-3</a:t>
            </a:r>
            <a:endParaRPr lang="en-US" baseline="30000" dirty="0"/>
          </a:p>
        </p:txBody>
      </p:sp>
      <p:sp>
        <p:nvSpPr>
          <p:cNvPr id="21" name="TextBox 20"/>
          <p:cNvSpPr txBox="1"/>
          <p:nvPr/>
        </p:nvSpPr>
        <p:spPr>
          <a:xfrm>
            <a:off x="2472744" y="1430582"/>
            <a:ext cx="801823" cy="369332"/>
          </a:xfrm>
          <a:prstGeom prst="rect">
            <a:avLst/>
          </a:prstGeom>
          <a:noFill/>
        </p:spPr>
        <p:txBody>
          <a:bodyPr wrap="none" rtlCol="0">
            <a:spAutoFit/>
          </a:bodyPr>
          <a:lstStyle/>
          <a:p>
            <a:r>
              <a:rPr lang="en-US" dirty="0" smtClean="0"/>
              <a:t>Need: </a:t>
            </a:r>
            <a:endParaRPr lang="en-US" dirty="0"/>
          </a:p>
        </p:txBody>
      </p:sp>
      <p:graphicFrame>
        <p:nvGraphicFramePr>
          <p:cNvPr id="22" name="Object 21"/>
          <p:cNvGraphicFramePr>
            <a:graphicFrameLocks noChangeAspect="1"/>
          </p:cNvGraphicFramePr>
          <p:nvPr>
            <p:extLst>
              <p:ext uri="{D42A27DB-BD31-4B8C-83A1-F6EECF244321}">
                <p14:modId xmlns:p14="http://schemas.microsoft.com/office/powerpoint/2010/main" val="1976489331"/>
              </p:ext>
            </p:extLst>
          </p:nvPr>
        </p:nvGraphicFramePr>
        <p:xfrm>
          <a:off x="5471375" y="3689798"/>
          <a:ext cx="5887219" cy="672825"/>
        </p:xfrm>
        <a:graphic>
          <a:graphicData uri="http://schemas.openxmlformats.org/presentationml/2006/ole">
            <mc:AlternateContent xmlns:mc="http://schemas.openxmlformats.org/markup-compatibility/2006">
              <mc:Choice xmlns:v="urn:schemas-microsoft-com:vml" Requires="v">
                <p:oleObj spid="_x0000_s11295" name="Equation" r:id="rId7" imgW="4000320" imgH="457200" progId="Equation.3">
                  <p:embed/>
                </p:oleObj>
              </mc:Choice>
              <mc:Fallback>
                <p:oleObj name="Equation" r:id="rId7" imgW="4000320" imgH="457200" progId="Equation.3">
                  <p:embed/>
                  <p:pic>
                    <p:nvPicPr>
                      <p:cNvPr id="0" name=""/>
                      <p:cNvPicPr/>
                      <p:nvPr/>
                    </p:nvPicPr>
                    <p:blipFill>
                      <a:blip r:embed="rId8"/>
                      <a:stretch>
                        <a:fillRect/>
                      </a:stretch>
                    </p:blipFill>
                    <p:spPr>
                      <a:xfrm>
                        <a:off x="5471375" y="3689798"/>
                        <a:ext cx="5887219" cy="672825"/>
                      </a:xfrm>
                      <a:prstGeom prst="rect">
                        <a:avLst/>
                      </a:prstGeom>
                    </p:spPr>
                  </p:pic>
                </p:oleObj>
              </mc:Fallback>
            </mc:AlternateContent>
          </a:graphicData>
        </a:graphic>
      </p:graphicFrame>
      <p:sp>
        <p:nvSpPr>
          <p:cNvPr id="23" name="TextBox 22"/>
          <p:cNvSpPr txBox="1"/>
          <p:nvPr/>
        </p:nvSpPr>
        <p:spPr>
          <a:xfrm>
            <a:off x="8117410" y="341709"/>
            <a:ext cx="4074590" cy="1384995"/>
          </a:xfrm>
          <a:prstGeom prst="rect">
            <a:avLst/>
          </a:prstGeom>
          <a:noFill/>
        </p:spPr>
        <p:txBody>
          <a:bodyPr wrap="square" rtlCol="0">
            <a:spAutoFit/>
          </a:bodyPr>
          <a:lstStyle/>
          <a:p>
            <a:r>
              <a:rPr lang="en-US" sz="2800" dirty="0" smtClean="0">
                <a:solidFill>
                  <a:srgbClr val="0000FF"/>
                </a:solidFill>
              </a:rPr>
              <a:t>Very thin layer of oil migrates along top of carrier sand!</a:t>
            </a:r>
            <a:endParaRPr lang="en-US" sz="2800" dirty="0">
              <a:solidFill>
                <a:srgbClr val="0000FF"/>
              </a:solidFill>
            </a:endParaRPr>
          </a:p>
        </p:txBody>
      </p:sp>
    </p:spTree>
    <p:extLst>
      <p:ext uri="{BB962C8B-B14F-4D97-AF65-F5344CB8AC3E}">
        <p14:creationId xmlns:p14="http://schemas.microsoft.com/office/powerpoint/2010/main" val="20576668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1752600" y="274638"/>
            <a:ext cx="8458200" cy="1143000"/>
          </a:xfrm>
        </p:spPr>
        <p:txBody>
          <a:bodyPr>
            <a:noAutofit/>
          </a:bodyPr>
          <a:lstStyle/>
          <a:p>
            <a:pPr algn="l"/>
            <a:r>
              <a:rPr lang="en-US" sz="3600" b="1" dirty="0"/>
              <a:t>In 1987 Dave </a:t>
            </a:r>
            <a:r>
              <a:rPr lang="en-US" sz="3600" b="1" dirty="0" err="1"/>
              <a:t>Powley</a:t>
            </a:r>
            <a:r>
              <a:rPr lang="en-US" sz="3600" b="1" dirty="0"/>
              <a:t> of Amoco raised issue of pressure </a:t>
            </a:r>
            <a:r>
              <a:rPr lang="en-US" sz="3600" b="1" dirty="0" err="1"/>
              <a:t>compartmentation</a:t>
            </a:r>
            <a:r>
              <a:rPr lang="en-US" sz="3600" b="1" dirty="0"/>
              <a:t> with GRI</a:t>
            </a:r>
            <a:endParaRPr lang="nb-NO" sz="3600" b="1" dirty="0"/>
          </a:p>
        </p:txBody>
      </p:sp>
      <p:graphicFrame>
        <p:nvGraphicFramePr>
          <p:cNvPr id="5" name="Object 4"/>
          <p:cNvGraphicFramePr>
            <a:graphicFrameLocks/>
          </p:cNvGraphicFramePr>
          <p:nvPr>
            <p:extLst/>
          </p:nvPr>
        </p:nvGraphicFramePr>
        <p:xfrm>
          <a:off x="3089275" y="1752600"/>
          <a:ext cx="5435600" cy="4106862"/>
        </p:xfrm>
        <a:graphic>
          <a:graphicData uri="http://schemas.openxmlformats.org/presentationml/2006/ole">
            <mc:AlternateContent xmlns:mc="http://schemas.openxmlformats.org/markup-compatibility/2006">
              <mc:Choice xmlns:v="urn:schemas-microsoft-com:vml" Requires="v">
                <p:oleObj spid="_x0000_s13317" name="Drawing" r:id="rId3" imgW="3633377" imgH="2752283" progId="Canvas.Drawing.6">
                  <p:embed/>
                </p:oleObj>
              </mc:Choice>
              <mc:Fallback>
                <p:oleObj name="Drawing" r:id="rId3" imgW="3633377" imgH="2752283" progId="Canvas.Drawing.6">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9275" y="1752600"/>
                        <a:ext cx="5435600" cy="4106862"/>
                      </a:xfrm>
                      <a:prstGeom prst="rect">
                        <a:avLst/>
                      </a:prstGeom>
                      <a:solidFill>
                        <a:srgbClr val="FFFFFF"/>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6"/>
          <p:cNvSpPr>
            <a:spLocks noChangeArrowheads="1"/>
          </p:cNvSpPr>
          <p:nvPr/>
        </p:nvSpPr>
        <p:spPr bwMode="auto">
          <a:xfrm>
            <a:off x="6858000" y="6074123"/>
            <a:ext cx="3333750" cy="379413"/>
          </a:xfrm>
          <a:prstGeom prst="rect">
            <a:avLst/>
          </a:prstGeom>
          <a:solidFill>
            <a:srgbClr val="FFFFFF"/>
          </a:solidFill>
          <a:ln w="12700">
            <a:solidFill>
              <a:srgbClr val="FFFFFF"/>
            </a:solidFill>
            <a:miter lim="800000"/>
            <a:headEnd/>
            <a:tailEnd/>
          </a:ln>
        </p:spPr>
        <p:txBody>
          <a:bodyPr wrap="none"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800" b="1" dirty="0" err="1">
                <a:solidFill>
                  <a:srgbClr val="009966"/>
                </a:solidFill>
              </a:rPr>
              <a:t>Powley</a:t>
            </a:r>
            <a:r>
              <a:rPr lang="en-US" altLang="en-US" sz="1800" b="1" dirty="0">
                <a:solidFill>
                  <a:srgbClr val="009966"/>
                </a:solidFill>
              </a:rPr>
              <a:t> 1987 presentation to </a:t>
            </a:r>
            <a:r>
              <a:rPr lang="en-US" altLang="en-US" sz="1800" b="1" dirty="0" err="1">
                <a:solidFill>
                  <a:srgbClr val="009966"/>
                </a:solidFill>
              </a:rPr>
              <a:t>Gri</a:t>
            </a:r>
            <a:endParaRPr lang="en-US" altLang="en-US" sz="1800" b="1" dirty="0">
              <a:solidFill>
                <a:srgbClr val="009966"/>
              </a:solidFill>
            </a:endParaRPr>
          </a:p>
        </p:txBody>
      </p:sp>
    </p:spTree>
    <p:extLst>
      <p:ext uri="{BB962C8B-B14F-4D97-AF65-F5344CB8AC3E}">
        <p14:creationId xmlns:p14="http://schemas.microsoft.com/office/powerpoint/2010/main" val="37642165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8547" name="Object 3"/>
          <p:cNvGraphicFramePr>
            <a:graphicFrameLocks noGrp="1"/>
          </p:cNvGraphicFramePr>
          <p:nvPr>
            <p:ph sz="half" idx="1"/>
          </p:nvPr>
        </p:nvGraphicFramePr>
        <p:xfrm>
          <a:off x="6018726" y="2694191"/>
          <a:ext cx="4572000" cy="3311525"/>
        </p:xfrm>
        <a:graphic>
          <a:graphicData uri="http://schemas.openxmlformats.org/presentationml/2006/ole">
            <mc:AlternateContent xmlns:mc="http://schemas.openxmlformats.org/markup-compatibility/2006">
              <mc:Choice xmlns:v="urn:schemas-microsoft-com:vml" Requires="v">
                <p:oleObj spid="_x0000_s14341" name="Drawing" r:id="rId4" imgW="3638520" imgH="2752560" progId="">
                  <p:embed/>
                </p:oleObj>
              </mc:Choice>
              <mc:Fallback>
                <p:oleObj name="Drawing" r:id="rId4" imgW="3638520" imgH="275256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t="7718"/>
                      <a:stretch>
                        <a:fillRect/>
                      </a:stretch>
                    </p:blipFill>
                    <p:spPr bwMode="auto">
                      <a:xfrm>
                        <a:off x="6018726" y="2694191"/>
                        <a:ext cx="4572000" cy="3311525"/>
                      </a:xfrm>
                      <a:prstGeom prst="rect">
                        <a:avLst/>
                      </a:prstGeom>
                      <a:solidFill>
                        <a:srgbClr val="FFFFFF"/>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8548" name="Picture 4" descr="toop_neworleans2"/>
          <p:cNvPicPr>
            <a:picLocks noChangeAspect="1" noChangeArrowheads="1"/>
          </p:cNvPicPr>
          <p:nvPr/>
        </p:nvPicPr>
        <p:blipFill>
          <a:blip r:embed="rId6" cstate="print"/>
          <a:srcRect t="15620" r="18628" b="41440"/>
          <a:stretch>
            <a:fillRect/>
          </a:stretch>
        </p:blipFill>
        <p:spPr bwMode="auto">
          <a:xfrm>
            <a:off x="1847850" y="833820"/>
            <a:ext cx="5264150" cy="1871663"/>
          </a:xfrm>
          <a:prstGeom prst="rect">
            <a:avLst/>
          </a:prstGeom>
          <a:noFill/>
          <a:ln w="9525">
            <a:noFill/>
            <a:miter lim="800000"/>
            <a:headEnd/>
            <a:tailEnd/>
          </a:ln>
          <a:effectLst/>
        </p:spPr>
      </p:pic>
      <p:sp>
        <p:nvSpPr>
          <p:cNvPr id="108549" name="Rectangle 5"/>
          <p:cNvSpPr>
            <a:spLocks noChangeArrowheads="1"/>
          </p:cNvSpPr>
          <p:nvPr/>
        </p:nvSpPr>
        <p:spPr bwMode="auto">
          <a:xfrm>
            <a:off x="7026789" y="6366078"/>
            <a:ext cx="3333750" cy="379412"/>
          </a:xfrm>
          <a:prstGeom prst="rect">
            <a:avLst/>
          </a:prstGeom>
          <a:solidFill>
            <a:srgbClr val="FFFFFF"/>
          </a:solidFill>
          <a:ln w="12700">
            <a:solidFill>
              <a:srgbClr val="FFFFFF"/>
            </a:solidFill>
            <a:miter lim="800000"/>
            <a:headEnd/>
            <a:tailEnd/>
          </a:ln>
          <a:effectLst/>
        </p:spPr>
        <p:txBody>
          <a:bodyPr wrap="none" lIns="92075" tIns="46038" rIns="92075" bIns="46038">
            <a:spAutoFit/>
          </a:bodyPr>
          <a:lstStyle/>
          <a:p>
            <a:pPr eaLnBrk="0" fontAlgn="base" hangingPunct="0">
              <a:spcBef>
                <a:spcPct val="0"/>
              </a:spcBef>
              <a:spcAft>
                <a:spcPct val="0"/>
              </a:spcAft>
            </a:pPr>
            <a:r>
              <a:rPr lang="en-US" b="1">
                <a:solidFill>
                  <a:srgbClr val="009966"/>
                </a:solidFill>
              </a:rPr>
              <a:t>Powley 1987 presentation to Gri</a:t>
            </a:r>
          </a:p>
        </p:txBody>
      </p:sp>
      <p:pic>
        <p:nvPicPr>
          <p:cNvPr id="108550" name="Picture 6" descr="AnadarkoP"/>
          <p:cNvPicPr>
            <a:picLocks noGrp="1" noChangeAspect="1" noChangeArrowheads="1"/>
          </p:cNvPicPr>
          <p:nvPr>
            <p:ph sz="half" idx="2"/>
          </p:nvPr>
        </p:nvPicPr>
        <p:blipFill>
          <a:blip r:embed="rId7" cstate="print"/>
          <a:srcRect/>
          <a:stretch>
            <a:fillRect/>
          </a:stretch>
        </p:blipFill>
        <p:spPr>
          <a:xfrm>
            <a:off x="1919288" y="2849944"/>
            <a:ext cx="3816350" cy="3392488"/>
          </a:xfrm>
          <a:noFill/>
          <a:ln/>
        </p:spPr>
      </p:pic>
      <p:sp>
        <p:nvSpPr>
          <p:cNvPr id="108551" name="Text Box 7"/>
          <p:cNvSpPr txBox="1">
            <a:spLocks noChangeArrowheads="1"/>
          </p:cNvSpPr>
          <p:nvPr/>
        </p:nvSpPr>
        <p:spPr bwMode="auto">
          <a:xfrm>
            <a:off x="7316788" y="1268414"/>
            <a:ext cx="2932112" cy="1373187"/>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sz="2800" b="1" dirty="0" err="1">
                <a:solidFill>
                  <a:srgbClr val="000000"/>
                </a:solidFill>
                <a:latin typeface="Arial" charset="0"/>
              </a:rPr>
              <a:t>Powley’s</a:t>
            </a:r>
            <a:r>
              <a:rPr lang="en-US" sz="2800" b="1" dirty="0">
                <a:solidFill>
                  <a:srgbClr val="000000"/>
                </a:solidFill>
                <a:latin typeface="Arial" charset="0"/>
              </a:rPr>
              <a:t> Buried</a:t>
            </a:r>
          </a:p>
          <a:p>
            <a:pPr algn="ctr" fontAlgn="base">
              <a:spcBef>
                <a:spcPct val="0"/>
              </a:spcBef>
              <a:spcAft>
                <a:spcPct val="0"/>
              </a:spcAft>
            </a:pPr>
            <a:r>
              <a:rPr lang="en-US" sz="2800" b="1" dirty="0">
                <a:solidFill>
                  <a:srgbClr val="000000"/>
                </a:solidFill>
                <a:latin typeface="Arial" charset="0"/>
              </a:rPr>
              <a:t>Beer Bottle</a:t>
            </a:r>
          </a:p>
          <a:p>
            <a:pPr algn="ctr" fontAlgn="base">
              <a:spcBef>
                <a:spcPct val="0"/>
              </a:spcBef>
              <a:spcAft>
                <a:spcPct val="0"/>
              </a:spcAft>
            </a:pPr>
            <a:r>
              <a:rPr lang="en-US" sz="2800" b="1" dirty="0">
                <a:solidFill>
                  <a:srgbClr val="000000"/>
                </a:solidFill>
                <a:latin typeface="Arial" charset="0"/>
              </a:rPr>
              <a:t>Model</a:t>
            </a:r>
            <a:endParaRPr lang="nb-NO" sz="2800" b="1" dirty="0">
              <a:solidFill>
                <a:srgbClr val="000000"/>
              </a:solidFill>
              <a:latin typeface="Arial" charset="0"/>
            </a:endParaRPr>
          </a:p>
        </p:txBody>
      </p:sp>
      <p:sp>
        <p:nvSpPr>
          <p:cNvPr id="108552" name="Text Box 8"/>
          <p:cNvSpPr txBox="1">
            <a:spLocks noChangeArrowheads="1"/>
          </p:cNvSpPr>
          <p:nvPr/>
        </p:nvSpPr>
        <p:spPr bwMode="auto">
          <a:xfrm>
            <a:off x="2128839" y="6402769"/>
            <a:ext cx="2644775" cy="336550"/>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sz="1600" b="1">
                <a:solidFill>
                  <a:srgbClr val="339966"/>
                </a:solidFill>
                <a:latin typeface="Arial" charset="0"/>
              </a:rPr>
              <a:t>Al Saieb, Anadarko Basin</a:t>
            </a:r>
            <a:endParaRPr lang="nb-NO" sz="1600" b="1">
              <a:solidFill>
                <a:srgbClr val="339966"/>
              </a:solidFill>
              <a:latin typeface="Arial" charset="0"/>
            </a:endParaRPr>
          </a:p>
        </p:txBody>
      </p:sp>
      <p:sp>
        <p:nvSpPr>
          <p:cNvPr id="108546" name="Rectangle 2"/>
          <p:cNvSpPr>
            <a:spLocks noGrp="1" noChangeArrowheads="1"/>
          </p:cNvSpPr>
          <p:nvPr>
            <p:ph type="title"/>
          </p:nvPr>
        </p:nvSpPr>
        <p:spPr>
          <a:xfrm>
            <a:off x="1006642" y="480601"/>
            <a:ext cx="2563814" cy="706437"/>
          </a:xfrm>
        </p:spPr>
        <p:txBody>
          <a:bodyPr>
            <a:normAutofit/>
          </a:bodyPr>
          <a:lstStyle/>
          <a:p>
            <a:pPr algn="l"/>
            <a:r>
              <a:rPr lang="en-US" sz="2800" b="1" dirty="0" smtClean="0"/>
              <a:t>TOOP in </a:t>
            </a:r>
            <a:r>
              <a:rPr lang="en-US" sz="2800" b="1" dirty="0" err="1" smtClean="0"/>
              <a:t>GoM</a:t>
            </a:r>
            <a:endParaRPr lang="nb-NO" sz="2800" b="1" dirty="0"/>
          </a:p>
        </p:txBody>
      </p:sp>
    </p:spTree>
    <p:extLst>
      <p:ext uri="{BB962C8B-B14F-4D97-AF65-F5344CB8AC3E}">
        <p14:creationId xmlns:p14="http://schemas.microsoft.com/office/powerpoint/2010/main" val="4221607177"/>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3" cstate="print"/>
          <a:srcRect/>
          <a:stretch>
            <a:fillRect/>
          </a:stretch>
        </p:blipFill>
        <p:spPr bwMode="auto">
          <a:xfrm>
            <a:off x="2276476" y="295275"/>
            <a:ext cx="7637463" cy="6267450"/>
          </a:xfrm>
          <a:prstGeom prst="rect">
            <a:avLst/>
          </a:prstGeom>
          <a:noFill/>
          <a:ln w="9525">
            <a:noFill/>
            <a:miter lim="800000"/>
            <a:headEnd/>
            <a:tailEnd/>
          </a:ln>
        </p:spPr>
      </p:pic>
      <p:sp>
        <p:nvSpPr>
          <p:cNvPr id="3" name="TextBox 2"/>
          <p:cNvSpPr txBox="1"/>
          <p:nvPr/>
        </p:nvSpPr>
        <p:spPr>
          <a:xfrm>
            <a:off x="8305800" y="6400801"/>
            <a:ext cx="2128468" cy="307777"/>
          </a:xfrm>
          <a:prstGeom prst="rect">
            <a:avLst/>
          </a:prstGeom>
          <a:noFill/>
        </p:spPr>
        <p:txBody>
          <a:bodyPr wrap="none" rtlCol="0">
            <a:spAutoFit/>
          </a:bodyPr>
          <a:lstStyle/>
          <a:p>
            <a:r>
              <a:rPr lang="en-US" sz="1400" dirty="0">
                <a:solidFill>
                  <a:srgbClr val="00B050"/>
                </a:solidFill>
              </a:rPr>
              <a:t>Bradley and </a:t>
            </a:r>
            <a:r>
              <a:rPr lang="en-US" sz="1400" dirty="0" err="1">
                <a:solidFill>
                  <a:srgbClr val="00B050"/>
                </a:solidFill>
              </a:rPr>
              <a:t>Powley</a:t>
            </a:r>
            <a:r>
              <a:rPr lang="en-US" sz="1400" dirty="0">
                <a:solidFill>
                  <a:srgbClr val="00B050"/>
                </a:solidFill>
              </a:rPr>
              <a:t> (1990)</a:t>
            </a:r>
          </a:p>
        </p:txBody>
      </p:sp>
      <p:cxnSp>
        <p:nvCxnSpPr>
          <p:cNvPr id="5" name="Straight Connector 4"/>
          <p:cNvCxnSpPr/>
          <p:nvPr/>
        </p:nvCxnSpPr>
        <p:spPr>
          <a:xfrm>
            <a:off x="7696200" y="6400800"/>
            <a:ext cx="1066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Picture 2"/>
          <p:cNvPicPr>
            <a:picLocks noChangeAspect="1" noChangeArrowheads="1"/>
          </p:cNvPicPr>
          <p:nvPr/>
        </p:nvPicPr>
        <p:blipFill>
          <a:blip r:embed="rId4" cstate="print"/>
          <a:srcRect l="9642" r="4785" b="40000"/>
          <a:stretch>
            <a:fillRect/>
          </a:stretch>
        </p:blipFill>
        <p:spPr bwMode="auto">
          <a:xfrm>
            <a:off x="3657601" y="4114800"/>
            <a:ext cx="4283075" cy="1447800"/>
          </a:xfrm>
          <a:prstGeom prst="rect">
            <a:avLst/>
          </a:prstGeom>
          <a:noFill/>
          <a:ln w="9525">
            <a:noFill/>
            <a:miter lim="800000"/>
            <a:headEnd/>
            <a:tailEnd/>
          </a:ln>
        </p:spPr>
      </p:pic>
      <p:sp>
        <p:nvSpPr>
          <p:cNvPr id="7" name="TextBox 6"/>
          <p:cNvSpPr txBox="1"/>
          <p:nvPr/>
        </p:nvSpPr>
        <p:spPr>
          <a:xfrm>
            <a:off x="3886201" y="4038601"/>
            <a:ext cx="1222771" cy="307777"/>
          </a:xfrm>
          <a:prstGeom prst="rect">
            <a:avLst/>
          </a:prstGeom>
          <a:noFill/>
        </p:spPr>
        <p:txBody>
          <a:bodyPr wrap="none" rtlCol="0">
            <a:spAutoFit/>
          </a:bodyPr>
          <a:lstStyle/>
          <a:p>
            <a:r>
              <a:rPr lang="en-US" sz="1400" dirty="0" err="1">
                <a:solidFill>
                  <a:srgbClr val="00B050"/>
                </a:solidFill>
              </a:rPr>
              <a:t>Powley</a:t>
            </a:r>
            <a:r>
              <a:rPr lang="en-US" sz="1400" dirty="0">
                <a:solidFill>
                  <a:srgbClr val="00B050"/>
                </a:solidFill>
              </a:rPr>
              <a:t> (1990)</a:t>
            </a:r>
          </a:p>
        </p:txBody>
      </p:sp>
      <p:sp>
        <p:nvSpPr>
          <p:cNvPr id="2" name="TextBox 1"/>
          <p:cNvSpPr txBox="1"/>
          <p:nvPr/>
        </p:nvSpPr>
        <p:spPr>
          <a:xfrm>
            <a:off x="7010400" y="202756"/>
            <a:ext cx="3228256" cy="523220"/>
          </a:xfrm>
          <a:prstGeom prst="rect">
            <a:avLst/>
          </a:prstGeom>
          <a:noFill/>
        </p:spPr>
        <p:txBody>
          <a:bodyPr wrap="none" rtlCol="0">
            <a:spAutoFit/>
          </a:bodyPr>
          <a:lstStyle/>
          <a:p>
            <a:r>
              <a:rPr lang="en-US" sz="2800" b="1" dirty="0">
                <a:solidFill>
                  <a:prstClr val="black"/>
                </a:solidFill>
              </a:rPr>
              <a:t>10 years of evidence</a:t>
            </a:r>
          </a:p>
        </p:txBody>
      </p:sp>
    </p:spTree>
    <p:extLst>
      <p:ext uri="{BB962C8B-B14F-4D97-AF65-F5344CB8AC3E}">
        <p14:creationId xmlns:p14="http://schemas.microsoft.com/office/powerpoint/2010/main" val="25274592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3" cstate="print"/>
          <a:srcRect/>
          <a:stretch>
            <a:fillRect/>
          </a:stretch>
        </p:blipFill>
        <p:spPr bwMode="auto">
          <a:xfrm>
            <a:off x="2352676" y="285750"/>
            <a:ext cx="7485063" cy="6286500"/>
          </a:xfrm>
          <a:prstGeom prst="rect">
            <a:avLst/>
          </a:prstGeom>
          <a:noFill/>
          <a:ln w="9525">
            <a:noFill/>
            <a:miter lim="800000"/>
            <a:headEnd/>
            <a:tailEnd/>
          </a:ln>
        </p:spPr>
      </p:pic>
      <p:sp>
        <p:nvSpPr>
          <p:cNvPr id="3" name="TextBox 2"/>
          <p:cNvSpPr txBox="1"/>
          <p:nvPr/>
        </p:nvSpPr>
        <p:spPr>
          <a:xfrm>
            <a:off x="8539532" y="6550224"/>
            <a:ext cx="2128468" cy="307777"/>
          </a:xfrm>
          <a:prstGeom prst="rect">
            <a:avLst/>
          </a:prstGeom>
          <a:noFill/>
        </p:spPr>
        <p:txBody>
          <a:bodyPr wrap="none" rtlCol="0">
            <a:spAutoFit/>
          </a:bodyPr>
          <a:lstStyle/>
          <a:p>
            <a:r>
              <a:rPr lang="en-US" sz="1400" dirty="0">
                <a:solidFill>
                  <a:srgbClr val="00B050"/>
                </a:solidFill>
              </a:rPr>
              <a:t>Bradley and </a:t>
            </a:r>
            <a:r>
              <a:rPr lang="en-US" sz="1400" dirty="0" err="1">
                <a:solidFill>
                  <a:srgbClr val="00B050"/>
                </a:solidFill>
              </a:rPr>
              <a:t>Powley</a:t>
            </a:r>
            <a:r>
              <a:rPr lang="en-US" sz="1400" dirty="0">
                <a:solidFill>
                  <a:srgbClr val="00B050"/>
                </a:solidFill>
              </a:rPr>
              <a:t> (1990)</a:t>
            </a:r>
          </a:p>
        </p:txBody>
      </p:sp>
      <p:cxnSp>
        <p:nvCxnSpPr>
          <p:cNvPr id="4" name="Straight Connector 3"/>
          <p:cNvCxnSpPr/>
          <p:nvPr/>
        </p:nvCxnSpPr>
        <p:spPr>
          <a:xfrm>
            <a:off x="8229600" y="6477000"/>
            <a:ext cx="1066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95318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3" cstate="print"/>
          <a:srcRect/>
          <a:stretch>
            <a:fillRect/>
          </a:stretch>
        </p:blipFill>
        <p:spPr bwMode="auto">
          <a:xfrm>
            <a:off x="1600200" y="1296558"/>
            <a:ext cx="3429000" cy="4723243"/>
          </a:xfrm>
          <a:prstGeom prst="rect">
            <a:avLst/>
          </a:prstGeom>
          <a:noFill/>
          <a:ln w="9525">
            <a:noFill/>
            <a:miter lim="800000"/>
            <a:headEnd/>
            <a:tailEnd/>
          </a:ln>
        </p:spPr>
      </p:pic>
      <p:pic>
        <p:nvPicPr>
          <p:cNvPr id="101379" name="Picture 3"/>
          <p:cNvPicPr>
            <a:picLocks noChangeAspect="1" noChangeArrowheads="1"/>
          </p:cNvPicPr>
          <p:nvPr/>
        </p:nvPicPr>
        <p:blipFill>
          <a:blip r:embed="rId4" cstate="print"/>
          <a:srcRect/>
          <a:stretch>
            <a:fillRect/>
          </a:stretch>
        </p:blipFill>
        <p:spPr bwMode="auto">
          <a:xfrm>
            <a:off x="5076218" y="0"/>
            <a:ext cx="5591782" cy="2628900"/>
          </a:xfrm>
          <a:prstGeom prst="rect">
            <a:avLst/>
          </a:prstGeom>
          <a:noFill/>
          <a:ln w="9525">
            <a:noFill/>
            <a:miter lim="800000"/>
            <a:headEnd/>
            <a:tailEnd/>
          </a:ln>
        </p:spPr>
      </p:pic>
      <p:pic>
        <p:nvPicPr>
          <p:cNvPr id="101380" name="Picture 4"/>
          <p:cNvPicPr>
            <a:picLocks noChangeAspect="1" noChangeArrowheads="1"/>
          </p:cNvPicPr>
          <p:nvPr/>
        </p:nvPicPr>
        <p:blipFill>
          <a:blip r:embed="rId5" cstate="print"/>
          <a:srcRect/>
          <a:stretch>
            <a:fillRect/>
          </a:stretch>
        </p:blipFill>
        <p:spPr bwMode="auto">
          <a:xfrm>
            <a:off x="6400801" y="2743200"/>
            <a:ext cx="3743629" cy="3910012"/>
          </a:xfrm>
          <a:prstGeom prst="rect">
            <a:avLst/>
          </a:prstGeom>
          <a:noFill/>
          <a:ln w="9525">
            <a:noFill/>
            <a:miter lim="800000"/>
            <a:headEnd/>
            <a:tailEnd/>
          </a:ln>
        </p:spPr>
      </p:pic>
      <p:sp>
        <p:nvSpPr>
          <p:cNvPr id="5" name="TextBox 4"/>
          <p:cNvSpPr txBox="1"/>
          <p:nvPr/>
        </p:nvSpPr>
        <p:spPr>
          <a:xfrm>
            <a:off x="2590801" y="1372757"/>
            <a:ext cx="2235099" cy="369332"/>
          </a:xfrm>
          <a:prstGeom prst="rect">
            <a:avLst/>
          </a:prstGeom>
          <a:noFill/>
        </p:spPr>
        <p:txBody>
          <a:bodyPr wrap="none" rtlCol="0">
            <a:spAutoFit/>
          </a:bodyPr>
          <a:lstStyle/>
          <a:p>
            <a:r>
              <a:rPr lang="en-US" dirty="0">
                <a:solidFill>
                  <a:prstClr val="black"/>
                </a:solidFill>
              </a:rPr>
              <a:t>Sacramento Valley, Ca</a:t>
            </a:r>
          </a:p>
        </p:txBody>
      </p:sp>
      <p:sp>
        <p:nvSpPr>
          <p:cNvPr id="6" name="TextBox 5"/>
          <p:cNvSpPr txBox="1"/>
          <p:nvPr/>
        </p:nvSpPr>
        <p:spPr>
          <a:xfrm>
            <a:off x="1905000" y="6400801"/>
            <a:ext cx="1059842" cy="307777"/>
          </a:xfrm>
          <a:prstGeom prst="rect">
            <a:avLst/>
          </a:prstGeom>
          <a:noFill/>
        </p:spPr>
        <p:txBody>
          <a:bodyPr wrap="none" rtlCol="0">
            <a:spAutoFit/>
          </a:bodyPr>
          <a:lstStyle/>
          <a:p>
            <a:r>
              <a:rPr lang="en-US" sz="1400" dirty="0">
                <a:solidFill>
                  <a:srgbClr val="00B050"/>
                </a:solidFill>
              </a:rPr>
              <a:t>Hunt (1990)</a:t>
            </a:r>
          </a:p>
        </p:txBody>
      </p:sp>
      <p:cxnSp>
        <p:nvCxnSpPr>
          <p:cNvPr id="7" name="Straight Connector 6"/>
          <p:cNvCxnSpPr/>
          <p:nvPr/>
        </p:nvCxnSpPr>
        <p:spPr>
          <a:xfrm>
            <a:off x="2743200" y="1677557"/>
            <a:ext cx="2057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296401" y="228600"/>
            <a:ext cx="1119217" cy="369332"/>
          </a:xfrm>
          <a:prstGeom prst="rect">
            <a:avLst/>
          </a:prstGeom>
          <a:noFill/>
        </p:spPr>
        <p:txBody>
          <a:bodyPr wrap="none" rtlCol="0">
            <a:spAutoFit/>
          </a:bodyPr>
          <a:lstStyle/>
          <a:p>
            <a:r>
              <a:rPr lang="en-US" dirty="0">
                <a:solidFill>
                  <a:prstClr val="black"/>
                </a:solidFill>
              </a:rPr>
              <a:t>North Sea</a:t>
            </a:r>
          </a:p>
        </p:txBody>
      </p:sp>
      <p:sp>
        <p:nvSpPr>
          <p:cNvPr id="2" name="TextBox 1"/>
          <p:cNvSpPr txBox="1"/>
          <p:nvPr/>
        </p:nvSpPr>
        <p:spPr>
          <a:xfrm>
            <a:off x="1828801" y="305545"/>
            <a:ext cx="2836033" cy="584775"/>
          </a:xfrm>
          <a:prstGeom prst="rect">
            <a:avLst/>
          </a:prstGeom>
          <a:noFill/>
        </p:spPr>
        <p:txBody>
          <a:bodyPr wrap="none" rtlCol="0">
            <a:spAutoFit/>
          </a:bodyPr>
          <a:lstStyle/>
          <a:p>
            <a:r>
              <a:rPr lang="en-US" sz="3200" b="1" dirty="0">
                <a:solidFill>
                  <a:prstClr val="black"/>
                </a:solidFill>
              </a:rPr>
              <a:t>GRI Verification</a:t>
            </a:r>
          </a:p>
        </p:txBody>
      </p:sp>
    </p:spTree>
    <p:extLst>
      <p:ext uri="{BB962C8B-B14F-4D97-AF65-F5344CB8AC3E}">
        <p14:creationId xmlns:p14="http://schemas.microsoft.com/office/powerpoint/2010/main" val="3936464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Relationship to Darcy’s Law</a:t>
            </a:r>
            <a:endParaRPr lang="en-US" dirty="0"/>
          </a:p>
        </p:txBody>
      </p:sp>
      <p:pic>
        <p:nvPicPr>
          <p:cNvPr id="4" name="Picture 3"/>
          <p:cNvPicPr/>
          <p:nvPr/>
        </p:nvPicPr>
        <p:blipFill>
          <a:blip r:embed="rId3"/>
          <a:stretch>
            <a:fillRect/>
          </a:stretch>
        </p:blipFill>
        <p:spPr>
          <a:xfrm>
            <a:off x="1202690" y="1881906"/>
            <a:ext cx="4005414" cy="3511729"/>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4179391732"/>
              </p:ext>
            </p:extLst>
          </p:nvPr>
        </p:nvGraphicFramePr>
        <p:xfrm>
          <a:off x="5745853" y="1690688"/>
          <a:ext cx="3105815" cy="4113626"/>
        </p:xfrm>
        <a:graphic>
          <a:graphicData uri="http://schemas.openxmlformats.org/presentationml/2006/ole">
            <mc:AlternateContent xmlns:mc="http://schemas.openxmlformats.org/markup-compatibility/2006">
              <mc:Choice xmlns:v="urn:schemas-microsoft-com:vml" Requires="v">
                <p:oleObj spid="_x0000_s2084" name="Equation" r:id="rId4" imgW="1625400" imgH="2070000" progId="Equation.3">
                  <p:embed/>
                </p:oleObj>
              </mc:Choice>
              <mc:Fallback>
                <p:oleObj name="Equation" r:id="rId4" imgW="1625400" imgH="2070000" progId="Equation.3">
                  <p:embed/>
                  <p:pic>
                    <p:nvPicPr>
                      <p:cNvPr id="0" name=""/>
                      <p:cNvPicPr>
                        <a:picLocks noChangeAspect="1" noChangeArrowheads="1"/>
                      </p:cNvPicPr>
                      <p:nvPr/>
                    </p:nvPicPr>
                    <p:blipFill>
                      <a:blip r:embed="rId5"/>
                      <a:srcRect/>
                      <a:stretch>
                        <a:fillRect/>
                      </a:stretch>
                    </p:blipFill>
                    <p:spPr bwMode="auto">
                      <a:xfrm>
                        <a:off x="5745853" y="1690688"/>
                        <a:ext cx="3105815" cy="4113626"/>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280817488"/>
              </p:ext>
            </p:extLst>
          </p:nvPr>
        </p:nvGraphicFramePr>
        <p:xfrm>
          <a:off x="9389417" y="4332168"/>
          <a:ext cx="2577296" cy="2050947"/>
        </p:xfrm>
        <a:graphic>
          <a:graphicData uri="http://schemas.openxmlformats.org/presentationml/2006/ole">
            <mc:AlternateContent xmlns:mc="http://schemas.openxmlformats.org/markup-compatibility/2006">
              <mc:Choice xmlns:v="urn:schemas-microsoft-com:vml" Requires="v">
                <p:oleObj spid="_x0000_s2085" name="Equation" r:id="rId6" imgW="1803240" imgH="1434960" progId="Equation.3">
                  <p:embed/>
                </p:oleObj>
              </mc:Choice>
              <mc:Fallback>
                <p:oleObj name="Equation" r:id="rId6" imgW="1803240" imgH="1434960" progId="Equation.3">
                  <p:embed/>
                  <p:pic>
                    <p:nvPicPr>
                      <p:cNvPr id="0" name=""/>
                      <p:cNvPicPr/>
                      <p:nvPr/>
                    </p:nvPicPr>
                    <p:blipFill>
                      <a:blip r:embed="rId7"/>
                      <a:stretch>
                        <a:fillRect/>
                      </a:stretch>
                    </p:blipFill>
                    <p:spPr>
                      <a:xfrm>
                        <a:off x="9389417" y="4332168"/>
                        <a:ext cx="2577296" cy="2050947"/>
                      </a:xfrm>
                      <a:prstGeom prst="rect">
                        <a:avLst/>
                      </a:prstGeom>
                    </p:spPr>
                  </p:pic>
                </p:oleObj>
              </mc:Fallback>
            </mc:AlternateContent>
          </a:graphicData>
        </a:graphic>
      </p:graphicFrame>
      <p:sp>
        <p:nvSpPr>
          <p:cNvPr id="8" name="TextBox 7"/>
          <p:cNvSpPr txBox="1"/>
          <p:nvPr/>
        </p:nvSpPr>
        <p:spPr>
          <a:xfrm>
            <a:off x="5526156" y="5953071"/>
            <a:ext cx="2849218" cy="461665"/>
          </a:xfrm>
          <a:prstGeom prst="rect">
            <a:avLst/>
          </a:prstGeom>
          <a:noFill/>
        </p:spPr>
        <p:txBody>
          <a:bodyPr wrap="square" rtlCol="0">
            <a:spAutoFit/>
          </a:bodyPr>
          <a:lstStyle/>
          <a:p>
            <a:r>
              <a:rPr lang="en-US" sz="2400" i="1" dirty="0" smtClean="0">
                <a:solidFill>
                  <a:srgbClr val="0000FF"/>
                </a:solidFill>
              </a:rPr>
              <a:t>K’[m</a:t>
            </a:r>
            <a:r>
              <a:rPr lang="en-US" sz="2400" i="1" baseline="30000" dirty="0" smtClean="0">
                <a:solidFill>
                  <a:srgbClr val="0000FF"/>
                </a:solidFill>
              </a:rPr>
              <a:t>2</a:t>
            </a:r>
            <a:r>
              <a:rPr lang="en-US" sz="2400" i="1" dirty="0" smtClean="0">
                <a:solidFill>
                  <a:srgbClr val="0000FF"/>
                </a:solidFill>
              </a:rPr>
              <a:t>] = K[m s</a:t>
            </a:r>
            <a:r>
              <a:rPr lang="en-US" sz="2400" i="1" baseline="30000" dirty="0" smtClean="0">
                <a:solidFill>
                  <a:srgbClr val="0000FF"/>
                </a:solidFill>
              </a:rPr>
              <a:t>-1</a:t>
            </a:r>
            <a:r>
              <a:rPr lang="en-US" sz="2400" i="1" dirty="0" smtClean="0">
                <a:solidFill>
                  <a:srgbClr val="0000FF"/>
                </a:solidFill>
              </a:rPr>
              <a:t>] / 10</a:t>
            </a:r>
            <a:r>
              <a:rPr lang="en-US" sz="2400" i="1" baseline="30000" dirty="0" smtClean="0">
                <a:solidFill>
                  <a:srgbClr val="0000FF"/>
                </a:solidFill>
              </a:rPr>
              <a:t>7</a:t>
            </a:r>
            <a:endParaRPr lang="en-US" sz="2400" i="1" baseline="30000" dirty="0">
              <a:solidFill>
                <a:srgbClr val="0000FF"/>
              </a:solidFill>
            </a:endParaRPr>
          </a:p>
        </p:txBody>
      </p:sp>
      <p:sp>
        <p:nvSpPr>
          <p:cNvPr id="9" name="TextBox 8"/>
          <p:cNvSpPr txBox="1"/>
          <p:nvPr/>
        </p:nvSpPr>
        <p:spPr>
          <a:xfrm>
            <a:off x="331305" y="5722238"/>
            <a:ext cx="4492486" cy="923330"/>
          </a:xfrm>
          <a:prstGeom prst="rect">
            <a:avLst/>
          </a:prstGeom>
          <a:noFill/>
        </p:spPr>
        <p:txBody>
          <a:bodyPr wrap="square" rtlCol="0">
            <a:spAutoFit/>
          </a:bodyPr>
          <a:lstStyle/>
          <a:p>
            <a:r>
              <a:rPr lang="en-US" dirty="0" smtClean="0">
                <a:solidFill>
                  <a:srgbClr val="0000FF"/>
                </a:solidFill>
              </a:rPr>
              <a:t>Note:  Hydrologists specialize to water, planet earth and 20</a:t>
            </a:r>
            <a:r>
              <a:rPr lang="en-US" dirty="0" smtClean="0">
                <a:solidFill>
                  <a:srgbClr val="0000FF"/>
                </a:solidFill>
                <a:latin typeface="Calibri" panose="020F0502020204030204" pitchFamily="34" charset="0"/>
              </a:rPr>
              <a:t>°</a:t>
            </a:r>
            <a:r>
              <a:rPr lang="en-US" dirty="0" smtClean="0">
                <a:solidFill>
                  <a:srgbClr val="0000FF"/>
                </a:solidFill>
              </a:rPr>
              <a:t>C.</a:t>
            </a:r>
          </a:p>
          <a:p>
            <a:r>
              <a:rPr lang="en-US" i="1" dirty="0" smtClean="0">
                <a:solidFill>
                  <a:srgbClr val="0000FF"/>
                </a:solidFill>
                <a:latin typeface="Symbol" panose="05050102010706020507" pitchFamily="18" charset="2"/>
              </a:rPr>
              <a:t>m</a:t>
            </a:r>
            <a:r>
              <a:rPr lang="en-US" i="1" baseline="-25000" dirty="0" smtClean="0">
                <a:solidFill>
                  <a:srgbClr val="0000FF"/>
                </a:solidFill>
              </a:rPr>
              <a:t>w</a:t>
            </a:r>
            <a:r>
              <a:rPr lang="en-US" dirty="0" smtClean="0">
                <a:solidFill>
                  <a:srgbClr val="0000FF"/>
                </a:solidFill>
              </a:rPr>
              <a:t>(0</a:t>
            </a:r>
            <a:r>
              <a:rPr lang="en-US" dirty="0" smtClean="0">
                <a:solidFill>
                  <a:srgbClr val="0000FF"/>
                </a:solidFill>
                <a:latin typeface="Calibri" panose="020F0502020204030204" pitchFamily="34" charset="0"/>
              </a:rPr>
              <a:t>°</a:t>
            </a:r>
            <a:r>
              <a:rPr lang="en-US" dirty="0" smtClean="0">
                <a:solidFill>
                  <a:srgbClr val="0000FF"/>
                </a:solidFill>
              </a:rPr>
              <a:t>C)=1.78x10</a:t>
            </a:r>
            <a:r>
              <a:rPr lang="en-US" baseline="30000" dirty="0" smtClean="0">
                <a:solidFill>
                  <a:srgbClr val="0000FF"/>
                </a:solidFill>
              </a:rPr>
              <a:t>-3</a:t>
            </a:r>
            <a:r>
              <a:rPr lang="en-US" dirty="0" smtClean="0">
                <a:solidFill>
                  <a:srgbClr val="0000FF"/>
                </a:solidFill>
              </a:rPr>
              <a:t> Pa s</a:t>
            </a:r>
            <a:endParaRPr lang="en-US" dirty="0">
              <a:solidFill>
                <a:srgbClr val="0000FF"/>
              </a:solidFill>
            </a:endParaRPr>
          </a:p>
        </p:txBody>
      </p:sp>
    </p:spTree>
    <p:extLst>
      <p:ext uri="{BB962C8B-B14F-4D97-AF65-F5344CB8AC3E}">
        <p14:creationId xmlns:p14="http://schemas.microsoft.com/office/powerpoint/2010/main" val="24082129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5423" y="228600"/>
            <a:ext cx="7772400" cy="1143000"/>
          </a:xfrm>
        </p:spPr>
        <p:txBody>
          <a:bodyPr/>
          <a:lstStyle/>
          <a:p>
            <a:r>
              <a:rPr lang="en-US" dirty="0" smtClean="0"/>
              <a:t>Pockmarks and seepages</a:t>
            </a:r>
            <a:endParaRPr lang="en-US" dirty="0"/>
          </a:p>
        </p:txBody>
      </p:sp>
      <p:pic>
        <p:nvPicPr>
          <p:cNvPr id="3" name="Picture 2" descr="scan0020.jpg"/>
          <p:cNvPicPr>
            <a:picLocks noChangeAspect="1"/>
          </p:cNvPicPr>
          <p:nvPr/>
        </p:nvPicPr>
        <p:blipFill>
          <a:blip r:embed="rId2" cstate="print"/>
          <a:srcRect l="12875" t="11765" r="7468" b="56797"/>
          <a:stretch>
            <a:fillRect/>
          </a:stretch>
        </p:blipFill>
        <p:spPr>
          <a:xfrm>
            <a:off x="1752600" y="1947016"/>
            <a:ext cx="8618046" cy="3810000"/>
          </a:xfrm>
          <a:prstGeom prst="rect">
            <a:avLst/>
          </a:prstGeom>
        </p:spPr>
      </p:pic>
      <p:pic>
        <p:nvPicPr>
          <p:cNvPr id="4" name="Picture 3" descr="scan0023.jpg"/>
          <p:cNvPicPr>
            <a:picLocks noChangeAspect="1"/>
          </p:cNvPicPr>
          <p:nvPr/>
        </p:nvPicPr>
        <p:blipFill>
          <a:blip r:embed="rId3" cstate="print"/>
          <a:stretch>
            <a:fillRect/>
          </a:stretch>
        </p:blipFill>
        <p:spPr>
          <a:xfrm>
            <a:off x="2372497" y="1947016"/>
            <a:ext cx="2677298" cy="4072952"/>
          </a:xfrm>
          <a:prstGeom prst="rect">
            <a:avLst/>
          </a:prstGeom>
        </p:spPr>
      </p:pic>
      <p:pic>
        <p:nvPicPr>
          <p:cNvPr id="6" name="Picture 5" descr="scan0020.jpg"/>
          <p:cNvPicPr>
            <a:picLocks noChangeAspect="1"/>
          </p:cNvPicPr>
          <p:nvPr/>
        </p:nvPicPr>
        <p:blipFill>
          <a:blip r:embed="rId2" cstate="print"/>
          <a:srcRect l="12875" t="11765" r="7468" b="56797"/>
          <a:stretch>
            <a:fillRect/>
          </a:stretch>
        </p:blipFill>
        <p:spPr>
          <a:xfrm>
            <a:off x="1594764" y="1735240"/>
            <a:ext cx="8933718" cy="3949557"/>
          </a:xfrm>
          <a:prstGeom prst="rect">
            <a:avLst/>
          </a:prstGeom>
        </p:spPr>
      </p:pic>
      <p:pic>
        <p:nvPicPr>
          <p:cNvPr id="7" name="Picture 6" descr="scan0023.jpg"/>
          <p:cNvPicPr>
            <a:picLocks noChangeAspect="1"/>
          </p:cNvPicPr>
          <p:nvPr/>
        </p:nvPicPr>
        <p:blipFill>
          <a:blip r:embed="rId3" cstate="print"/>
          <a:stretch>
            <a:fillRect/>
          </a:stretch>
        </p:blipFill>
        <p:spPr>
          <a:xfrm>
            <a:off x="1981201" y="1641156"/>
            <a:ext cx="2775365" cy="4222141"/>
          </a:xfrm>
          <a:prstGeom prst="rect">
            <a:avLst/>
          </a:prstGeom>
        </p:spPr>
      </p:pic>
      <p:sp>
        <p:nvSpPr>
          <p:cNvPr id="5" name="TextBox 4"/>
          <p:cNvSpPr txBox="1"/>
          <p:nvPr/>
        </p:nvSpPr>
        <p:spPr>
          <a:xfrm>
            <a:off x="5181600" y="2478480"/>
            <a:ext cx="3581400" cy="830997"/>
          </a:xfrm>
          <a:prstGeom prst="rect">
            <a:avLst/>
          </a:prstGeom>
          <a:noFill/>
        </p:spPr>
        <p:txBody>
          <a:bodyPr wrap="square" rtlCol="0">
            <a:spAutoFit/>
          </a:bodyPr>
          <a:lstStyle/>
          <a:p>
            <a:r>
              <a:rPr lang="en-US" sz="2400" dirty="0">
                <a:solidFill>
                  <a:srgbClr val="000000"/>
                </a:solidFill>
              </a:rPr>
              <a:t>Pockmarks produced by gas-driven water venting</a:t>
            </a:r>
          </a:p>
        </p:txBody>
      </p:sp>
    </p:spTree>
    <p:extLst>
      <p:ext uri="{BB962C8B-B14F-4D97-AF65-F5344CB8AC3E}">
        <p14:creationId xmlns:p14="http://schemas.microsoft.com/office/powerpoint/2010/main" val="6684343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027238" y="5800725"/>
            <a:ext cx="5148262" cy="1143000"/>
          </a:xfrm>
        </p:spPr>
        <p:txBody>
          <a:bodyPr/>
          <a:lstStyle/>
          <a:p>
            <a:pPr algn="l" eaLnBrk="1" hangingPunct="1"/>
            <a:r>
              <a:rPr lang="en-US" altLang="zh-CN" sz="2000">
                <a:solidFill>
                  <a:schemeClr val="tx1"/>
                </a:solidFill>
              </a:rPr>
              <a:t>Echo Sounder Records of Gas Plumes</a:t>
            </a:r>
            <a:r>
              <a:rPr lang="en-US" altLang="zh-CN" sz="2000"/>
              <a:t> in the Water Column of the Hydrate Ridge Region</a:t>
            </a:r>
          </a:p>
        </p:txBody>
      </p:sp>
      <p:pic>
        <p:nvPicPr>
          <p:cNvPr id="112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1557338"/>
            <a:ext cx="8280400" cy="445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5"/>
          <p:cNvSpPr txBox="1">
            <a:spLocks noChangeArrowheads="1"/>
          </p:cNvSpPr>
          <p:nvPr/>
        </p:nvSpPr>
        <p:spPr bwMode="auto">
          <a:xfrm>
            <a:off x="7464425" y="6165850"/>
            <a:ext cx="2952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800">
                <a:solidFill>
                  <a:schemeClr val="tx1"/>
                </a:solidFill>
                <a:latin typeface="Times New Roman" pitchFamily="18" charset="0"/>
                <a:ea typeface="宋体" pitchFamily="2" charset="-122"/>
              </a:defRPr>
            </a:lvl1pPr>
            <a:lvl2pPr marL="742950" indent="-285750" eaLnBrk="0" hangingPunct="0">
              <a:defRPr kumimoji="1" sz="2800">
                <a:solidFill>
                  <a:schemeClr val="tx1"/>
                </a:solidFill>
                <a:latin typeface="Times New Roman" pitchFamily="18" charset="0"/>
                <a:ea typeface="宋体" pitchFamily="2" charset="-122"/>
              </a:defRPr>
            </a:lvl2pPr>
            <a:lvl3pPr marL="1143000" indent="-228600" eaLnBrk="0" hangingPunct="0">
              <a:defRPr kumimoji="1" sz="2800">
                <a:solidFill>
                  <a:schemeClr val="tx1"/>
                </a:solidFill>
                <a:latin typeface="Times New Roman" pitchFamily="18" charset="0"/>
                <a:ea typeface="宋体" pitchFamily="2" charset="-122"/>
              </a:defRPr>
            </a:lvl3pPr>
            <a:lvl4pPr marL="1600200" indent="-228600" eaLnBrk="0" hangingPunct="0">
              <a:defRPr kumimoji="1" sz="2800">
                <a:solidFill>
                  <a:schemeClr val="tx1"/>
                </a:solidFill>
                <a:latin typeface="Times New Roman" pitchFamily="18" charset="0"/>
                <a:ea typeface="宋体" pitchFamily="2" charset="-122"/>
              </a:defRPr>
            </a:lvl4pPr>
            <a:lvl5pPr marL="2057400" indent="-228600" eaLnBrk="0" hangingPunct="0">
              <a:defRPr kumimoji="1" sz="28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kumimoji="1" sz="28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kumimoji="1" sz="28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kumimoji="1" sz="28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kumimoji="1" sz="2800">
                <a:solidFill>
                  <a:schemeClr val="tx1"/>
                </a:solidFill>
                <a:latin typeface="Times New Roman" pitchFamily="18" charset="0"/>
                <a:ea typeface="宋体" pitchFamily="2" charset="-122"/>
              </a:defRPr>
            </a:lvl9pPr>
          </a:lstStyle>
          <a:p>
            <a:pPr eaLnBrk="1" fontAlgn="base" hangingPunct="1">
              <a:spcBef>
                <a:spcPct val="50000"/>
              </a:spcBef>
              <a:spcAft>
                <a:spcPct val="0"/>
              </a:spcAft>
            </a:pPr>
            <a:r>
              <a:rPr lang="en-US" altLang="zh-CN" sz="2400">
                <a:solidFill>
                  <a:srgbClr val="000000"/>
                </a:solidFill>
              </a:rPr>
              <a:t>Trehu A M et al ,2003</a:t>
            </a:r>
          </a:p>
        </p:txBody>
      </p:sp>
      <p:sp>
        <p:nvSpPr>
          <p:cNvPr id="11269" name="Text Box 6"/>
          <p:cNvSpPr txBox="1">
            <a:spLocks noChangeArrowheads="1"/>
          </p:cNvSpPr>
          <p:nvPr/>
        </p:nvSpPr>
        <p:spPr bwMode="auto">
          <a:xfrm>
            <a:off x="2063750" y="260351"/>
            <a:ext cx="7697788"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a:solidFill>
                  <a:schemeClr val="tx1"/>
                </a:solidFill>
                <a:latin typeface="Times New Roman" pitchFamily="18" charset="0"/>
                <a:ea typeface="宋体" pitchFamily="2" charset="-122"/>
              </a:defRPr>
            </a:lvl1pPr>
            <a:lvl2pPr marL="742950" indent="-285750" eaLnBrk="0" hangingPunct="0">
              <a:defRPr kumimoji="1" sz="2800">
                <a:solidFill>
                  <a:schemeClr val="tx1"/>
                </a:solidFill>
                <a:latin typeface="Times New Roman" pitchFamily="18" charset="0"/>
                <a:ea typeface="宋体" pitchFamily="2" charset="-122"/>
              </a:defRPr>
            </a:lvl2pPr>
            <a:lvl3pPr marL="1143000" indent="-228600" eaLnBrk="0" hangingPunct="0">
              <a:defRPr kumimoji="1" sz="2800">
                <a:solidFill>
                  <a:schemeClr val="tx1"/>
                </a:solidFill>
                <a:latin typeface="Times New Roman" pitchFamily="18" charset="0"/>
                <a:ea typeface="宋体" pitchFamily="2" charset="-122"/>
              </a:defRPr>
            </a:lvl3pPr>
            <a:lvl4pPr marL="1600200" indent="-228600" eaLnBrk="0" hangingPunct="0">
              <a:defRPr kumimoji="1" sz="2800">
                <a:solidFill>
                  <a:schemeClr val="tx1"/>
                </a:solidFill>
                <a:latin typeface="Times New Roman" pitchFamily="18" charset="0"/>
                <a:ea typeface="宋体" pitchFamily="2" charset="-122"/>
              </a:defRPr>
            </a:lvl4pPr>
            <a:lvl5pPr marL="2057400" indent="-228600" eaLnBrk="0" hangingPunct="0">
              <a:defRPr kumimoji="1" sz="28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kumimoji="1" sz="28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kumimoji="1" sz="28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kumimoji="1" sz="28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kumimoji="1" sz="2800">
                <a:solidFill>
                  <a:schemeClr val="tx1"/>
                </a:solidFill>
                <a:latin typeface="Times New Roman" pitchFamily="18" charset="0"/>
                <a:ea typeface="宋体" pitchFamily="2" charset="-122"/>
              </a:defRPr>
            </a:lvl9pPr>
          </a:lstStyle>
          <a:p>
            <a:pPr eaLnBrk="1" fontAlgn="base" hangingPunct="1">
              <a:spcBef>
                <a:spcPct val="0"/>
              </a:spcBef>
              <a:spcAft>
                <a:spcPct val="0"/>
              </a:spcAft>
            </a:pPr>
            <a:r>
              <a:rPr lang="en-US" altLang="en-US" sz="4800">
                <a:solidFill>
                  <a:srgbClr val="000000"/>
                </a:solidFill>
              </a:rPr>
              <a:t>Gas plumes are fairly common</a:t>
            </a:r>
          </a:p>
        </p:txBody>
      </p:sp>
    </p:spTree>
    <p:extLst>
      <p:ext uri="{BB962C8B-B14F-4D97-AF65-F5344CB8AC3E}">
        <p14:creationId xmlns:p14="http://schemas.microsoft.com/office/powerpoint/2010/main" val="29164612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3"/>
          <p:cNvGrpSpPr/>
          <p:nvPr/>
        </p:nvGrpSpPr>
        <p:grpSpPr>
          <a:xfrm>
            <a:off x="5562600" y="3276600"/>
            <a:ext cx="4892964" cy="3276600"/>
            <a:chOff x="1905000" y="228600"/>
            <a:chExt cx="4299527" cy="2895600"/>
          </a:xfrm>
        </p:grpSpPr>
        <p:pic>
          <p:nvPicPr>
            <p:cNvPr id="177156" name="Picture 4" descr="http://oceanlink.island.net/ONews/ONews7/images/mud%20vol%20-%20FBGNMS.jpg"/>
            <p:cNvPicPr>
              <a:picLocks noChangeAspect="1" noChangeArrowheads="1"/>
            </p:cNvPicPr>
            <p:nvPr/>
          </p:nvPicPr>
          <p:blipFill>
            <a:blip r:embed="rId4" cstate="print"/>
            <a:srcRect/>
            <a:stretch>
              <a:fillRect/>
            </a:stretch>
          </p:blipFill>
          <p:spPr bwMode="auto">
            <a:xfrm>
              <a:off x="1905000" y="228600"/>
              <a:ext cx="4299527" cy="2895600"/>
            </a:xfrm>
            <a:prstGeom prst="rect">
              <a:avLst/>
            </a:prstGeom>
            <a:noFill/>
          </p:spPr>
        </p:pic>
        <p:sp>
          <p:nvSpPr>
            <p:cNvPr id="5" name="Rectangle 4"/>
            <p:cNvSpPr/>
            <p:nvPr/>
          </p:nvSpPr>
          <p:spPr>
            <a:xfrm>
              <a:off x="3429000" y="228600"/>
              <a:ext cx="2743200" cy="380784"/>
            </a:xfrm>
            <a:prstGeom prst="rect">
              <a:avLst/>
            </a:prstGeom>
          </p:spPr>
          <p:txBody>
            <a:bodyPr wrap="square">
              <a:spAutoFit/>
            </a:bodyPr>
            <a:lstStyle/>
            <a:p>
              <a:r>
                <a:rPr lang="en-US" sz="1100" dirty="0">
                  <a:solidFill>
                    <a:schemeClr val="bg1"/>
                  </a:solidFill>
                </a:rPr>
                <a:t>http://oceanlink.island.net/ONews/ONews7/images/mud%20vol%20-%20FBGNMS.jpg</a:t>
              </a:r>
            </a:p>
          </p:txBody>
        </p:sp>
        <p:sp>
          <p:nvSpPr>
            <p:cNvPr id="10" name="TextBox 9"/>
            <p:cNvSpPr txBox="1"/>
            <p:nvPr/>
          </p:nvSpPr>
          <p:spPr>
            <a:xfrm>
              <a:off x="4724400" y="2743200"/>
              <a:ext cx="1253697" cy="326386"/>
            </a:xfrm>
            <a:prstGeom prst="rect">
              <a:avLst/>
            </a:prstGeom>
            <a:noFill/>
          </p:spPr>
          <p:txBody>
            <a:bodyPr wrap="none" rtlCol="0">
              <a:spAutoFit/>
            </a:bodyPr>
            <a:lstStyle/>
            <a:p>
              <a:r>
                <a:rPr lang="en-US" dirty="0"/>
                <a:t>Mud Volcano</a:t>
              </a:r>
            </a:p>
          </p:txBody>
        </p:sp>
        <p:sp>
          <p:nvSpPr>
            <p:cNvPr id="11" name="TextBox 10"/>
            <p:cNvSpPr txBox="1"/>
            <p:nvPr/>
          </p:nvSpPr>
          <p:spPr>
            <a:xfrm>
              <a:off x="4800600" y="838200"/>
              <a:ext cx="432718" cy="326386"/>
            </a:xfrm>
            <a:prstGeom prst="rect">
              <a:avLst/>
            </a:prstGeom>
            <a:noFill/>
          </p:spPr>
          <p:txBody>
            <a:bodyPr wrap="none" rtlCol="0">
              <a:spAutoFit/>
            </a:bodyPr>
            <a:lstStyle/>
            <a:p>
              <a:r>
                <a:rPr lang="en-US" dirty="0">
                  <a:solidFill>
                    <a:schemeClr val="bg1"/>
                  </a:solidFill>
                </a:rPr>
                <a:t>gas</a:t>
              </a:r>
            </a:p>
          </p:txBody>
        </p:sp>
      </p:grpSp>
      <p:grpSp>
        <p:nvGrpSpPr>
          <p:cNvPr id="3" name="Group 41"/>
          <p:cNvGrpSpPr/>
          <p:nvPr/>
        </p:nvGrpSpPr>
        <p:grpSpPr>
          <a:xfrm>
            <a:off x="1828800" y="152400"/>
            <a:ext cx="2895600" cy="3443416"/>
            <a:chOff x="304800" y="152400"/>
            <a:chExt cx="2114550" cy="2514600"/>
          </a:xfrm>
        </p:grpSpPr>
        <p:pic>
          <p:nvPicPr>
            <p:cNvPr id="177160" name="Picture 8" descr="Bright Bank, and underwater salt dome on the continental shelf of the Gulf of Mexico"/>
            <p:cNvPicPr>
              <a:picLocks noChangeAspect="1" noChangeArrowheads="1"/>
            </p:cNvPicPr>
            <p:nvPr/>
          </p:nvPicPr>
          <p:blipFill>
            <a:blip r:embed="rId5" cstate="print"/>
            <a:srcRect t="10667" r="50667" b="11111"/>
            <a:stretch>
              <a:fillRect/>
            </a:stretch>
          </p:blipFill>
          <p:spPr bwMode="auto">
            <a:xfrm>
              <a:off x="304800" y="152400"/>
              <a:ext cx="2114550" cy="2514600"/>
            </a:xfrm>
            <a:prstGeom prst="rect">
              <a:avLst/>
            </a:prstGeom>
            <a:noFill/>
          </p:spPr>
        </p:pic>
        <p:sp>
          <p:nvSpPr>
            <p:cNvPr id="13" name="TextBox 12"/>
            <p:cNvSpPr txBox="1"/>
            <p:nvPr/>
          </p:nvSpPr>
          <p:spPr>
            <a:xfrm>
              <a:off x="304800" y="2209800"/>
              <a:ext cx="813811" cy="269710"/>
            </a:xfrm>
            <a:prstGeom prst="rect">
              <a:avLst/>
            </a:prstGeom>
            <a:noFill/>
          </p:spPr>
          <p:txBody>
            <a:bodyPr wrap="none" rtlCol="0">
              <a:spAutoFit/>
            </a:bodyPr>
            <a:lstStyle/>
            <a:p>
              <a:r>
                <a:rPr lang="en-US" dirty="0">
                  <a:solidFill>
                    <a:schemeClr val="bg1"/>
                  </a:solidFill>
                </a:rPr>
                <a:t>Salt dome</a:t>
              </a:r>
            </a:p>
          </p:txBody>
        </p:sp>
      </p:grpSp>
      <p:grpSp>
        <p:nvGrpSpPr>
          <p:cNvPr id="4" name="Group 34"/>
          <p:cNvGrpSpPr/>
          <p:nvPr/>
        </p:nvGrpSpPr>
        <p:grpSpPr>
          <a:xfrm>
            <a:off x="1596189" y="3871161"/>
            <a:ext cx="3810000" cy="2914650"/>
            <a:chOff x="5943600" y="-1457325"/>
            <a:chExt cx="3810000" cy="2914650"/>
          </a:xfrm>
        </p:grpSpPr>
        <p:pic>
          <p:nvPicPr>
            <p:cNvPr id="177166" name="Picture 14" descr="http://1.bp.blogspot.com/_Avn14E-3prY/Rz-wt1505wI/AAAAAAAAApM/-znq9Pgk2rM/s400/Brine+pool_marker.jpg"/>
            <p:cNvPicPr>
              <a:picLocks noChangeAspect="1" noChangeArrowheads="1"/>
            </p:cNvPicPr>
            <p:nvPr/>
          </p:nvPicPr>
          <p:blipFill>
            <a:blip r:embed="rId6" cstate="print"/>
            <a:srcRect/>
            <a:stretch>
              <a:fillRect/>
            </a:stretch>
          </p:blipFill>
          <p:spPr bwMode="auto">
            <a:xfrm>
              <a:off x="5943600" y="-1457325"/>
              <a:ext cx="3810000" cy="2914650"/>
            </a:xfrm>
            <a:prstGeom prst="rect">
              <a:avLst/>
            </a:prstGeom>
            <a:noFill/>
          </p:spPr>
        </p:pic>
        <p:sp>
          <p:nvSpPr>
            <p:cNvPr id="21" name="TextBox 20"/>
            <p:cNvSpPr txBox="1"/>
            <p:nvPr/>
          </p:nvSpPr>
          <p:spPr>
            <a:xfrm>
              <a:off x="8382000" y="-609600"/>
              <a:ext cx="1165704" cy="369332"/>
            </a:xfrm>
            <a:prstGeom prst="rect">
              <a:avLst/>
            </a:prstGeom>
            <a:noFill/>
          </p:spPr>
          <p:txBody>
            <a:bodyPr wrap="none" rtlCol="0">
              <a:spAutoFit/>
            </a:bodyPr>
            <a:lstStyle/>
            <a:p>
              <a:r>
                <a:rPr lang="en-US" dirty="0">
                  <a:solidFill>
                    <a:schemeClr val="bg1"/>
                  </a:solidFill>
                </a:rPr>
                <a:t>Brine pool</a:t>
              </a:r>
            </a:p>
          </p:txBody>
        </p:sp>
        <p:sp>
          <p:nvSpPr>
            <p:cNvPr id="22" name="TextBox 21"/>
            <p:cNvSpPr txBox="1"/>
            <p:nvPr/>
          </p:nvSpPr>
          <p:spPr>
            <a:xfrm>
              <a:off x="7162800" y="990600"/>
              <a:ext cx="2448106" cy="369332"/>
            </a:xfrm>
            <a:prstGeom prst="rect">
              <a:avLst/>
            </a:prstGeom>
            <a:noFill/>
          </p:spPr>
          <p:txBody>
            <a:bodyPr wrap="none" rtlCol="0">
              <a:spAutoFit/>
            </a:bodyPr>
            <a:lstStyle/>
            <a:p>
              <a:r>
                <a:rPr lang="en-US" dirty="0" err="1">
                  <a:solidFill>
                    <a:schemeClr val="bg1"/>
                  </a:solidFill>
                </a:rPr>
                <a:t>Methanotrophic</a:t>
              </a:r>
              <a:r>
                <a:rPr lang="en-US" dirty="0">
                  <a:solidFill>
                    <a:schemeClr val="bg1"/>
                  </a:solidFill>
                </a:rPr>
                <a:t> mussels</a:t>
              </a:r>
            </a:p>
          </p:txBody>
        </p:sp>
        <p:sp>
          <p:nvSpPr>
            <p:cNvPr id="23" name="TextBox 22"/>
            <p:cNvSpPr txBox="1"/>
            <p:nvPr/>
          </p:nvSpPr>
          <p:spPr>
            <a:xfrm>
              <a:off x="8001000" y="-1447800"/>
              <a:ext cx="1728871" cy="276999"/>
            </a:xfrm>
            <a:prstGeom prst="rect">
              <a:avLst/>
            </a:prstGeom>
            <a:noFill/>
          </p:spPr>
          <p:txBody>
            <a:bodyPr wrap="none" rtlCol="0">
              <a:spAutoFit/>
            </a:bodyPr>
            <a:lstStyle/>
            <a:p>
              <a:r>
                <a:rPr lang="en-US" sz="1200" dirty="0">
                  <a:solidFill>
                    <a:schemeClr val="bg1"/>
                  </a:solidFill>
                </a:rPr>
                <a:t>Ian MacDonald (TAMU)</a:t>
              </a:r>
            </a:p>
          </p:txBody>
        </p:sp>
      </p:grpSp>
      <p:grpSp>
        <p:nvGrpSpPr>
          <p:cNvPr id="6" name="Group 49"/>
          <p:cNvGrpSpPr/>
          <p:nvPr/>
        </p:nvGrpSpPr>
        <p:grpSpPr>
          <a:xfrm>
            <a:off x="6629400" y="381000"/>
            <a:ext cx="3689060" cy="2743200"/>
            <a:chOff x="5029200" y="2743200"/>
            <a:chExt cx="3689060" cy="2743200"/>
          </a:xfrm>
        </p:grpSpPr>
        <p:pic>
          <p:nvPicPr>
            <p:cNvPr id="177170" name="Picture 18" descr="tiny worms that live in each of the tiny burrows"/>
            <p:cNvPicPr>
              <a:picLocks noChangeAspect="1" noChangeArrowheads="1"/>
            </p:cNvPicPr>
            <p:nvPr/>
          </p:nvPicPr>
          <p:blipFill>
            <a:blip r:embed="rId7" cstate="print"/>
            <a:srcRect/>
            <a:stretch>
              <a:fillRect/>
            </a:stretch>
          </p:blipFill>
          <p:spPr bwMode="auto">
            <a:xfrm>
              <a:off x="5029200" y="2743200"/>
              <a:ext cx="3657600" cy="2743200"/>
            </a:xfrm>
            <a:prstGeom prst="rect">
              <a:avLst/>
            </a:prstGeom>
            <a:noFill/>
          </p:spPr>
        </p:pic>
        <p:sp>
          <p:nvSpPr>
            <p:cNvPr id="28" name="TextBox 27"/>
            <p:cNvSpPr txBox="1"/>
            <p:nvPr/>
          </p:nvSpPr>
          <p:spPr>
            <a:xfrm>
              <a:off x="5334000" y="4692134"/>
              <a:ext cx="3384260" cy="646331"/>
            </a:xfrm>
            <a:prstGeom prst="rect">
              <a:avLst/>
            </a:prstGeom>
            <a:noFill/>
          </p:spPr>
          <p:txBody>
            <a:bodyPr wrap="none" rtlCol="0">
              <a:spAutoFit/>
            </a:bodyPr>
            <a:lstStyle/>
            <a:p>
              <a:r>
                <a:rPr lang="en-US" dirty="0">
                  <a:solidFill>
                    <a:schemeClr val="bg1"/>
                  </a:solidFill>
                </a:rPr>
                <a:t>Worms grazing on bacteria </a:t>
              </a:r>
            </a:p>
            <a:p>
              <a:r>
                <a:rPr lang="en-US" dirty="0">
                  <a:solidFill>
                    <a:schemeClr val="bg1"/>
                  </a:solidFill>
                </a:rPr>
                <a:t>growing on surface of methane ice</a:t>
              </a:r>
            </a:p>
          </p:txBody>
        </p:sp>
        <p:sp>
          <p:nvSpPr>
            <p:cNvPr id="29" name="TextBox 28"/>
            <p:cNvSpPr txBox="1"/>
            <p:nvPr/>
          </p:nvSpPr>
          <p:spPr>
            <a:xfrm>
              <a:off x="6934200" y="2819400"/>
              <a:ext cx="1728871" cy="276999"/>
            </a:xfrm>
            <a:prstGeom prst="rect">
              <a:avLst/>
            </a:prstGeom>
            <a:noFill/>
          </p:spPr>
          <p:txBody>
            <a:bodyPr wrap="none" rtlCol="0">
              <a:spAutoFit/>
            </a:bodyPr>
            <a:lstStyle/>
            <a:p>
              <a:r>
                <a:rPr lang="en-US" sz="1200" dirty="0">
                  <a:solidFill>
                    <a:schemeClr val="bg1"/>
                  </a:solidFill>
                </a:rPr>
                <a:t>Ian MacDonald (TAMU)</a:t>
              </a:r>
            </a:p>
          </p:txBody>
        </p:sp>
      </p:grpSp>
      <p:grpSp>
        <p:nvGrpSpPr>
          <p:cNvPr id="7" name="Group 31"/>
          <p:cNvGrpSpPr/>
          <p:nvPr/>
        </p:nvGrpSpPr>
        <p:grpSpPr>
          <a:xfrm>
            <a:off x="4343400" y="1981201"/>
            <a:ext cx="2667000" cy="1868735"/>
            <a:chOff x="-381000" y="-1524000"/>
            <a:chExt cx="2667000" cy="1868735"/>
          </a:xfrm>
        </p:grpSpPr>
        <p:pic>
          <p:nvPicPr>
            <p:cNvPr id="177154" name="Picture 2" descr="http://sites.google.com/site/teskelab/_/rsrc/1233855878418/Home/gulf-of-mexico/BrinePool%26MudVolcano.tiff"/>
            <p:cNvPicPr>
              <a:picLocks noChangeAspect="1" noChangeArrowheads="1"/>
            </p:cNvPicPr>
            <p:nvPr/>
          </p:nvPicPr>
          <p:blipFill>
            <a:blip r:embed="rId8" cstate="print"/>
            <a:srcRect t="47619"/>
            <a:stretch>
              <a:fillRect/>
            </a:stretch>
          </p:blipFill>
          <p:spPr bwMode="auto">
            <a:xfrm>
              <a:off x="-381000" y="-1524000"/>
              <a:ext cx="2667000" cy="1808386"/>
            </a:xfrm>
            <a:prstGeom prst="rect">
              <a:avLst/>
            </a:prstGeom>
            <a:noFill/>
          </p:spPr>
        </p:pic>
        <p:sp>
          <p:nvSpPr>
            <p:cNvPr id="31" name="TextBox 30"/>
            <p:cNvSpPr txBox="1"/>
            <p:nvPr/>
          </p:nvSpPr>
          <p:spPr>
            <a:xfrm>
              <a:off x="-381000" y="83125"/>
              <a:ext cx="1609736" cy="261610"/>
            </a:xfrm>
            <a:prstGeom prst="rect">
              <a:avLst/>
            </a:prstGeom>
            <a:noFill/>
          </p:spPr>
          <p:txBody>
            <a:bodyPr wrap="none" rtlCol="0">
              <a:spAutoFit/>
            </a:bodyPr>
            <a:lstStyle/>
            <a:p>
              <a:r>
                <a:rPr lang="en-US" sz="1100" dirty="0">
                  <a:solidFill>
                    <a:schemeClr val="accent5">
                      <a:lumMod val="75000"/>
                    </a:schemeClr>
                  </a:solidFill>
                </a:rPr>
                <a:t>Ian MacDonald (TAMU)</a:t>
              </a:r>
            </a:p>
          </p:txBody>
        </p:sp>
      </p:grpSp>
      <p:graphicFrame>
        <p:nvGraphicFramePr>
          <p:cNvPr id="177175" name="Object 55"/>
          <p:cNvGraphicFramePr>
            <a:graphicFrameLocks noChangeAspect="1"/>
          </p:cNvGraphicFramePr>
          <p:nvPr/>
        </p:nvGraphicFramePr>
        <p:xfrm>
          <a:off x="4648200" y="457201"/>
          <a:ext cx="2057400" cy="1439553"/>
        </p:xfrm>
        <a:graphic>
          <a:graphicData uri="http://schemas.openxmlformats.org/presentationml/2006/ole">
            <mc:AlternateContent xmlns:mc="http://schemas.openxmlformats.org/markup-compatibility/2006">
              <mc:Choice xmlns:v="urn:schemas-microsoft-com:vml" Requires="v">
                <p:oleObj spid="_x0000_s15365" name="CorelDRAW" r:id="rId9" imgW="5885640" imgH="4121280" progId="">
                  <p:embed/>
                </p:oleObj>
              </mc:Choice>
              <mc:Fallback>
                <p:oleObj name="CorelDRAW" r:id="rId9" imgW="5885640" imgH="4121280"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8200" y="457201"/>
                        <a:ext cx="2057400" cy="1439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5581527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4572001" y="4251158"/>
            <a:ext cx="3397281" cy="2510967"/>
            <a:chOff x="-457200" y="3962400"/>
            <a:chExt cx="2783615" cy="2057400"/>
          </a:xfrm>
        </p:grpSpPr>
        <p:pic>
          <p:nvPicPr>
            <p:cNvPr id="7" name="Picture 12" descr="Callogorgia coral along with a solitary cup coral"/>
            <p:cNvPicPr>
              <a:picLocks noChangeAspect="1" noChangeArrowheads="1"/>
            </p:cNvPicPr>
            <p:nvPr/>
          </p:nvPicPr>
          <p:blipFill>
            <a:blip r:embed="rId3" cstate="print"/>
            <a:srcRect/>
            <a:stretch>
              <a:fillRect/>
            </a:stretch>
          </p:blipFill>
          <p:spPr bwMode="auto">
            <a:xfrm>
              <a:off x="-457200" y="3962400"/>
              <a:ext cx="2743200" cy="2057400"/>
            </a:xfrm>
            <a:prstGeom prst="rect">
              <a:avLst/>
            </a:prstGeom>
            <a:noFill/>
          </p:spPr>
        </p:pic>
        <p:sp>
          <p:nvSpPr>
            <p:cNvPr id="8" name="TextBox 7"/>
            <p:cNvSpPr txBox="1"/>
            <p:nvPr/>
          </p:nvSpPr>
          <p:spPr>
            <a:xfrm>
              <a:off x="152400" y="5714999"/>
              <a:ext cx="2174015" cy="302618"/>
            </a:xfrm>
            <a:prstGeom prst="rect">
              <a:avLst/>
            </a:prstGeom>
            <a:noFill/>
          </p:spPr>
          <p:txBody>
            <a:bodyPr wrap="none" rtlCol="0">
              <a:spAutoFit/>
            </a:bodyPr>
            <a:lstStyle/>
            <a:p>
              <a:r>
                <a:rPr lang="en-US" dirty="0" err="1">
                  <a:solidFill>
                    <a:schemeClr val="bg1"/>
                  </a:solidFill>
                </a:rPr>
                <a:t>Callogoria</a:t>
              </a:r>
              <a:r>
                <a:rPr lang="en-US" dirty="0">
                  <a:solidFill>
                    <a:schemeClr val="bg1"/>
                  </a:solidFill>
                </a:rPr>
                <a:t> coral; cup coral</a:t>
              </a:r>
            </a:p>
          </p:txBody>
        </p:sp>
      </p:grpSp>
      <p:grpSp>
        <p:nvGrpSpPr>
          <p:cNvPr id="6" name="Group 19"/>
          <p:cNvGrpSpPr/>
          <p:nvPr/>
        </p:nvGrpSpPr>
        <p:grpSpPr>
          <a:xfrm>
            <a:off x="2122628" y="228600"/>
            <a:ext cx="4125772" cy="3048000"/>
            <a:chOff x="5562600" y="304800"/>
            <a:chExt cx="3094329" cy="2286000"/>
          </a:xfrm>
        </p:grpSpPr>
        <p:pic>
          <p:nvPicPr>
            <p:cNvPr id="10" name="Picture 16" descr="on methane"/>
            <p:cNvPicPr>
              <a:picLocks noChangeAspect="1" noChangeArrowheads="1"/>
            </p:cNvPicPr>
            <p:nvPr/>
          </p:nvPicPr>
          <p:blipFill>
            <a:blip r:embed="rId4" cstate="print"/>
            <a:srcRect/>
            <a:stretch>
              <a:fillRect/>
            </a:stretch>
          </p:blipFill>
          <p:spPr bwMode="auto">
            <a:xfrm>
              <a:off x="5562600" y="304800"/>
              <a:ext cx="3048000" cy="2286000"/>
            </a:xfrm>
            <a:prstGeom prst="rect">
              <a:avLst/>
            </a:prstGeom>
            <a:noFill/>
          </p:spPr>
        </p:pic>
        <p:sp>
          <p:nvSpPr>
            <p:cNvPr id="11" name="TextBox 10"/>
            <p:cNvSpPr txBox="1"/>
            <p:nvPr/>
          </p:nvSpPr>
          <p:spPr>
            <a:xfrm>
              <a:off x="6477000" y="1905000"/>
              <a:ext cx="1931058" cy="623248"/>
            </a:xfrm>
            <a:prstGeom prst="rect">
              <a:avLst/>
            </a:prstGeom>
            <a:noFill/>
          </p:spPr>
          <p:txBody>
            <a:bodyPr wrap="none" rtlCol="0">
              <a:spAutoFit/>
            </a:bodyPr>
            <a:lstStyle/>
            <a:p>
              <a:r>
                <a:rPr lang="en-US" sz="2400" dirty="0">
                  <a:solidFill>
                    <a:srgbClr val="FFFF00"/>
                  </a:solidFill>
                </a:rPr>
                <a:t>Small oil droplets</a:t>
              </a:r>
            </a:p>
            <a:p>
              <a:r>
                <a:rPr lang="en-US" sz="2400" dirty="0">
                  <a:solidFill>
                    <a:srgbClr val="FFFF00"/>
                  </a:solidFill>
                </a:rPr>
                <a:t>adhering to hydrate</a:t>
              </a:r>
            </a:p>
          </p:txBody>
        </p:sp>
        <p:sp>
          <p:nvSpPr>
            <p:cNvPr id="12" name="TextBox 11"/>
            <p:cNvSpPr txBox="1"/>
            <p:nvPr/>
          </p:nvSpPr>
          <p:spPr>
            <a:xfrm>
              <a:off x="6781800" y="381000"/>
              <a:ext cx="1875129" cy="276999"/>
            </a:xfrm>
            <a:prstGeom prst="rect">
              <a:avLst/>
            </a:prstGeom>
            <a:noFill/>
          </p:spPr>
          <p:txBody>
            <a:bodyPr wrap="none" rtlCol="0">
              <a:spAutoFit/>
            </a:bodyPr>
            <a:lstStyle/>
            <a:p>
              <a:r>
                <a:rPr lang="en-US" dirty="0">
                  <a:solidFill>
                    <a:schemeClr val="bg1"/>
                  </a:solidFill>
                </a:rPr>
                <a:t>Ian MacDonald (TAMU)</a:t>
              </a:r>
            </a:p>
          </p:txBody>
        </p:sp>
      </p:grpSp>
      <p:grpSp>
        <p:nvGrpSpPr>
          <p:cNvPr id="9" name="Group 12"/>
          <p:cNvGrpSpPr/>
          <p:nvPr/>
        </p:nvGrpSpPr>
        <p:grpSpPr>
          <a:xfrm>
            <a:off x="2057400" y="3352800"/>
            <a:ext cx="3047998" cy="2438400"/>
            <a:chOff x="-762000" y="2895600"/>
            <a:chExt cx="2476500" cy="1981201"/>
          </a:xfrm>
        </p:grpSpPr>
        <p:pic>
          <p:nvPicPr>
            <p:cNvPr id="14" name="Picture 20" descr="Bartwürmer der kalten Quellen (Ian McDonald, TAMU Corpus Christi)"/>
            <p:cNvPicPr>
              <a:picLocks noChangeAspect="1" noChangeArrowheads="1"/>
            </p:cNvPicPr>
            <p:nvPr/>
          </p:nvPicPr>
          <p:blipFill>
            <a:blip r:embed="rId5" cstate="print"/>
            <a:srcRect/>
            <a:stretch>
              <a:fillRect/>
            </a:stretch>
          </p:blipFill>
          <p:spPr bwMode="auto">
            <a:xfrm>
              <a:off x="-762000" y="2895600"/>
              <a:ext cx="2476500" cy="1981201"/>
            </a:xfrm>
            <a:prstGeom prst="rect">
              <a:avLst/>
            </a:prstGeom>
            <a:noFill/>
          </p:spPr>
        </p:pic>
        <p:sp>
          <p:nvSpPr>
            <p:cNvPr id="15" name="TextBox 14"/>
            <p:cNvSpPr txBox="1"/>
            <p:nvPr/>
          </p:nvSpPr>
          <p:spPr>
            <a:xfrm>
              <a:off x="-733300" y="2895600"/>
              <a:ext cx="1614037" cy="250069"/>
            </a:xfrm>
            <a:prstGeom prst="rect">
              <a:avLst/>
            </a:prstGeom>
            <a:noFill/>
          </p:spPr>
          <p:txBody>
            <a:bodyPr wrap="none" rtlCol="0">
              <a:spAutoFit/>
            </a:bodyPr>
            <a:lstStyle/>
            <a:p>
              <a:r>
                <a:rPr lang="en-US" sz="1400" dirty="0">
                  <a:solidFill>
                    <a:schemeClr val="bg1"/>
                  </a:solidFill>
                </a:rPr>
                <a:t>Ian MacDonald (TAMU)</a:t>
              </a:r>
            </a:p>
          </p:txBody>
        </p:sp>
      </p:grpSp>
      <p:grpSp>
        <p:nvGrpSpPr>
          <p:cNvPr id="13" name="Group 15"/>
          <p:cNvGrpSpPr/>
          <p:nvPr/>
        </p:nvGrpSpPr>
        <p:grpSpPr>
          <a:xfrm>
            <a:off x="6553200" y="292452"/>
            <a:ext cx="3733800" cy="2755548"/>
            <a:chOff x="5257800" y="3657600"/>
            <a:chExt cx="3733800" cy="2755548"/>
          </a:xfrm>
        </p:grpSpPr>
        <p:pic>
          <p:nvPicPr>
            <p:cNvPr id="17" name="Picture 6" descr="http://i.livescience.com/images/090407-deep-vent-02.jpg"/>
            <p:cNvPicPr>
              <a:picLocks noChangeAspect="1" noChangeArrowheads="1"/>
            </p:cNvPicPr>
            <p:nvPr/>
          </p:nvPicPr>
          <p:blipFill>
            <a:blip r:embed="rId6" cstate="print"/>
            <a:srcRect/>
            <a:stretch>
              <a:fillRect/>
            </a:stretch>
          </p:blipFill>
          <p:spPr bwMode="auto">
            <a:xfrm>
              <a:off x="5257800" y="3657600"/>
              <a:ext cx="3670300" cy="2755548"/>
            </a:xfrm>
            <a:prstGeom prst="rect">
              <a:avLst/>
            </a:prstGeom>
            <a:noFill/>
          </p:spPr>
        </p:pic>
        <p:sp>
          <p:nvSpPr>
            <p:cNvPr id="18" name="Rectangle 17"/>
            <p:cNvSpPr/>
            <p:nvPr/>
          </p:nvSpPr>
          <p:spPr>
            <a:xfrm>
              <a:off x="5257800" y="3903025"/>
              <a:ext cx="3733800" cy="276999"/>
            </a:xfrm>
            <a:prstGeom prst="rect">
              <a:avLst/>
            </a:prstGeom>
          </p:spPr>
          <p:txBody>
            <a:bodyPr wrap="square">
              <a:spAutoFit/>
            </a:bodyPr>
            <a:lstStyle/>
            <a:p>
              <a:r>
                <a:rPr lang="en-US" sz="1200" dirty="0">
                  <a:solidFill>
                    <a:srgbClr val="92D050"/>
                  </a:solidFill>
                </a:rPr>
                <a:t>http://i.livescience.com/images/090407-deep-vent-02.jpg</a:t>
              </a:r>
            </a:p>
          </p:txBody>
        </p:sp>
        <p:sp>
          <p:nvSpPr>
            <p:cNvPr id="19" name="TextBox 18"/>
            <p:cNvSpPr txBox="1"/>
            <p:nvPr/>
          </p:nvSpPr>
          <p:spPr>
            <a:xfrm>
              <a:off x="5257800" y="3657600"/>
              <a:ext cx="3467616" cy="369332"/>
            </a:xfrm>
            <a:prstGeom prst="rect">
              <a:avLst/>
            </a:prstGeom>
            <a:noFill/>
          </p:spPr>
          <p:txBody>
            <a:bodyPr wrap="none" rtlCol="0">
              <a:spAutoFit/>
            </a:bodyPr>
            <a:lstStyle/>
            <a:p>
              <a:r>
                <a:rPr lang="en-US" dirty="0">
                  <a:solidFill>
                    <a:schemeClr val="bg1"/>
                  </a:solidFill>
                </a:rPr>
                <a:t>Mineral chimney and microbe mats</a:t>
              </a:r>
            </a:p>
          </p:txBody>
        </p:sp>
      </p:grpSp>
      <p:grpSp>
        <p:nvGrpSpPr>
          <p:cNvPr id="16" name="Group 1"/>
          <p:cNvGrpSpPr/>
          <p:nvPr/>
        </p:nvGrpSpPr>
        <p:grpSpPr>
          <a:xfrm>
            <a:off x="6934200" y="3162094"/>
            <a:ext cx="3607076" cy="2705307"/>
            <a:chOff x="6400800" y="1600200"/>
            <a:chExt cx="2540000" cy="1905000"/>
          </a:xfrm>
        </p:grpSpPr>
        <p:pic>
          <p:nvPicPr>
            <p:cNvPr id="3" name="Picture 10" descr="A large Madrepora coral along with Primnoa coral seen in the pictures lower left corner"/>
            <p:cNvPicPr>
              <a:picLocks noChangeAspect="1" noChangeArrowheads="1"/>
            </p:cNvPicPr>
            <p:nvPr/>
          </p:nvPicPr>
          <p:blipFill>
            <a:blip r:embed="rId7" cstate="print"/>
            <a:srcRect/>
            <a:stretch>
              <a:fillRect/>
            </a:stretch>
          </p:blipFill>
          <p:spPr bwMode="auto">
            <a:xfrm>
              <a:off x="6400800" y="1600200"/>
              <a:ext cx="2540000" cy="1905000"/>
            </a:xfrm>
            <a:prstGeom prst="rect">
              <a:avLst/>
            </a:prstGeom>
            <a:noFill/>
          </p:spPr>
        </p:pic>
        <p:sp>
          <p:nvSpPr>
            <p:cNvPr id="4" name="TextBox 3"/>
            <p:cNvSpPr txBox="1"/>
            <p:nvPr/>
          </p:nvSpPr>
          <p:spPr>
            <a:xfrm>
              <a:off x="7315200" y="1600200"/>
              <a:ext cx="1416856" cy="455128"/>
            </a:xfrm>
            <a:prstGeom prst="rect">
              <a:avLst/>
            </a:prstGeom>
            <a:noFill/>
          </p:spPr>
          <p:txBody>
            <a:bodyPr wrap="none" rtlCol="0">
              <a:spAutoFit/>
            </a:bodyPr>
            <a:lstStyle/>
            <a:p>
              <a:r>
                <a:rPr lang="en-US" dirty="0" err="1">
                  <a:solidFill>
                    <a:schemeClr val="bg1"/>
                  </a:solidFill>
                </a:rPr>
                <a:t>Madrepora</a:t>
              </a:r>
              <a:r>
                <a:rPr lang="en-US" dirty="0">
                  <a:solidFill>
                    <a:schemeClr val="bg1"/>
                  </a:solidFill>
                </a:rPr>
                <a:t> coral</a:t>
              </a:r>
            </a:p>
            <a:p>
              <a:r>
                <a:rPr lang="en-US" dirty="0">
                  <a:solidFill>
                    <a:schemeClr val="bg1"/>
                  </a:solidFill>
                </a:rPr>
                <a:t>Mississippi Canyon</a:t>
              </a:r>
            </a:p>
          </p:txBody>
        </p:sp>
        <p:sp>
          <p:nvSpPr>
            <p:cNvPr id="5" name="TextBox 4"/>
            <p:cNvSpPr txBox="1"/>
            <p:nvPr/>
          </p:nvSpPr>
          <p:spPr>
            <a:xfrm rot="16200000">
              <a:off x="5699495" y="2436005"/>
              <a:ext cx="1710387" cy="260073"/>
            </a:xfrm>
            <a:prstGeom prst="rect">
              <a:avLst/>
            </a:prstGeom>
            <a:noFill/>
          </p:spPr>
          <p:txBody>
            <a:bodyPr wrap="none" rtlCol="0">
              <a:spAutoFit/>
            </a:bodyPr>
            <a:lstStyle/>
            <a:p>
              <a:r>
                <a:rPr lang="en-US" dirty="0">
                  <a:solidFill>
                    <a:schemeClr val="bg1"/>
                  </a:solidFill>
                </a:rPr>
                <a:t>Oceanexplorer.noaa.gov</a:t>
              </a:r>
            </a:p>
          </p:txBody>
        </p:sp>
      </p:grpSp>
    </p:spTree>
    <p:extLst>
      <p:ext uri="{BB962C8B-B14F-4D97-AF65-F5344CB8AC3E}">
        <p14:creationId xmlns:p14="http://schemas.microsoft.com/office/powerpoint/2010/main" val="38525812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Reservoir (capillary) seals</a:t>
            </a:r>
            <a:endParaRPr lang="en-US" dirty="0"/>
          </a:p>
        </p:txBody>
      </p:sp>
      <p:sp>
        <p:nvSpPr>
          <p:cNvPr id="3" name="Subtitle 2"/>
          <p:cNvSpPr>
            <a:spLocks noGrp="1"/>
          </p:cNvSpPr>
          <p:nvPr>
            <p:ph type="subTitle" idx="1"/>
          </p:nvPr>
        </p:nvSpPr>
        <p:spPr/>
        <p:txBody>
          <a:bodyPr/>
          <a:lstStyle/>
          <a:p>
            <a:r>
              <a:rPr lang="en-US" dirty="0" smtClean="0"/>
              <a:t>How would they work?</a:t>
            </a:r>
            <a:endParaRPr lang="en-US" dirty="0"/>
          </a:p>
        </p:txBody>
      </p:sp>
    </p:spTree>
    <p:extLst>
      <p:ext uri="{BB962C8B-B14F-4D97-AF65-F5344CB8AC3E}">
        <p14:creationId xmlns:p14="http://schemas.microsoft.com/office/powerpoint/2010/main" val="27929424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Assignment</a:t>
            </a:r>
            <a:endParaRPr lang="en-US" dirty="0"/>
          </a:p>
        </p:txBody>
      </p:sp>
      <p:sp>
        <p:nvSpPr>
          <p:cNvPr id="4" name="Content Placeholder 3"/>
          <p:cNvSpPr>
            <a:spLocks noGrp="1"/>
          </p:cNvSpPr>
          <p:nvPr>
            <p:ph idx="1"/>
          </p:nvPr>
        </p:nvSpPr>
        <p:spPr/>
        <p:txBody>
          <a:bodyPr/>
          <a:lstStyle/>
          <a:p>
            <a:pPr marL="514350" indent="-514350">
              <a:buFont typeface="+mj-lt"/>
              <a:buAutoNum type="arabicPeriod"/>
            </a:pPr>
            <a:r>
              <a:rPr lang="en-US" dirty="0" smtClean="0"/>
              <a:t>Read p 14-20 of Cathles and Adams (2005) on blackboard</a:t>
            </a:r>
          </a:p>
          <a:p>
            <a:pPr marL="514350" indent="-514350">
              <a:buFont typeface="+mj-lt"/>
              <a:buAutoNum type="arabicPeriod"/>
            </a:pPr>
            <a:r>
              <a:rPr lang="en-US" dirty="0" smtClean="0"/>
              <a:t>Experiment with calculator</a:t>
            </a:r>
          </a:p>
          <a:p>
            <a:pPr marL="514350" indent="-514350">
              <a:buFont typeface="+mj-lt"/>
              <a:buAutoNum type="arabicPeriod"/>
            </a:pPr>
            <a:r>
              <a:rPr lang="en-US" dirty="0" smtClean="0"/>
              <a:t>Seek to understand how Petrel handles fluid and material properties</a:t>
            </a:r>
            <a:endParaRPr lang="en-US" dirty="0"/>
          </a:p>
        </p:txBody>
      </p:sp>
    </p:spTree>
    <p:extLst>
      <p:ext uri="{BB962C8B-B14F-4D97-AF65-F5344CB8AC3E}">
        <p14:creationId xmlns:p14="http://schemas.microsoft.com/office/powerpoint/2010/main" val="4083033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1609" y="139839"/>
            <a:ext cx="10515600" cy="907084"/>
          </a:xfrm>
        </p:spPr>
        <p:txBody>
          <a:bodyPr/>
          <a:lstStyle/>
          <a:p>
            <a:r>
              <a:rPr lang="en-US" dirty="0" smtClean="0"/>
              <a:t>Horner plot analysis</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2351661464"/>
              </p:ext>
            </p:extLst>
          </p:nvPr>
        </p:nvGraphicFramePr>
        <p:xfrm>
          <a:off x="732754" y="1032035"/>
          <a:ext cx="3918364" cy="1484054"/>
        </p:xfrm>
        <a:graphic>
          <a:graphicData uri="http://schemas.openxmlformats.org/presentationml/2006/ole">
            <mc:AlternateContent xmlns:mc="http://schemas.openxmlformats.org/markup-compatibility/2006">
              <mc:Choice xmlns:v="urn:schemas-microsoft-com:vml" Requires="v">
                <p:oleObj spid="_x0000_s3089" name="Equation" r:id="rId3" imgW="2197080" imgH="838080" progId="Equation.3">
                  <p:embed/>
                </p:oleObj>
              </mc:Choice>
              <mc:Fallback>
                <p:oleObj name="Equation" r:id="rId3" imgW="2197080" imgH="838080" progId="Equation.3">
                  <p:embed/>
                  <p:pic>
                    <p:nvPicPr>
                      <p:cNvPr id="0" name=""/>
                      <p:cNvPicPr>
                        <a:picLocks noChangeAspect="1" noChangeArrowheads="1"/>
                      </p:cNvPicPr>
                      <p:nvPr/>
                    </p:nvPicPr>
                    <p:blipFill>
                      <a:blip r:embed="rId4"/>
                      <a:srcRect/>
                      <a:stretch>
                        <a:fillRect/>
                      </a:stretch>
                    </p:blipFill>
                    <p:spPr bwMode="auto">
                      <a:xfrm>
                        <a:off x="732754" y="1032035"/>
                        <a:ext cx="3918364" cy="1484054"/>
                      </a:xfrm>
                      <a:prstGeom prst="rect">
                        <a:avLst/>
                      </a:prstGeom>
                      <a:noFill/>
                    </p:spPr>
                  </p:pic>
                </p:oleObj>
              </mc:Fallback>
            </mc:AlternateContent>
          </a:graphicData>
        </a:graphic>
      </p:graphicFrame>
      <p:sp>
        <p:nvSpPr>
          <p:cNvPr id="7" name="TextBox 6"/>
          <p:cNvSpPr txBox="1"/>
          <p:nvPr/>
        </p:nvSpPr>
        <p:spPr>
          <a:xfrm>
            <a:off x="4504091" y="1229285"/>
            <a:ext cx="2325958" cy="369332"/>
          </a:xfrm>
          <a:prstGeom prst="rect">
            <a:avLst/>
          </a:prstGeom>
          <a:noFill/>
        </p:spPr>
        <p:txBody>
          <a:bodyPr wrap="none" rtlCol="0">
            <a:spAutoFit/>
          </a:bodyPr>
          <a:lstStyle/>
          <a:p>
            <a:r>
              <a:rPr lang="en-US" dirty="0" smtClean="0">
                <a:solidFill>
                  <a:schemeClr val="accent6">
                    <a:lumMod val="75000"/>
                  </a:schemeClr>
                </a:solidFill>
              </a:rPr>
              <a:t>From lecture 2 slide 11</a:t>
            </a:r>
            <a:endParaRPr lang="en-US" dirty="0">
              <a:solidFill>
                <a:schemeClr val="accent6">
                  <a:lumMod val="75000"/>
                </a:schemeClr>
              </a:solidFill>
            </a:endParaRPr>
          </a:p>
        </p:txBody>
      </p:sp>
      <p:sp>
        <p:nvSpPr>
          <p:cNvPr id="8" name="TextBox 7"/>
          <p:cNvSpPr txBox="1"/>
          <p:nvPr/>
        </p:nvSpPr>
        <p:spPr>
          <a:xfrm>
            <a:off x="4856507" y="1992867"/>
            <a:ext cx="1019703" cy="369332"/>
          </a:xfrm>
          <a:prstGeom prst="rect">
            <a:avLst/>
          </a:prstGeom>
          <a:noFill/>
        </p:spPr>
        <p:txBody>
          <a:bodyPr wrap="none" rtlCol="0">
            <a:spAutoFit/>
          </a:bodyPr>
          <a:lstStyle/>
          <a:p>
            <a:r>
              <a:rPr lang="en-US" dirty="0" smtClean="0">
                <a:solidFill>
                  <a:schemeClr val="accent6">
                    <a:lumMod val="75000"/>
                  </a:schemeClr>
                </a:solidFill>
              </a:rPr>
              <a:t>Oil patch</a:t>
            </a:r>
            <a:endParaRPr lang="en-US" dirty="0">
              <a:solidFill>
                <a:schemeClr val="accent6">
                  <a:lumMod val="75000"/>
                </a:schemeClr>
              </a:solidFill>
            </a:endParaRPr>
          </a:p>
        </p:txBody>
      </p:sp>
      <p:pic>
        <p:nvPicPr>
          <p:cNvPr id="9" name="Picture 8"/>
          <p:cNvPicPr>
            <a:picLocks noChangeAspect="1"/>
          </p:cNvPicPr>
          <p:nvPr/>
        </p:nvPicPr>
        <p:blipFill rotWithShape="1">
          <a:blip r:embed="rId5"/>
          <a:srcRect t="53852"/>
          <a:stretch/>
        </p:blipFill>
        <p:spPr>
          <a:xfrm>
            <a:off x="3747835" y="2910339"/>
            <a:ext cx="2707989" cy="2620141"/>
          </a:xfrm>
          <a:prstGeom prst="rect">
            <a:avLst/>
          </a:prstGeom>
        </p:spPr>
      </p:pic>
      <p:pic>
        <p:nvPicPr>
          <p:cNvPr id="10" name="Picture 9"/>
          <p:cNvPicPr>
            <a:picLocks noChangeAspect="1"/>
          </p:cNvPicPr>
          <p:nvPr/>
        </p:nvPicPr>
        <p:blipFill>
          <a:blip r:embed="rId6"/>
          <a:stretch>
            <a:fillRect/>
          </a:stretch>
        </p:blipFill>
        <p:spPr>
          <a:xfrm>
            <a:off x="7603774" y="139839"/>
            <a:ext cx="1951043" cy="954315"/>
          </a:xfrm>
          <a:prstGeom prst="rect">
            <a:avLst/>
          </a:prstGeom>
        </p:spPr>
      </p:pic>
      <p:pic>
        <p:nvPicPr>
          <p:cNvPr id="11" name="Picture 10"/>
          <p:cNvPicPr>
            <a:picLocks noChangeAspect="1"/>
          </p:cNvPicPr>
          <p:nvPr/>
        </p:nvPicPr>
        <p:blipFill>
          <a:blip r:embed="rId7"/>
          <a:stretch>
            <a:fillRect/>
          </a:stretch>
        </p:blipFill>
        <p:spPr>
          <a:xfrm>
            <a:off x="9802958" y="112006"/>
            <a:ext cx="2043470" cy="956036"/>
          </a:xfrm>
          <a:prstGeom prst="rect">
            <a:avLst/>
          </a:prstGeom>
        </p:spPr>
      </p:pic>
      <p:pic>
        <p:nvPicPr>
          <p:cNvPr id="12" name="Picture 11"/>
          <p:cNvPicPr>
            <a:picLocks noChangeAspect="1"/>
          </p:cNvPicPr>
          <p:nvPr/>
        </p:nvPicPr>
        <p:blipFill>
          <a:blip r:embed="rId8"/>
          <a:stretch>
            <a:fillRect/>
          </a:stretch>
        </p:blipFill>
        <p:spPr>
          <a:xfrm>
            <a:off x="7035438" y="1225266"/>
            <a:ext cx="4972050" cy="5438775"/>
          </a:xfrm>
          <a:prstGeom prst="rect">
            <a:avLst/>
          </a:prstGeom>
        </p:spPr>
      </p:pic>
      <p:pic>
        <p:nvPicPr>
          <p:cNvPr id="14" name="Picture 13"/>
          <p:cNvPicPr>
            <a:picLocks noChangeAspect="1"/>
          </p:cNvPicPr>
          <p:nvPr/>
        </p:nvPicPr>
        <p:blipFill>
          <a:blip r:embed="rId9"/>
          <a:stretch>
            <a:fillRect/>
          </a:stretch>
        </p:blipFill>
        <p:spPr>
          <a:xfrm>
            <a:off x="316818" y="2582028"/>
            <a:ext cx="3362881" cy="4137069"/>
          </a:xfrm>
          <a:prstGeom prst="rect">
            <a:avLst/>
          </a:prstGeom>
        </p:spPr>
      </p:pic>
      <p:sp>
        <p:nvSpPr>
          <p:cNvPr id="15" name="TextBox 14"/>
          <p:cNvSpPr txBox="1"/>
          <p:nvPr/>
        </p:nvSpPr>
        <p:spPr>
          <a:xfrm rot="5400000">
            <a:off x="5565845" y="4387699"/>
            <a:ext cx="1916230" cy="369332"/>
          </a:xfrm>
          <a:prstGeom prst="rect">
            <a:avLst/>
          </a:prstGeom>
          <a:noFill/>
        </p:spPr>
        <p:txBody>
          <a:bodyPr wrap="none" rtlCol="0">
            <a:spAutoFit/>
          </a:bodyPr>
          <a:lstStyle/>
          <a:p>
            <a:r>
              <a:rPr lang="en-US" dirty="0" smtClean="0">
                <a:solidFill>
                  <a:schemeClr val="accent6">
                    <a:lumMod val="75000"/>
                  </a:schemeClr>
                </a:solidFill>
              </a:rPr>
              <a:t>Packed off interval</a:t>
            </a:r>
            <a:endParaRPr lang="en-US" dirty="0">
              <a:solidFill>
                <a:schemeClr val="accent6">
                  <a:lumMod val="75000"/>
                </a:schemeClr>
              </a:solidFill>
            </a:endParaRPr>
          </a:p>
        </p:txBody>
      </p:sp>
      <p:sp>
        <p:nvSpPr>
          <p:cNvPr id="16" name="Right Brace 15"/>
          <p:cNvSpPr/>
          <p:nvPr/>
        </p:nvSpPr>
        <p:spPr>
          <a:xfrm>
            <a:off x="6064019" y="4452729"/>
            <a:ext cx="164503" cy="834887"/>
          </a:xfrm>
          <a:prstGeom prst="rightBrac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a:off x="4172045" y="5911225"/>
            <a:ext cx="2559740" cy="646331"/>
          </a:xfrm>
          <a:prstGeom prst="rect">
            <a:avLst/>
          </a:prstGeom>
          <a:noFill/>
        </p:spPr>
        <p:txBody>
          <a:bodyPr wrap="none" rtlCol="0">
            <a:spAutoFit/>
          </a:bodyPr>
          <a:lstStyle/>
          <a:p>
            <a:r>
              <a:rPr lang="en-US" dirty="0" smtClean="0">
                <a:solidFill>
                  <a:srgbClr val="0000FF"/>
                </a:solidFill>
              </a:rPr>
              <a:t>Measure pressure</a:t>
            </a:r>
          </a:p>
          <a:p>
            <a:r>
              <a:rPr lang="en-US" dirty="0" smtClean="0">
                <a:solidFill>
                  <a:srgbClr val="0000FF"/>
                </a:solidFill>
              </a:rPr>
              <a:t>Slope gives transmissivity</a:t>
            </a:r>
            <a:endParaRPr lang="en-US" dirty="0">
              <a:solidFill>
                <a:srgbClr val="0000FF"/>
              </a:solidFill>
            </a:endParaRPr>
          </a:p>
        </p:txBody>
      </p:sp>
      <p:sp>
        <p:nvSpPr>
          <p:cNvPr id="18" name="TextBox 17"/>
          <p:cNvSpPr txBox="1"/>
          <p:nvPr/>
        </p:nvSpPr>
        <p:spPr>
          <a:xfrm>
            <a:off x="6068772" y="270215"/>
            <a:ext cx="1669080" cy="646331"/>
          </a:xfrm>
          <a:prstGeom prst="rect">
            <a:avLst/>
          </a:prstGeom>
          <a:noFill/>
        </p:spPr>
        <p:txBody>
          <a:bodyPr wrap="square" rtlCol="0">
            <a:spAutoFit/>
          </a:bodyPr>
          <a:lstStyle/>
          <a:p>
            <a:r>
              <a:rPr lang="en-US" dirty="0" smtClean="0">
                <a:solidFill>
                  <a:schemeClr val="accent6">
                    <a:lumMod val="75000"/>
                  </a:schemeClr>
                </a:solidFill>
              </a:rPr>
              <a:t>Famous well analysis texts</a:t>
            </a:r>
            <a:endParaRPr lang="en-US" dirty="0">
              <a:solidFill>
                <a:schemeClr val="accent6">
                  <a:lumMod val="75000"/>
                </a:schemeClr>
              </a:solidFill>
            </a:endParaRPr>
          </a:p>
        </p:txBody>
      </p:sp>
      <p:sp>
        <p:nvSpPr>
          <p:cNvPr id="19" name="Down Arrow 18"/>
          <p:cNvSpPr/>
          <p:nvPr/>
        </p:nvSpPr>
        <p:spPr>
          <a:xfrm>
            <a:off x="10697141" y="1071119"/>
            <a:ext cx="255104" cy="192495"/>
          </a:xfrm>
          <a:prstGeom prst="downArrow">
            <a:avLst/>
          </a:prstGeom>
          <a:solidFill>
            <a:schemeClr val="bg1">
              <a:lumMod val="9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7679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582" y="1"/>
            <a:ext cx="10515600" cy="927652"/>
          </a:xfrm>
        </p:spPr>
        <p:txBody>
          <a:bodyPr>
            <a:normAutofit fontScale="90000"/>
          </a:bodyPr>
          <a:lstStyle/>
          <a:p>
            <a:r>
              <a:rPr lang="en-US" dirty="0" smtClean="0"/>
              <a:t>Multiphase- capillary pressure (the simple view)</a:t>
            </a:r>
            <a:endParaRPr lang="en-US" dirty="0"/>
          </a:p>
        </p:txBody>
      </p:sp>
      <p:grpSp>
        <p:nvGrpSpPr>
          <p:cNvPr id="7" name="Group 6"/>
          <p:cNvGrpSpPr/>
          <p:nvPr/>
        </p:nvGrpSpPr>
        <p:grpSpPr>
          <a:xfrm>
            <a:off x="379343" y="974647"/>
            <a:ext cx="2054087" cy="2120347"/>
            <a:chOff x="636104" y="927653"/>
            <a:chExt cx="2054087" cy="2120347"/>
          </a:xfrm>
        </p:grpSpPr>
        <p:sp>
          <p:nvSpPr>
            <p:cNvPr id="3" name="Oval 2"/>
            <p:cNvSpPr/>
            <p:nvPr/>
          </p:nvSpPr>
          <p:spPr>
            <a:xfrm>
              <a:off x="1232452" y="1404730"/>
              <a:ext cx="927652" cy="874644"/>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36104" y="927653"/>
              <a:ext cx="2054087" cy="2120347"/>
            </a:xfrm>
            <a:prstGeom prst="rect">
              <a:avLst/>
            </a:prstGeom>
            <a:solidFill>
              <a:srgbClr val="5B9BD5">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oil</a:t>
              </a:r>
              <a:endParaRPr lang="en-US" dirty="0">
                <a:solidFill>
                  <a:schemeClr val="tx1"/>
                </a:solidFill>
              </a:endParaRPr>
            </a:p>
          </p:txBody>
        </p:sp>
        <p:sp>
          <p:nvSpPr>
            <p:cNvPr id="5" name="TextBox 4"/>
            <p:cNvSpPr txBox="1"/>
            <p:nvPr/>
          </p:nvSpPr>
          <p:spPr>
            <a:xfrm>
              <a:off x="728870" y="2571785"/>
              <a:ext cx="725711" cy="369332"/>
            </a:xfrm>
            <a:prstGeom prst="rect">
              <a:avLst/>
            </a:prstGeom>
            <a:noFill/>
          </p:spPr>
          <p:txBody>
            <a:bodyPr wrap="none" rtlCol="0">
              <a:spAutoFit/>
            </a:bodyPr>
            <a:lstStyle/>
            <a:p>
              <a:r>
                <a:rPr lang="en-US" dirty="0" smtClean="0"/>
                <a:t>water</a:t>
              </a:r>
              <a:endParaRPr lang="en-US" dirty="0"/>
            </a:p>
          </p:txBody>
        </p:sp>
      </p:grpSp>
      <p:sp>
        <p:nvSpPr>
          <p:cNvPr id="6" name="TextBox 5"/>
          <p:cNvSpPr txBox="1"/>
          <p:nvPr/>
        </p:nvSpPr>
        <p:spPr>
          <a:xfrm>
            <a:off x="2817744" y="974647"/>
            <a:ext cx="8788944" cy="1938992"/>
          </a:xfrm>
          <a:prstGeom prst="rect">
            <a:avLst/>
          </a:prstGeom>
          <a:noFill/>
        </p:spPr>
        <p:txBody>
          <a:bodyPr wrap="none" rtlCol="0">
            <a:spAutoFit/>
          </a:bodyPr>
          <a:lstStyle/>
          <a:p>
            <a:pPr marL="285750" indent="-285750">
              <a:buFont typeface="Arial" panose="020B0604020202020204" pitchFamily="34" charset="0"/>
              <a:buChar char="•"/>
            </a:pPr>
            <a:r>
              <a:rPr lang="en-US" sz="2400" dirty="0" smtClean="0"/>
              <a:t>Oil likes oil more than water</a:t>
            </a:r>
          </a:p>
          <a:p>
            <a:pPr marL="285750" indent="-285750">
              <a:buFont typeface="Arial" panose="020B0604020202020204" pitchFamily="34" charset="0"/>
              <a:buChar char="•"/>
            </a:pPr>
            <a:r>
              <a:rPr lang="en-US" sz="2400" dirty="0" smtClean="0"/>
              <a:t>Interface behaves like a stretched rubber sheet </a:t>
            </a:r>
          </a:p>
          <a:p>
            <a:pPr marL="285750" indent="-285750">
              <a:buFont typeface="Arial" panose="020B0604020202020204" pitchFamily="34" charset="0"/>
              <a:buChar char="•"/>
            </a:pPr>
            <a:r>
              <a:rPr lang="en-US" sz="2400" dirty="0" smtClean="0"/>
              <a:t>oil-water </a:t>
            </a:r>
            <a:r>
              <a:rPr lang="en-US" sz="2400" b="1" dirty="0" smtClean="0">
                <a:solidFill>
                  <a:srgbClr val="0000FF"/>
                </a:solidFill>
              </a:rPr>
              <a:t>surface* tension, </a:t>
            </a:r>
            <a:r>
              <a:rPr lang="en-US" sz="2400" b="1" dirty="0" smtClean="0">
                <a:solidFill>
                  <a:srgbClr val="0000FF"/>
                </a:solidFill>
                <a:latin typeface="Symbol" panose="05050102010706020507" pitchFamily="18" charset="2"/>
              </a:rPr>
              <a:t>g</a:t>
            </a:r>
            <a:r>
              <a:rPr lang="en-US" sz="2400" b="1" baseline="-25000" dirty="0" smtClean="0">
                <a:solidFill>
                  <a:srgbClr val="0000FF"/>
                </a:solidFill>
              </a:rPr>
              <a:t> </a:t>
            </a:r>
            <a:r>
              <a:rPr lang="en-US" sz="2400" dirty="0" smtClean="0"/>
              <a:t>, molds oil into sphere like a balloon </a:t>
            </a:r>
          </a:p>
          <a:p>
            <a:pPr marL="285750" indent="-285750">
              <a:buFont typeface="Arial" panose="020B0604020202020204" pitchFamily="34" charset="0"/>
              <a:buChar char="•"/>
            </a:pPr>
            <a:r>
              <a:rPr lang="en-US" sz="2400" dirty="0" smtClean="0"/>
              <a:t>Pressure inside oil is greater than in water by </a:t>
            </a:r>
            <a:r>
              <a:rPr lang="en-US" sz="2400" b="1" dirty="0" smtClean="0">
                <a:solidFill>
                  <a:srgbClr val="0000FF"/>
                </a:solidFill>
              </a:rPr>
              <a:t>capillary pressure, </a:t>
            </a:r>
            <a:r>
              <a:rPr lang="en-US" sz="2400" b="1" i="1" dirty="0" smtClean="0">
                <a:solidFill>
                  <a:srgbClr val="0000FF"/>
                </a:solidFill>
              </a:rPr>
              <a:t>p</a:t>
            </a:r>
            <a:r>
              <a:rPr lang="en-US" sz="2400" b="1" i="1" baseline="-25000" dirty="0" smtClean="0">
                <a:solidFill>
                  <a:srgbClr val="0000FF"/>
                </a:solidFill>
              </a:rPr>
              <a:t>c</a:t>
            </a:r>
          </a:p>
          <a:p>
            <a:pPr marL="285750" indent="-285750">
              <a:buFont typeface="Arial" panose="020B0604020202020204" pitchFamily="34" charset="0"/>
              <a:buChar char="•"/>
            </a:pPr>
            <a:r>
              <a:rPr lang="en-US" sz="2400" dirty="0" smtClean="0"/>
              <a:t>Force balance gives the pressure</a:t>
            </a:r>
          </a:p>
        </p:txBody>
      </p:sp>
      <p:graphicFrame>
        <p:nvGraphicFramePr>
          <p:cNvPr id="8" name="Object 7"/>
          <p:cNvGraphicFramePr>
            <a:graphicFrameLocks noChangeAspect="1"/>
          </p:cNvGraphicFramePr>
          <p:nvPr>
            <p:extLst>
              <p:ext uri="{D42A27DB-BD31-4B8C-83A1-F6EECF244321}">
                <p14:modId xmlns:p14="http://schemas.microsoft.com/office/powerpoint/2010/main" val="2202298048"/>
              </p:ext>
            </p:extLst>
          </p:nvPr>
        </p:nvGraphicFramePr>
        <p:xfrm>
          <a:off x="4873625" y="3340100"/>
          <a:ext cx="3465513" cy="1420813"/>
        </p:xfrm>
        <a:graphic>
          <a:graphicData uri="http://schemas.openxmlformats.org/presentationml/2006/ole">
            <mc:AlternateContent xmlns:mc="http://schemas.openxmlformats.org/markup-compatibility/2006">
              <mc:Choice xmlns:v="urn:schemas-microsoft-com:vml" Requires="v">
                <p:oleObj spid="_x0000_s5136" name="Equation" r:id="rId3" imgW="1549080" imgH="634680" progId="Equation.3">
                  <p:embed/>
                </p:oleObj>
              </mc:Choice>
              <mc:Fallback>
                <p:oleObj name="Equation" r:id="rId3" imgW="1549080" imgH="634680" progId="Equation.3">
                  <p:embed/>
                  <p:pic>
                    <p:nvPicPr>
                      <p:cNvPr id="0" name=""/>
                      <p:cNvPicPr/>
                      <p:nvPr/>
                    </p:nvPicPr>
                    <p:blipFill>
                      <a:blip r:embed="rId4"/>
                      <a:stretch>
                        <a:fillRect/>
                      </a:stretch>
                    </p:blipFill>
                    <p:spPr>
                      <a:xfrm>
                        <a:off x="4873625" y="3340100"/>
                        <a:ext cx="3465513" cy="1420813"/>
                      </a:xfrm>
                      <a:prstGeom prst="rect">
                        <a:avLst/>
                      </a:prstGeom>
                    </p:spPr>
                  </p:pic>
                </p:oleObj>
              </mc:Fallback>
            </mc:AlternateContent>
          </a:graphicData>
        </a:graphic>
      </p:graphicFrame>
      <p:sp>
        <p:nvSpPr>
          <p:cNvPr id="9" name="Freeform 8"/>
          <p:cNvSpPr/>
          <p:nvPr/>
        </p:nvSpPr>
        <p:spPr>
          <a:xfrm>
            <a:off x="967409" y="1881809"/>
            <a:ext cx="927652" cy="119269"/>
          </a:xfrm>
          <a:custGeom>
            <a:avLst/>
            <a:gdLst>
              <a:gd name="connsiteX0" fmla="*/ 0 w 927652"/>
              <a:gd name="connsiteY0" fmla="*/ 13252 h 119269"/>
              <a:gd name="connsiteX1" fmla="*/ 172278 w 927652"/>
              <a:gd name="connsiteY1" fmla="*/ 79513 h 119269"/>
              <a:gd name="connsiteX2" fmla="*/ 437321 w 927652"/>
              <a:gd name="connsiteY2" fmla="*/ 119269 h 119269"/>
              <a:gd name="connsiteX3" fmla="*/ 649356 w 927652"/>
              <a:gd name="connsiteY3" fmla="*/ 106017 h 119269"/>
              <a:gd name="connsiteX4" fmla="*/ 808382 w 927652"/>
              <a:gd name="connsiteY4" fmla="*/ 92765 h 119269"/>
              <a:gd name="connsiteX5" fmla="*/ 927652 w 927652"/>
              <a:gd name="connsiteY5" fmla="*/ 0 h 11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652" h="119269">
                <a:moveTo>
                  <a:pt x="0" y="13252"/>
                </a:moveTo>
                <a:lnTo>
                  <a:pt x="172278" y="79513"/>
                </a:lnTo>
                <a:lnTo>
                  <a:pt x="437321" y="119269"/>
                </a:lnTo>
                <a:lnTo>
                  <a:pt x="649356" y="106017"/>
                </a:lnTo>
                <a:lnTo>
                  <a:pt x="808382" y="92765"/>
                </a:lnTo>
                <a:lnTo>
                  <a:pt x="927652"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1391279" y="2373362"/>
            <a:ext cx="223631" cy="1650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flipV="1">
            <a:off x="1327701" y="1239689"/>
            <a:ext cx="223631" cy="1650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701414" y="5292794"/>
            <a:ext cx="5592044" cy="954107"/>
          </a:xfrm>
          <a:prstGeom prst="rect">
            <a:avLst/>
          </a:prstGeom>
          <a:noFill/>
        </p:spPr>
        <p:txBody>
          <a:bodyPr wrap="none" rtlCol="0">
            <a:spAutoFit/>
          </a:bodyPr>
          <a:lstStyle/>
          <a:p>
            <a:r>
              <a:rPr lang="en-US" sz="2800" dirty="0" smtClean="0"/>
              <a:t>Oil must be pushed into a finer strata</a:t>
            </a:r>
          </a:p>
          <a:p>
            <a:r>
              <a:rPr lang="en-US" sz="2800" dirty="0" smtClean="0"/>
              <a:t>Water gets “sucked in” or imbibed</a:t>
            </a:r>
            <a:endParaRPr lang="en-US" sz="2800" dirty="0"/>
          </a:p>
        </p:txBody>
      </p:sp>
      <p:sp>
        <p:nvSpPr>
          <p:cNvPr id="13" name="TextBox 12"/>
          <p:cNvSpPr txBox="1"/>
          <p:nvPr/>
        </p:nvSpPr>
        <p:spPr>
          <a:xfrm>
            <a:off x="8511348" y="4050506"/>
            <a:ext cx="3559949" cy="646331"/>
          </a:xfrm>
          <a:prstGeom prst="rect">
            <a:avLst/>
          </a:prstGeom>
          <a:noFill/>
        </p:spPr>
        <p:txBody>
          <a:bodyPr wrap="none" rtlCol="0">
            <a:spAutoFit/>
          </a:bodyPr>
          <a:lstStyle/>
          <a:p>
            <a:r>
              <a:rPr lang="en-US" dirty="0" smtClean="0">
                <a:solidFill>
                  <a:schemeClr val="accent6">
                    <a:lumMod val="75000"/>
                  </a:schemeClr>
                </a:solidFill>
              </a:rPr>
              <a:t>p</a:t>
            </a:r>
            <a:r>
              <a:rPr lang="en-US" baseline="-25000" dirty="0" smtClean="0">
                <a:solidFill>
                  <a:schemeClr val="accent6">
                    <a:lumMod val="75000"/>
                  </a:schemeClr>
                </a:solidFill>
              </a:rPr>
              <a:t>c</a:t>
            </a:r>
            <a:r>
              <a:rPr lang="en-US" dirty="0" smtClean="0">
                <a:solidFill>
                  <a:schemeClr val="accent6">
                    <a:lumMod val="75000"/>
                  </a:schemeClr>
                </a:solidFill>
              </a:rPr>
              <a:t> greater for smaller oil bubbles</a:t>
            </a:r>
          </a:p>
          <a:p>
            <a:r>
              <a:rPr lang="en-US" dirty="0" smtClean="0">
                <a:solidFill>
                  <a:schemeClr val="accent6">
                    <a:lumMod val="75000"/>
                  </a:schemeClr>
                </a:solidFill>
              </a:rPr>
              <a:t>bubble size determined by pore size</a:t>
            </a:r>
            <a:endParaRPr lang="en-US" dirty="0">
              <a:solidFill>
                <a:schemeClr val="accent6">
                  <a:lumMod val="75000"/>
                </a:schemeClr>
              </a:solidFill>
            </a:endParaRPr>
          </a:p>
        </p:txBody>
      </p:sp>
      <p:sp>
        <p:nvSpPr>
          <p:cNvPr id="14" name="Rectangle 13"/>
          <p:cNvSpPr/>
          <p:nvPr/>
        </p:nvSpPr>
        <p:spPr>
          <a:xfrm>
            <a:off x="4701414" y="3939357"/>
            <a:ext cx="3637723" cy="926446"/>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027234" y="5880375"/>
            <a:ext cx="2034083" cy="461665"/>
          </a:xfrm>
          <a:prstGeom prst="rect">
            <a:avLst/>
          </a:prstGeom>
          <a:noFill/>
        </p:spPr>
        <p:txBody>
          <a:bodyPr wrap="none" rtlCol="0">
            <a:spAutoFit/>
          </a:bodyPr>
          <a:lstStyle/>
          <a:p>
            <a:r>
              <a:rPr lang="en-US" sz="2400" dirty="0" smtClean="0">
                <a:solidFill>
                  <a:srgbClr val="0000FF"/>
                </a:solidFill>
              </a:rPr>
              <a:t>entry pressure</a:t>
            </a:r>
            <a:endParaRPr lang="en-US" sz="2400" dirty="0">
              <a:solidFill>
                <a:srgbClr val="0000FF"/>
              </a:solidFill>
            </a:endParaRPr>
          </a:p>
        </p:txBody>
      </p:sp>
      <p:pic>
        <p:nvPicPr>
          <p:cNvPr id="16" name="Picture 15"/>
          <p:cNvPicPr>
            <a:picLocks noChangeAspect="1"/>
          </p:cNvPicPr>
          <p:nvPr/>
        </p:nvPicPr>
        <p:blipFill>
          <a:blip r:embed="rId5"/>
          <a:stretch>
            <a:fillRect/>
          </a:stretch>
        </p:blipFill>
        <p:spPr>
          <a:xfrm>
            <a:off x="636265" y="3500617"/>
            <a:ext cx="3369218" cy="2308273"/>
          </a:xfrm>
          <a:prstGeom prst="rect">
            <a:avLst/>
          </a:prstGeom>
        </p:spPr>
      </p:pic>
      <p:cxnSp>
        <p:nvCxnSpPr>
          <p:cNvPr id="18" name="Straight Arrow Connector 17"/>
          <p:cNvCxnSpPr>
            <a:stCxn id="12" idx="1"/>
          </p:cNvCxnSpPr>
          <p:nvPr/>
        </p:nvCxnSpPr>
        <p:spPr>
          <a:xfrm flipH="1" flipV="1">
            <a:off x="3537178" y="5187904"/>
            <a:ext cx="1164236" cy="5819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179166" y="918897"/>
            <a:ext cx="2322687" cy="369332"/>
          </a:xfrm>
          <a:prstGeom prst="rect">
            <a:avLst/>
          </a:prstGeom>
          <a:noFill/>
        </p:spPr>
        <p:txBody>
          <a:bodyPr wrap="none" rtlCol="0">
            <a:spAutoFit/>
          </a:bodyPr>
          <a:lstStyle/>
          <a:p>
            <a:r>
              <a:rPr lang="en-US" dirty="0" smtClean="0">
                <a:solidFill>
                  <a:schemeClr val="accent6">
                    <a:lumMod val="75000"/>
                  </a:schemeClr>
                </a:solidFill>
              </a:rPr>
              <a:t>* or interfacial tension</a:t>
            </a:r>
            <a:endParaRPr lang="en-US" dirty="0">
              <a:solidFill>
                <a:schemeClr val="accent6">
                  <a:lumMod val="75000"/>
                </a:schemeClr>
              </a:solidFill>
            </a:endParaRPr>
          </a:p>
        </p:txBody>
      </p:sp>
      <p:sp>
        <p:nvSpPr>
          <p:cNvPr id="20" name="TextBox 19"/>
          <p:cNvSpPr txBox="1"/>
          <p:nvPr/>
        </p:nvSpPr>
        <p:spPr>
          <a:xfrm>
            <a:off x="7212216" y="6351791"/>
            <a:ext cx="4834529" cy="369332"/>
          </a:xfrm>
          <a:prstGeom prst="rect">
            <a:avLst/>
          </a:prstGeom>
          <a:noFill/>
        </p:spPr>
        <p:txBody>
          <a:bodyPr wrap="none" rtlCol="0">
            <a:spAutoFit/>
          </a:bodyPr>
          <a:lstStyle/>
          <a:p>
            <a:r>
              <a:rPr lang="en-US" dirty="0" smtClean="0">
                <a:solidFill>
                  <a:srgbClr val="0000FF"/>
                </a:solidFill>
              </a:rPr>
              <a:t>Note: water is assumed to “wet” the solid surface</a:t>
            </a:r>
            <a:endParaRPr lang="en-US" dirty="0">
              <a:solidFill>
                <a:srgbClr val="0000FF"/>
              </a:solidFill>
            </a:endParaRPr>
          </a:p>
        </p:txBody>
      </p:sp>
    </p:spTree>
    <p:extLst>
      <p:ext uri="{BB962C8B-B14F-4D97-AF65-F5344CB8AC3E}">
        <p14:creationId xmlns:p14="http://schemas.microsoft.com/office/powerpoint/2010/main" val="899350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861" y="179595"/>
            <a:ext cx="10515600" cy="907083"/>
          </a:xfrm>
        </p:spPr>
        <p:txBody>
          <a:bodyPr/>
          <a:lstStyle/>
          <a:p>
            <a:r>
              <a:rPr lang="en-US" dirty="0" smtClean="0"/>
              <a:t>Multiphase</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3548830668"/>
              </p:ext>
            </p:extLst>
          </p:nvPr>
        </p:nvGraphicFramePr>
        <p:xfrm>
          <a:off x="512802" y="1086678"/>
          <a:ext cx="4237517" cy="1467836"/>
        </p:xfrm>
        <a:graphic>
          <a:graphicData uri="http://schemas.openxmlformats.org/presentationml/2006/ole">
            <mc:AlternateContent xmlns:mc="http://schemas.openxmlformats.org/markup-compatibility/2006">
              <mc:Choice xmlns:v="urn:schemas-microsoft-com:vml" Requires="v">
                <p:oleObj spid="_x0000_s4228" name="Equation" r:id="rId3" imgW="2133360" imgH="711000" progId="Equation.3">
                  <p:embed/>
                </p:oleObj>
              </mc:Choice>
              <mc:Fallback>
                <p:oleObj name="Equation" r:id="rId3" imgW="2133360" imgH="711000" progId="Equation.3">
                  <p:embed/>
                  <p:pic>
                    <p:nvPicPr>
                      <p:cNvPr id="0" name=""/>
                      <p:cNvPicPr>
                        <a:picLocks noChangeAspect="1" noChangeArrowheads="1"/>
                      </p:cNvPicPr>
                      <p:nvPr/>
                    </p:nvPicPr>
                    <p:blipFill>
                      <a:blip r:embed="rId4"/>
                      <a:srcRect/>
                      <a:stretch>
                        <a:fillRect/>
                      </a:stretch>
                    </p:blipFill>
                    <p:spPr bwMode="auto">
                      <a:xfrm>
                        <a:off x="512802" y="1086678"/>
                        <a:ext cx="4237517" cy="1467836"/>
                      </a:xfrm>
                      <a:prstGeom prst="rect">
                        <a:avLst/>
                      </a:prstGeom>
                      <a:noFill/>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000131528"/>
              </p:ext>
            </p:extLst>
          </p:nvPr>
        </p:nvGraphicFramePr>
        <p:xfrm>
          <a:off x="6075176" y="699384"/>
          <a:ext cx="5615608" cy="4718401"/>
        </p:xfrm>
        <a:graphic>
          <a:graphicData uri="http://schemas.openxmlformats.org/presentationml/2006/ole">
            <mc:AlternateContent xmlns:mc="http://schemas.openxmlformats.org/markup-compatibility/2006">
              <mc:Choice xmlns:v="urn:schemas-microsoft-com:vml" Requires="v">
                <p:oleObj spid="_x0000_s4229" name="Equation" r:id="rId5" imgW="2450880" imgH="1981080" progId="Equation.3">
                  <p:embed/>
                </p:oleObj>
              </mc:Choice>
              <mc:Fallback>
                <p:oleObj name="Equation" r:id="rId5" imgW="2450880" imgH="1981080" progId="Equation.3">
                  <p:embed/>
                  <p:pic>
                    <p:nvPicPr>
                      <p:cNvPr id="0" name=""/>
                      <p:cNvPicPr>
                        <a:picLocks noChangeAspect="1" noChangeArrowheads="1"/>
                      </p:cNvPicPr>
                      <p:nvPr/>
                    </p:nvPicPr>
                    <p:blipFill>
                      <a:blip r:embed="rId6"/>
                      <a:srcRect/>
                      <a:stretch>
                        <a:fillRect/>
                      </a:stretch>
                    </p:blipFill>
                    <p:spPr bwMode="auto">
                      <a:xfrm>
                        <a:off x="6075176" y="699384"/>
                        <a:ext cx="5615608" cy="4718401"/>
                      </a:xfrm>
                      <a:prstGeom prst="rect">
                        <a:avLst/>
                      </a:prstGeom>
                      <a:noFill/>
                    </p:spPr>
                  </p:pic>
                </p:oleObj>
              </mc:Fallback>
            </mc:AlternateContent>
          </a:graphicData>
        </a:graphic>
      </p:graphicFrame>
      <p:sp>
        <p:nvSpPr>
          <p:cNvPr id="7" name="TextBox 6"/>
          <p:cNvSpPr txBox="1"/>
          <p:nvPr/>
        </p:nvSpPr>
        <p:spPr>
          <a:xfrm>
            <a:off x="145143" y="4494455"/>
            <a:ext cx="5626861" cy="923330"/>
          </a:xfrm>
          <a:prstGeom prst="rect">
            <a:avLst/>
          </a:prstGeom>
          <a:noFill/>
        </p:spPr>
        <p:txBody>
          <a:bodyPr wrap="none" rtlCol="0">
            <a:spAutoFit/>
          </a:bodyPr>
          <a:lstStyle/>
          <a:p>
            <a:r>
              <a:rPr lang="en-US" dirty="0" smtClean="0"/>
              <a:t>Force driving petroleum same as that driving water</a:t>
            </a:r>
          </a:p>
          <a:p>
            <a:pPr lvl="1"/>
            <a:r>
              <a:rPr lang="en-US" dirty="0" smtClean="0">
                <a:solidFill>
                  <a:srgbClr val="0000FF"/>
                </a:solidFill>
              </a:rPr>
              <a:t>+ buoyancy term </a:t>
            </a:r>
            <a:r>
              <a:rPr lang="en-US" dirty="0" smtClean="0"/>
              <a:t>causing lighter petroleum to rise</a:t>
            </a:r>
          </a:p>
          <a:p>
            <a:pPr lvl="1"/>
            <a:r>
              <a:rPr lang="en-US" dirty="0" smtClean="0">
                <a:solidFill>
                  <a:srgbClr val="0000FF"/>
                </a:solidFill>
              </a:rPr>
              <a:t>+ capillary term </a:t>
            </a:r>
            <a:r>
              <a:rPr lang="en-US" dirty="0" smtClean="0"/>
              <a:t>pushing petroleum out of finer pores</a:t>
            </a:r>
            <a:endParaRPr lang="en-US" dirty="0"/>
          </a:p>
        </p:txBody>
      </p:sp>
      <p:sp>
        <p:nvSpPr>
          <p:cNvPr id="8" name="Rectangle 7"/>
          <p:cNvSpPr/>
          <p:nvPr/>
        </p:nvSpPr>
        <p:spPr>
          <a:xfrm>
            <a:off x="6075175" y="4494455"/>
            <a:ext cx="5028253" cy="923330"/>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634515" y="5588000"/>
            <a:ext cx="1614737" cy="923330"/>
          </a:xfrm>
          <a:prstGeom prst="rect">
            <a:avLst/>
          </a:prstGeom>
          <a:noFill/>
        </p:spPr>
        <p:txBody>
          <a:bodyPr wrap="none" rtlCol="0">
            <a:spAutoFit/>
          </a:bodyPr>
          <a:lstStyle/>
          <a:p>
            <a:r>
              <a:rPr lang="en-US" dirty="0" smtClean="0"/>
              <a:t>up positive</a:t>
            </a:r>
          </a:p>
          <a:p>
            <a:r>
              <a:rPr lang="en-US" dirty="0"/>
              <a:t> </a:t>
            </a:r>
            <a:r>
              <a:rPr lang="en-US" dirty="0" smtClean="0"/>
              <a:t>    points down</a:t>
            </a:r>
          </a:p>
          <a:p>
            <a:r>
              <a:rPr lang="en-US" dirty="0" smtClean="0"/>
              <a:t>-    points up</a:t>
            </a:r>
            <a:endParaRPr lang="en-US" dirty="0"/>
          </a:p>
        </p:txBody>
      </p:sp>
      <p:graphicFrame>
        <p:nvGraphicFramePr>
          <p:cNvPr id="10" name="Object 9"/>
          <p:cNvGraphicFramePr>
            <a:graphicFrameLocks noChangeAspect="1"/>
          </p:cNvGraphicFramePr>
          <p:nvPr>
            <p:extLst>
              <p:ext uri="{D42A27DB-BD31-4B8C-83A1-F6EECF244321}">
                <p14:modId xmlns:p14="http://schemas.microsoft.com/office/powerpoint/2010/main" val="2778779989"/>
              </p:ext>
            </p:extLst>
          </p:nvPr>
        </p:nvGraphicFramePr>
        <p:xfrm>
          <a:off x="7736115" y="5937574"/>
          <a:ext cx="242855" cy="303569"/>
        </p:xfrm>
        <a:graphic>
          <a:graphicData uri="http://schemas.openxmlformats.org/presentationml/2006/ole">
            <mc:AlternateContent xmlns:mc="http://schemas.openxmlformats.org/markup-compatibility/2006">
              <mc:Choice xmlns:v="urn:schemas-microsoft-com:vml" Requires="v">
                <p:oleObj spid="_x0000_s4230" name="Equation" r:id="rId7" imgW="152280" imgH="190440" progId="Equation.3">
                  <p:embed/>
                </p:oleObj>
              </mc:Choice>
              <mc:Fallback>
                <p:oleObj name="Equation" r:id="rId7" imgW="152280" imgH="190440" progId="Equation.3">
                  <p:embed/>
                  <p:pic>
                    <p:nvPicPr>
                      <p:cNvPr id="0" name=""/>
                      <p:cNvPicPr/>
                      <p:nvPr/>
                    </p:nvPicPr>
                    <p:blipFill>
                      <a:blip r:embed="rId8"/>
                      <a:stretch>
                        <a:fillRect/>
                      </a:stretch>
                    </p:blipFill>
                    <p:spPr>
                      <a:xfrm>
                        <a:off x="7736115" y="5937574"/>
                        <a:ext cx="242855" cy="303569"/>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619909924"/>
              </p:ext>
            </p:extLst>
          </p:nvPr>
        </p:nvGraphicFramePr>
        <p:xfrm>
          <a:off x="7786655" y="6241142"/>
          <a:ext cx="216149" cy="270187"/>
        </p:xfrm>
        <a:graphic>
          <a:graphicData uri="http://schemas.openxmlformats.org/presentationml/2006/ole">
            <mc:AlternateContent xmlns:mc="http://schemas.openxmlformats.org/markup-compatibility/2006">
              <mc:Choice xmlns:v="urn:schemas-microsoft-com:vml" Requires="v">
                <p:oleObj spid="_x0000_s4231" name="Equation" r:id="rId9" imgW="152280" imgH="190440" progId="Equation.3">
                  <p:embed/>
                </p:oleObj>
              </mc:Choice>
              <mc:Fallback>
                <p:oleObj name="Equation" r:id="rId9" imgW="152280" imgH="190440" progId="Equation.3">
                  <p:embed/>
                  <p:pic>
                    <p:nvPicPr>
                      <p:cNvPr id="0" name=""/>
                      <p:cNvPicPr/>
                      <p:nvPr/>
                    </p:nvPicPr>
                    <p:blipFill>
                      <a:blip r:embed="rId8"/>
                      <a:stretch>
                        <a:fillRect/>
                      </a:stretch>
                    </p:blipFill>
                    <p:spPr>
                      <a:xfrm>
                        <a:off x="7786655" y="6241142"/>
                        <a:ext cx="216149" cy="270187"/>
                      </a:xfrm>
                      <a:prstGeom prst="rect">
                        <a:avLst/>
                      </a:prstGeom>
                    </p:spPr>
                  </p:pic>
                </p:oleObj>
              </mc:Fallback>
            </mc:AlternateContent>
          </a:graphicData>
        </a:graphic>
      </p:graphicFrame>
      <p:sp>
        <p:nvSpPr>
          <p:cNvPr id="12" name="TextBox 11"/>
          <p:cNvSpPr txBox="1"/>
          <p:nvPr/>
        </p:nvSpPr>
        <p:spPr>
          <a:xfrm>
            <a:off x="9422453" y="5589231"/>
            <a:ext cx="2776016" cy="646331"/>
          </a:xfrm>
          <a:prstGeom prst="rect">
            <a:avLst/>
          </a:prstGeom>
          <a:noFill/>
        </p:spPr>
        <p:txBody>
          <a:bodyPr wrap="none" rtlCol="0">
            <a:spAutoFit/>
          </a:bodyPr>
          <a:lstStyle/>
          <a:p>
            <a:r>
              <a:rPr lang="en-US" dirty="0" smtClean="0"/>
              <a:t>grad 1/r increases into pore</a:t>
            </a:r>
          </a:p>
          <a:p>
            <a:r>
              <a:rPr lang="en-US" dirty="0" smtClean="0"/>
              <a:t>- grad 1/r pushes oil out</a:t>
            </a:r>
            <a:endParaRPr lang="en-US" dirty="0"/>
          </a:p>
        </p:txBody>
      </p:sp>
      <p:sp>
        <p:nvSpPr>
          <p:cNvPr id="13" name="TextBox 12"/>
          <p:cNvSpPr txBox="1"/>
          <p:nvPr/>
        </p:nvSpPr>
        <p:spPr>
          <a:xfrm>
            <a:off x="1926421" y="5680332"/>
            <a:ext cx="4511235" cy="954107"/>
          </a:xfrm>
          <a:prstGeom prst="rect">
            <a:avLst/>
          </a:prstGeom>
          <a:noFill/>
        </p:spPr>
        <p:txBody>
          <a:bodyPr wrap="none" rtlCol="0">
            <a:spAutoFit/>
          </a:bodyPr>
          <a:lstStyle/>
          <a:p>
            <a:r>
              <a:rPr lang="en-US" sz="2800" dirty="0" smtClean="0"/>
              <a:t>Oil is buoyant</a:t>
            </a:r>
          </a:p>
          <a:p>
            <a:r>
              <a:rPr lang="en-US" sz="2800" i="1" dirty="0" smtClean="0"/>
              <a:t>p</a:t>
            </a:r>
            <a:r>
              <a:rPr lang="en-US" sz="2800" i="1" baseline="-25000" dirty="0" smtClean="0"/>
              <a:t>c</a:t>
            </a:r>
            <a:r>
              <a:rPr lang="en-US" sz="2800" dirty="0" smtClean="0"/>
              <a:t> pushes oil out of fine pores</a:t>
            </a:r>
            <a:endParaRPr lang="en-US" sz="2800" dirty="0"/>
          </a:p>
        </p:txBody>
      </p:sp>
    </p:spTree>
    <p:extLst>
      <p:ext uri="{BB962C8B-B14F-4D97-AF65-F5344CB8AC3E}">
        <p14:creationId xmlns:p14="http://schemas.microsoft.com/office/powerpoint/2010/main" val="540823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714" y="38780"/>
            <a:ext cx="10515600" cy="1201405"/>
          </a:xfrm>
        </p:spPr>
        <p:txBody>
          <a:bodyPr>
            <a:normAutofit fontScale="90000"/>
          </a:bodyPr>
          <a:lstStyle/>
          <a:p>
            <a:r>
              <a:rPr lang="en-US" dirty="0" smtClean="0"/>
              <a:t>But water is also sucked into fine pores if surface is hydrophilic (water wet)</a:t>
            </a:r>
            <a:endParaRPr lang="en-US" dirty="0"/>
          </a:p>
        </p:txBody>
      </p:sp>
      <p:pic>
        <p:nvPicPr>
          <p:cNvPr id="3" name="Picture 2"/>
          <p:cNvPicPr>
            <a:picLocks noChangeAspect="1"/>
          </p:cNvPicPr>
          <p:nvPr/>
        </p:nvPicPr>
        <p:blipFill>
          <a:blip r:embed="rId2"/>
          <a:stretch>
            <a:fillRect/>
          </a:stretch>
        </p:blipFill>
        <p:spPr>
          <a:xfrm>
            <a:off x="241092" y="1240186"/>
            <a:ext cx="5738793" cy="5503709"/>
          </a:xfrm>
          <a:prstGeom prst="rect">
            <a:avLst/>
          </a:prstGeom>
        </p:spPr>
      </p:pic>
      <p:sp>
        <p:nvSpPr>
          <p:cNvPr id="4" name="TextBox 3"/>
          <p:cNvSpPr txBox="1"/>
          <p:nvPr/>
        </p:nvSpPr>
        <p:spPr>
          <a:xfrm>
            <a:off x="6299199" y="2422381"/>
            <a:ext cx="5646057" cy="830997"/>
          </a:xfrm>
          <a:prstGeom prst="rect">
            <a:avLst/>
          </a:prstGeom>
          <a:noFill/>
        </p:spPr>
        <p:txBody>
          <a:bodyPr wrap="square" rtlCol="0">
            <a:spAutoFit/>
          </a:bodyPr>
          <a:lstStyle/>
          <a:p>
            <a:r>
              <a:rPr lang="en-US" sz="2400" dirty="0" smtClean="0"/>
              <a:t>Capillary tube illustration</a:t>
            </a:r>
            <a:endParaRPr lang="en-US" sz="2400" dirty="0"/>
          </a:p>
          <a:p>
            <a:r>
              <a:rPr lang="en-US" sz="2400" dirty="0" smtClean="0"/>
              <a:t>Tree rootlets do the (can “suck” at -40 bars)</a:t>
            </a:r>
            <a:endParaRPr lang="en-US" sz="2400" dirty="0"/>
          </a:p>
        </p:txBody>
      </p:sp>
      <p:sp>
        <p:nvSpPr>
          <p:cNvPr id="5" name="TextBox 4"/>
          <p:cNvSpPr txBox="1"/>
          <p:nvPr/>
        </p:nvSpPr>
        <p:spPr>
          <a:xfrm>
            <a:off x="7181649" y="4455885"/>
            <a:ext cx="2796215" cy="646331"/>
          </a:xfrm>
          <a:prstGeom prst="rect">
            <a:avLst/>
          </a:prstGeom>
          <a:noFill/>
        </p:spPr>
        <p:txBody>
          <a:bodyPr wrap="none" rtlCol="0">
            <a:spAutoFit/>
          </a:bodyPr>
          <a:lstStyle/>
          <a:p>
            <a:r>
              <a:rPr lang="en-US" dirty="0" smtClean="0">
                <a:solidFill>
                  <a:schemeClr val="accent6">
                    <a:lumMod val="50000"/>
                  </a:schemeClr>
                </a:solidFill>
              </a:rPr>
              <a:t>Note: cos </a:t>
            </a:r>
            <a:r>
              <a:rPr lang="el-GR" dirty="0" smtClean="0">
                <a:solidFill>
                  <a:schemeClr val="accent6">
                    <a:lumMod val="50000"/>
                  </a:schemeClr>
                </a:solidFill>
                <a:latin typeface="Calibri" panose="020F0502020204030204" pitchFamily="34" charset="0"/>
              </a:rPr>
              <a:t>ϴ</a:t>
            </a:r>
            <a:r>
              <a:rPr lang="en-US" dirty="0" smtClean="0">
                <a:solidFill>
                  <a:schemeClr val="accent6">
                    <a:lumMod val="50000"/>
                  </a:schemeClr>
                </a:solidFill>
                <a:latin typeface="Calibri" panose="020F0502020204030204" pitchFamily="34" charset="0"/>
              </a:rPr>
              <a:t> is wetting angle</a:t>
            </a:r>
          </a:p>
          <a:p>
            <a:r>
              <a:rPr lang="en-US" dirty="0" smtClean="0">
                <a:solidFill>
                  <a:schemeClr val="accent6">
                    <a:lumMod val="50000"/>
                  </a:schemeClr>
                </a:solidFill>
                <a:latin typeface="Calibri" panose="020F0502020204030204" pitchFamily="34" charset="0"/>
              </a:rPr>
              <a:t>Often assumed:  </a:t>
            </a:r>
            <a:r>
              <a:rPr lang="en-US" dirty="0" smtClean="0">
                <a:solidFill>
                  <a:schemeClr val="accent6">
                    <a:lumMod val="50000"/>
                  </a:schemeClr>
                </a:solidFill>
              </a:rPr>
              <a:t>cos </a:t>
            </a:r>
            <a:r>
              <a:rPr lang="el-GR" dirty="0" smtClean="0">
                <a:solidFill>
                  <a:schemeClr val="accent6">
                    <a:lumMod val="50000"/>
                  </a:schemeClr>
                </a:solidFill>
                <a:latin typeface="Calibri" panose="020F0502020204030204" pitchFamily="34" charset="0"/>
              </a:rPr>
              <a:t>ϴ</a:t>
            </a:r>
            <a:r>
              <a:rPr lang="en-US" dirty="0" smtClean="0">
                <a:solidFill>
                  <a:schemeClr val="accent6">
                    <a:lumMod val="50000"/>
                  </a:schemeClr>
                </a:solidFill>
                <a:latin typeface="Calibri" panose="020F0502020204030204" pitchFamily="34" charset="0"/>
              </a:rPr>
              <a:t> ~ 1</a:t>
            </a:r>
            <a:endParaRPr lang="en-US" dirty="0">
              <a:solidFill>
                <a:schemeClr val="accent6">
                  <a:lumMod val="50000"/>
                </a:schemeClr>
              </a:solidFill>
            </a:endParaRPr>
          </a:p>
        </p:txBody>
      </p:sp>
    </p:spTree>
    <p:extLst>
      <p:ext uri="{BB962C8B-B14F-4D97-AF65-F5344CB8AC3E}">
        <p14:creationId xmlns:p14="http://schemas.microsoft.com/office/powerpoint/2010/main" val="1164437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383" y="232603"/>
            <a:ext cx="10515600" cy="1325563"/>
          </a:xfrm>
        </p:spPr>
        <p:txBody>
          <a:bodyPr/>
          <a:lstStyle/>
          <a:p>
            <a:r>
              <a:rPr lang="en-US" dirty="0" smtClean="0"/>
              <a:t>Contact angle indicates surface preference</a:t>
            </a:r>
            <a:endParaRPr lang="en-US" dirty="0"/>
          </a:p>
        </p:txBody>
      </p:sp>
      <p:pic>
        <p:nvPicPr>
          <p:cNvPr id="5" name="Picture 4"/>
          <p:cNvPicPr>
            <a:picLocks noChangeAspect="1"/>
          </p:cNvPicPr>
          <p:nvPr/>
        </p:nvPicPr>
        <p:blipFill>
          <a:blip r:embed="rId2"/>
          <a:stretch>
            <a:fillRect/>
          </a:stretch>
        </p:blipFill>
        <p:spPr>
          <a:xfrm>
            <a:off x="808382" y="2000249"/>
            <a:ext cx="9803296" cy="2363295"/>
          </a:xfrm>
          <a:prstGeom prst="rect">
            <a:avLst/>
          </a:prstGeom>
        </p:spPr>
      </p:pic>
      <p:sp>
        <p:nvSpPr>
          <p:cNvPr id="6" name="TextBox 5"/>
          <p:cNvSpPr txBox="1"/>
          <p:nvPr/>
        </p:nvSpPr>
        <p:spPr>
          <a:xfrm>
            <a:off x="427383" y="1641952"/>
            <a:ext cx="11096179" cy="461665"/>
          </a:xfrm>
          <a:prstGeom prst="rect">
            <a:avLst/>
          </a:prstGeom>
          <a:noFill/>
        </p:spPr>
        <p:txBody>
          <a:bodyPr wrap="none" rtlCol="0">
            <a:spAutoFit/>
          </a:bodyPr>
          <a:lstStyle/>
          <a:p>
            <a:r>
              <a:rPr lang="en-US" sz="2400" dirty="0"/>
              <a:t>C</a:t>
            </a:r>
            <a:r>
              <a:rPr lang="en-US" sz="2400" dirty="0" smtClean="0"/>
              <a:t>ontact angle between liquid drop and surface (measured from the liquid-solid surface)</a:t>
            </a:r>
            <a:endParaRPr lang="en-US" sz="2400" dirty="0"/>
          </a:p>
        </p:txBody>
      </p:sp>
      <p:sp>
        <p:nvSpPr>
          <p:cNvPr id="7" name="TextBox 6"/>
          <p:cNvSpPr txBox="1"/>
          <p:nvPr/>
        </p:nvSpPr>
        <p:spPr>
          <a:xfrm>
            <a:off x="2001078" y="4178878"/>
            <a:ext cx="2553584" cy="369332"/>
          </a:xfrm>
          <a:prstGeom prst="rect">
            <a:avLst/>
          </a:prstGeom>
          <a:noFill/>
        </p:spPr>
        <p:txBody>
          <a:bodyPr wrap="none" rtlCol="0">
            <a:spAutoFit/>
          </a:bodyPr>
          <a:lstStyle/>
          <a:p>
            <a:r>
              <a:rPr lang="en-US" dirty="0" smtClean="0"/>
              <a:t>Hydrophilic or water wet</a:t>
            </a:r>
            <a:endParaRPr lang="en-US" dirty="0"/>
          </a:p>
        </p:txBody>
      </p:sp>
      <p:sp>
        <p:nvSpPr>
          <p:cNvPr id="8" name="TextBox 7"/>
          <p:cNvSpPr txBox="1"/>
          <p:nvPr/>
        </p:nvSpPr>
        <p:spPr>
          <a:xfrm>
            <a:off x="2305877" y="3423764"/>
            <a:ext cx="725711" cy="369332"/>
          </a:xfrm>
          <a:prstGeom prst="rect">
            <a:avLst/>
          </a:prstGeom>
          <a:noFill/>
        </p:spPr>
        <p:txBody>
          <a:bodyPr wrap="none" rtlCol="0">
            <a:spAutoFit/>
          </a:bodyPr>
          <a:lstStyle/>
          <a:p>
            <a:r>
              <a:rPr lang="en-US" dirty="0" smtClean="0"/>
              <a:t>water</a:t>
            </a:r>
            <a:endParaRPr lang="en-US" dirty="0"/>
          </a:p>
        </p:txBody>
      </p:sp>
      <p:sp>
        <p:nvSpPr>
          <p:cNvPr id="9" name="TextBox 8"/>
          <p:cNvSpPr txBox="1"/>
          <p:nvPr/>
        </p:nvSpPr>
        <p:spPr>
          <a:xfrm>
            <a:off x="8097079" y="3994212"/>
            <a:ext cx="1361783" cy="369332"/>
          </a:xfrm>
          <a:prstGeom prst="rect">
            <a:avLst/>
          </a:prstGeom>
          <a:noFill/>
        </p:spPr>
        <p:txBody>
          <a:bodyPr wrap="none" rtlCol="0">
            <a:spAutoFit/>
          </a:bodyPr>
          <a:lstStyle/>
          <a:p>
            <a:r>
              <a:rPr lang="en-US" dirty="0" smtClean="0"/>
              <a:t>hydrophobic</a:t>
            </a:r>
            <a:endParaRPr lang="en-US" dirty="0"/>
          </a:p>
        </p:txBody>
      </p:sp>
      <p:sp>
        <p:nvSpPr>
          <p:cNvPr id="11" name="TextBox 10"/>
          <p:cNvSpPr txBox="1"/>
          <p:nvPr/>
        </p:nvSpPr>
        <p:spPr>
          <a:xfrm>
            <a:off x="5438221" y="5302762"/>
            <a:ext cx="5844100" cy="523220"/>
          </a:xfrm>
          <a:prstGeom prst="rect">
            <a:avLst/>
          </a:prstGeom>
          <a:noFill/>
        </p:spPr>
        <p:txBody>
          <a:bodyPr wrap="none" rtlCol="0">
            <a:spAutoFit/>
          </a:bodyPr>
          <a:lstStyle/>
          <a:p>
            <a:r>
              <a:rPr lang="en-US" sz="2800" dirty="0" smtClean="0">
                <a:solidFill>
                  <a:srgbClr val="0000FF"/>
                </a:solidFill>
              </a:rPr>
              <a:t>Material can be both oil and water wet</a:t>
            </a:r>
            <a:endParaRPr lang="en-US" sz="2800" dirty="0">
              <a:solidFill>
                <a:srgbClr val="0000FF"/>
              </a:solidFill>
            </a:endParaRPr>
          </a:p>
        </p:txBody>
      </p:sp>
      <p:sp>
        <p:nvSpPr>
          <p:cNvPr id="12" name="TextBox 11"/>
          <p:cNvSpPr txBox="1"/>
          <p:nvPr/>
        </p:nvSpPr>
        <p:spPr>
          <a:xfrm>
            <a:off x="3886796" y="3371817"/>
            <a:ext cx="364202" cy="523220"/>
          </a:xfrm>
          <a:prstGeom prst="rect">
            <a:avLst/>
          </a:prstGeom>
          <a:noFill/>
        </p:spPr>
        <p:txBody>
          <a:bodyPr wrap="none" rtlCol="0">
            <a:spAutoFit/>
          </a:bodyPr>
          <a:lstStyle/>
          <a:p>
            <a:r>
              <a:rPr lang="en-US" sz="2800" dirty="0" smtClean="0">
                <a:solidFill>
                  <a:schemeClr val="accent6">
                    <a:lumMod val="75000"/>
                  </a:schemeClr>
                </a:solidFill>
              </a:rPr>
              <a:t>*</a:t>
            </a:r>
            <a:endParaRPr lang="en-US" sz="2800" dirty="0">
              <a:solidFill>
                <a:schemeClr val="accent6">
                  <a:lumMod val="75000"/>
                </a:schemeClr>
              </a:solidFill>
            </a:endParaRPr>
          </a:p>
        </p:txBody>
      </p:sp>
      <p:sp>
        <p:nvSpPr>
          <p:cNvPr id="13" name="TextBox 12"/>
          <p:cNvSpPr txBox="1"/>
          <p:nvPr/>
        </p:nvSpPr>
        <p:spPr>
          <a:xfrm>
            <a:off x="191374" y="5977140"/>
            <a:ext cx="7755047" cy="646331"/>
          </a:xfrm>
          <a:prstGeom prst="rect">
            <a:avLst/>
          </a:prstGeom>
          <a:noFill/>
        </p:spPr>
        <p:txBody>
          <a:bodyPr wrap="square" rtlCol="0">
            <a:spAutoFit/>
          </a:bodyPr>
          <a:lstStyle/>
          <a:p>
            <a:r>
              <a:rPr lang="en-US" dirty="0" smtClean="0">
                <a:solidFill>
                  <a:schemeClr val="accent6">
                    <a:lumMod val="75000"/>
                  </a:schemeClr>
                </a:solidFill>
              </a:rPr>
              <a:t>* The force balance argument is tricky and probably requires a thermodynamic perspective which we will sidestep here</a:t>
            </a:r>
            <a:endParaRPr lang="en-US" dirty="0">
              <a:solidFill>
                <a:schemeClr val="accent6">
                  <a:lumMod val="75000"/>
                </a:schemeClr>
              </a:solidFill>
            </a:endParaRPr>
          </a:p>
        </p:txBody>
      </p:sp>
    </p:spTree>
    <p:extLst>
      <p:ext uri="{BB962C8B-B14F-4D97-AF65-F5344CB8AC3E}">
        <p14:creationId xmlns:p14="http://schemas.microsoft.com/office/powerpoint/2010/main" val="140419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55726" y="1243053"/>
            <a:ext cx="6362986" cy="4808216"/>
          </a:xfrm>
          <a:prstGeom prst="rect">
            <a:avLst/>
          </a:prstGeom>
        </p:spPr>
      </p:pic>
      <p:sp>
        <p:nvSpPr>
          <p:cNvPr id="4" name="Title 3"/>
          <p:cNvSpPr>
            <a:spLocks noGrp="1"/>
          </p:cNvSpPr>
          <p:nvPr>
            <p:ph type="title"/>
          </p:nvPr>
        </p:nvSpPr>
        <p:spPr>
          <a:xfrm>
            <a:off x="414131" y="285612"/>
            <a:ext cx="10399643" cy="708301"/>
          </a:xfrm>
        </p:spPr>
        <p:txBody>
          <a:bodyPr/>
          <a:lstStyle/>
          <a:p>
            <a:r>
              <a:rPr lang="en-US" dirty="0" smtClean="0"/>
              <a:t>Liquid oil and water on Haynesville gas shale</a:t>
            </a:r>
            <a:endParaRPr lang="en-US" dirty="0"/>
          </a:p>
        </p:txBody>
      </p:sp>
      <p:sp>
        <p:nvSpPr>
          <p:cNvPr id="5" name="TextBox 4"/>
          <p:cNvSpPr txBox="1"/>
          <p:nvPr/>
        </p:nvSpPr>
        <p:spPr>
          <a:xfrm>
            <a:off x="9782628" y="6357256"/>
            <a:ext cx="2196499" cy="369332"/>
          </a:xfrm>
          <a:prstGeom prst="rect">
            <a:avLst/>
          </a:prstGeom>
          <a:noFill/>
        </p:spPr>
        <p:txBody>
          <a:bodyPr wrap="none" rtlCol="0">
            <a:spAutoFit/>
          </a:bodyPr>
          <a:lstStyle/>
          <a:p>
            <a:r>
              <a:rPr lang="en-US" dirty="0" smtClean="0">
                <a:solidFill>
                  <a:schemeClr val="accent6">
                    <a:lumMod val="75000"/>
                  </a:schemeClr>
                </a:solidFill>
              </a:rPr>
              <a:t>Engelder et al.(2014)</a:t>
            </a:r>
            <a:endParaRPr lang="en-US" dirty="0">
              <a:solidFill>
                <a:schemeClr val="accent6">
                  <a:lumMod val="75000"/>
                </a:schemeClr>
              </a:solidFill>
            </a:endParaRPr>
          </a:p>
        </p:txBody>
      </p:sp>
    </p:spTree>
    <p:extLst>
      <p:ext uri="{BB962C8B-B14F-4D97-AF65-F5344CB8AC3E}">
        <p14:creationId xmlns:p14="http://schemas.microsoft.com/office/powerpoint/2010/main" val="103795279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默认设计模板">
  <a:themeElements>
    <a:clrScheme name="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默认设计模板">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CN" altLang="en-US" sz="2800" b="0" i="0" u="none" strike="noStrike" cap="none" normalizeH="0" baseline="0" smtClean="0">
            <a:ln>
              <a:noFill/>
            </a:ln>
            <a:solidFill>
              <a:schemeClr val="tx1"/>
            </a:solidFill>
            <a:effectLst/>
            <a:latin typeface="Times New Roman" pitchFamily="18"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CN" altLang="en-US" sz="2800" b="0" i="0" u="none" strike="noStrike" cap="none" normalizeH="0" baseline="0" smtClean="0">
            <a:ln>
              <a:noFill/>
            </a:ln>
            <a:solidFill>
              <a:schemeClr val="tx1"/>
            </a:solidFill>
            <a:effectLst/>
            <a:latin typeface="Times New Roman" pitchFamily="18" charset="0"/>
            <a:ea typeface="宋体" pitchFamily="2" charset="-122"/>
          </a:defRPr>
        </a:defPPr>
      </a:lstStyle>
    </a:lnDef>
  </a:objectDefaults>
  <a:extraClrSchemeLst>
    <a:extraClrScheme>
      <a:clrScheme name="默认设计模板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1620</TotalTime>
  <Words>1303</Words>
  <Application>Microsoft Office PowerPoint</Application>
  <PresentationFormat>Widescreen</PresentationFormat>
  <Paragraphs>206</Paragraphs>
  <Slides>35</Slides>
  <Notes>7</Notes>
  <HiddenSlides>0</HiddenSlides>
  <MMClips>0</MMClips>
  <ScaleCrop>false</ScaleCrop>
  <HeadingPairs>
    <vt:vector size="8" baseType="variant">
      <vt:variant>
        <vt:lpstr>Fonts Used</vt:lpstr>
      </vt:variant>
      <vt:variant>
        <vt:i4>6</vt:i4>
      </vt:variant>
      <vt:variant>
        <vt:lpstr>Theme</vt:lpstr>
      </vt:variant>
      <vt:variant>
        <vt:i4>4</vt:i4>
      </vt:variant>
      <vt:variant>
        <vt:lpstr>Embedded OLE Servers</vt:lpstr>
      </vt:variant>
      <vt:variant>
        <vt:i4>3</vt:i4>
      </vt:variant>
      <vt:variant>
        <vt:lpstr>Slide Titles</vt:lpstr>
      </vt:variant>
      <vt:variant>
        <vt:i4>35</vt:i4>
      </vt:variant>
    </vt:vector>
  </HeadingPairs>
  <TitlesOfParts>
    <vt:vector size="48" baseType="lpstr">
      <vt:lpstr>宋体</vt:lpstr>
      <vt:lpstr>Arial</vt:lpstr>
      <vt:lpstr>Calibri</vt:lpstr>
      <vt:lpstr>Calibri Light</vt:lpstr>
      <vt:lpstr>Symbol</vt:lpstr>
      <vt:lpstr>Times New Roman</vt:lpstr>
      <vt:lpstr>1_Office Theme</vt:lpstr>
      <vt:lpstr>Office Theme</vt:lpstr>
      <vt:lpstr>2_Office Theme</vt:lpstr>
      <vt:lpstr>默认设计模板</vt:lpstr>
      <vt:lpstr>Drawing</vt:lpstr>
      <vt:lpstr>Equation</vt:lpstr>
      <vt:lpstr>CorelDRAW</vt:lpstr>
      <vt:lpstr>Lecture 3: Multiphase</vt:lpstr>
      <vt:lpstr>Generalize to non-aqueous</vt:lpstr>
      <vt:lpstr>Relationship to Darcy’s Law</vt:lpstr>
      <vt:lpstr>Horner plot analysis</vt:lpstr>
      <vt:lpstr>Multiphase- capillary pressure (the simple view)</vt:lpstr>
      <vt:lpstr>Multiphase</vt:lpstr>
      <vt:lpstr>But water is also sucked into fine pores if surface is hydrophilic (water wet)</vt:lpstr>
      <vt:lpstr>Contact angle indicates surface preference</vt:lpstr>
      <vt:lpstr>Liquid oil and water on Haynesville gas shale</vt:lpstr>
      <vt:lpstr>Imbibition of water into Marcellus Shale</vt:lpstr>
      <vt:lpstr>Imbibition and drainage (always relative to water)</vt:lpstr>
      <vt:lpstr>Example:</vt:lpstr>
      <vt:lpstr>PowerPoint Presentation</vt:lpstr>
      <vt:lpstr>PowerPoint Presentation</vt:lpstr>
      <vt:lpstr>PowerPoint Presentation</vt:lpstr>
      <vt:lpstr>Relative permeability</vt:lpstr>
      <vt:lpstr>Fluid Properties</vt:lpstr>
      <vt:lpstr>Viscosity of water</vt:lpstr>
      <vt:lpstr>Viscosity of oil =  f(T,GOR,API)</vt:lpstr>
      <vt:lpstr>GOR of Oil</vt:lpstr>
      <vt:lpstr>Phase Diagrams</vt:lpstr>
      <vt:lpstr>PowerPoint Presentation</vt:lpstr>
      <vt:lpstr>A calculator is on eas-cathles</vt:lpstr>
      <vt:lpstr>Carrier bed calculation</vt:lpstr>
      <vt:lpstr>In 1987 Dave Powley of Amoco raised issue of pressure compartmentation with GRI</vt:lpstr>
      <vt:lpstr>TOOP in GoM</vt:lpstr>
      <vt:lpstr>PowerPoint Presentation</vt:lpstr>
      <vt:lpstr>PowerPoint Presentation</vt:lpstr>
      <vt:lpstr>PowerPoint Presentation</vt:lpstr>
      <vt:lpstr>Pockmarks and seepages</vt:lpstr>
      <vt:lpstr>Echo Sounder Records of Gas Plumes in the Water Column of the Hydrate Ridge Region</vt:lpstr>
      <vt:lpstr>PowerPoint Presentation</vt:lpstr>
      <vt:lpstr>PowerPoint Presentation</vt:lpstr>
      <vt:lpstr>Reservoir (capillary) seals</vt:lpstr>
      <vt:lpstr>Assignment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3: Multiphase</dc:title>
  <dc:creator>Lawrence Cathles</dc:creator>
  <cp:lastModifiedBy>Lawrence Cathles</cp:lastModifiedBy>
  <cp:revision>53</cp:revision>
  <cp:lastPrinted>2017-02-02T20:44:21Z</cp:lastPrinted>
  <dcterms:created xsi:type="dcterms:W3CDTF">2017-01-31T18:53:36Z</dcterms:created>
  <dcterms:modified xsi:type="dcterms:W3CDTF">2017-02-02T21:26:16Z</dcterms:modified>
</cp:coreProperties>
</file>