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41"/>
  </p:notesMasterIdLst>
  <p:sldIdLst>
    <p:sldId id="257" r:id="rId8"/>
    <p:sldId id="259" r:id="rId9"/>
    <p:sldId id="258" r:id="rId10"/>
    <p:sldId id="260" r:id="rId11"/>
    <p:sldId id="263" r:id="rId12"/>
    <p:sldId id="261" r:id="rId13"/>
    <p:sldId id="262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80" r:id="rId23"/>
    <p:sldId id="282" r:id="rId24"/>
    <p:sldId id="275" r:id="rId25"/>
    <p:sldId id="276" r:id="rId26"/>
    <p:sldId id="277" r:id="rId27"/>
    <p:sldId id="278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73" r:id="rId36"/>
    <p:sldId id="283" r:id="rId37"/>
    <p:sldId id="284" r:id="rId38"/>
    <p:sldId id="285" r:id="rId39"/>
    <p:sldId id="28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4F81B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8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 dirty="0" smtClean="0"/>
              <a:t>Predictions</a:t>
            </a:r>
            <a:endParaRPr lang="en-US" sz="32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8743110236220503E-2"/>
          <c:y val="0.12798533271576362"/>
          <c:w val="0.91051038932633332"/>
          <c:h val="0.6922562914929751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marker>
            <c:symbol val="none"/>
          </c:marker>
          <c:xVal>
            <c:numRef>
              <c:f>Sheet1!$A$2:$A$17</c:f>
              <c:numCache>
                <c:formatCode>General</c:formatCode>
                <c:ptCount val="16"/>
                <c:pt idx="1">
                  <c:v>1.0000000000000007E-2</c:v>
                </c:pt>
                <c:pt idx="2">
                  <c:v>2.0000000000000014E-2</c:v>
                </c:pt>
                <c:pt idx="3">
                  <c:v>3.0000000000000016E-2</c:v>
                </c:pt>
                <c:pt idx="4">
                  <c:v>4.0000000000000029E-2</c:v>
                </c:pt>
                <c:pt idx="5">
                  <c:v>5.0000000000000031E-2</c:v>
                </c:pt>
                <c:pt idx="6">
                  <c:v>7.0000000000000034E-2</c:v>
                </c:pt>
                <c:pt idx="7">
                  <c:v>8.5000000000000048E-2</c:v>
                </c:pt>
                <c:pt idx="8">
                  <c:v>0.1</c:v>
                </c:pt>
                <c:pt idx="9">
                  <c:v>0.15000000000000024</c:v>
                </c:pt>
                <c:pt idx="10">
                  <c:v>0.25</c:v>
                </c:pt>
                <c:pt idx="11">
                  <c:v>0.5</c:v>
                </c:pt>
                <c:pt idx="12">
                  <c:v>0.75000000000000122</c:v>
                </c:pt>
                <c:pt idx="13">
                  <c:v>1</c:v>
                </c:pt>
                <c:pt idx="14">
                  <c:v>1.25</c:v>
                </c:pt>
                <c:pt idx="15">
                  <c:v>1.5</c:v>
                </c:pt>
              </c:numCache>
            </c:numRef>
          </c:xVal>
          <c:yVal>
            <c:numRef>
              <c:f>Sheet1!$B$2:$B$17</c:f>
              <c:numCache>
                <c:formatCode>General</c:formatCode>
                <c:ptCount val="16"/>
                <c:pt idx="1">
                  <c:v>0</c:v>
                </c:pt>
                <c:pt idx="2">
                  <c:v>0</c:v>
                </c:pt>
                <c:pt idx="3">
                  <c:v>4.4700000000000185E-5</c:v>
                </c:pt>
                <c:pt idx="4">
                  <c:v>4.2060000000000128E-4</c:v>
                </c:pt>
                <c:pt idx="5">
                  <c:v>1.6100000000000042E-3</c:v>
                </c:pt>
                <c:pt idx="6">
                  <c:v>7.5400000000000128E-3</c:v>
                </c:pt>
                <c:pt idx="7">
                  <c:v>1.5299999999999998E-2</c:v>
                </c:pt>
                <c:pt idx="8">
                  <c:v>2.5700000000000011E-2</c:v>
                </c:pt>
                <c:pt idx="9">
                  <c:v>6.8500000000000033E-2</c:v>
                </c:pt>
                <c:pt idx="10">
                  <c:v>0.15700000000000031</c:v>
                </c:pt>
                <c:pt idx="11">
                  <c:v>0.31800000000000062</c:v>
                </c:pt>
                <c:pt idx="12">
                  <c:v>0.41400000000000031</c:v>
                </c:pt>
                <c:pt idx="13">
                  <c:v>0.48000000000000032</c:v>
                </c:pt>
                <c:pt idx="14">
                  <c:v>0.52700000000000002</c:v>
                </c:pt>
                <c:pt idx="15">
                  <c:v>0.56399999999999995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129-4A6E-B348-65F690FE8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367680"/>
        <c:axId val="109369600"/>
      </c:scatterChart>
      <c:valAx>
        <c:axId val="109367680"/>
        <c:scaling>
          <c:logBase val="10"/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3200" i="1"/>
                </a:pPr>
                <a:r>
                  <a:rPr lang="en-US" sz="3200" i="1"/>
                  <a:t>t</a:t>
                </a:r>
                <a:r>
                  <a:rPr lang="en-US" sz="3200" i="1" baseline="-25000"/>
                  <a:t>D</a:t>
                </a:r>
                <a:r>
                  <a:rPr lang="en-US" sz="3200" i="1"/>
                  <a:t>(t-t</a:t>
                </a:r>
                <a:r>
                  <a:rPr lang="en-US" sz="3200" i="1" baseline="-25000"/>
                  <a:t>f</a:t>
                </a:r>
                <a:r>
                  <a:rPr lang="en-US" sz="3200" i="1"/>
                  <a:t>)/t</a:t>
                </a:r>
                <a:r>
                  <a:rPr lang="en-US" sz="3200" i="1" baseline="-25000"/>
                  <a:t>H</a:t>
                </a:r>
                <a:r>
                  <a:rPr lang="en-US" sz="3200" i="1" baseline="30000"/>
                  <a:t>2</a:t>
                </a:r>
                <a:endParaRPr lang="en-US" sz="3200" i="1" baseline="-25000"/>
              </a:p>
            </c:rich>
          </c:tx>
          <c:layout>
            <c:manualLayout>
              <c:xMode val="edge"/>
              <c:yMode val="edge"/>
              <c:x val="0.43976027996500588"/>
              <c:y val="0.906458151064450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09369600"/>
        <c:crosses val="autoZero"/>
        <c:crossBetween val="midCat"/>
      </c:valAx>
      <c:valAx>
        <c:axId val="109369600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C/C</a:t>
                </a:r>
                <a:r>
                  <a:rPr lang="en-US" sz="2400" baseline="-25000"/>
                  <a:t>o</a:t>
                </a:r>
              </a:p>
            </c:rich>
          </c:tx>
          <c:layout>
            <c:manualLayout>
              <c:xMode val="edge"/>
              <c:yMode val="edge"/>
              <c:x val="0.6791666666666667"/>
              <c:y val="0.4304321445113477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0936768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0.375</cdr:x>
      <cdr:y>0.69412</cdr:y>
    </cdr:from>
    <cdr:to>
      <cdr:x>0.375</cdr:x>
      <cdr:y>0.76471</cdr:y>
    </cdr:to>
    <cdr:sp macro="" textlink="">
      <cdr:nvSpPr>
        <cdr:cNvPr id="4" name="Straight Arrow Connector 3"/>
        <cdr:cNvSpPr/>
      </cdr:nvSpPr>
      <cdr:spPr>
        <a:xfrm xmlns:a="http://schemas.openxmlformats.org/drawingml/2006/main">
          <a:off x="3429000" y="4495800"/>
          <a:ext cx="0" cy="4572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C0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0.33333</cdr:x>
      <cdr:y>0.61176</cdr:y>
    </cdr:from>
    <cdr:to>
      <cdr:x>0.41667</cdr:x>
      <cdr:y>0.70588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048000" y="3962400"/>
          <a:ext cx="7620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 smtClean="0">
              <a:solidFill>
                <a:srgbClr val="C00000"/>
              </a:solidFill>
            </a:rPr>
            <a:t>Particle 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C00000"/>
              </a:solidFill>
            </a:rPr>
            <a:t>tracer</a:t>
          </a:r>
          <a:endParaRPr lang="en-US" sz="14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0.86448</cdr:x>
      <cdr:y>0.31359</cdr:y>
    </cdr:from>
    <cdr:to>
      <cdr:x>0.97339</cdr:x>
      <cdr:y>0.38487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7904844" y="2031152"/>
          <a:ext cx="995841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rgbClr val="00B050"/>
              </a:solidFill>
            </a:rPr>
            <a:t>half fracture aperture</a:t>
          </a:r>
          <a:endParaRPr lang="en-US" sz="1200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0.77827</cdr:x>
      <cdr:y>0.11765</cdr:y>
    </cdr:from>
    <cdr:to>
      <cdr:x>0.96252</cdr:x>
      <cdr:y>0.16041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7116498" y="762000"/>
          <a:ext cx="168482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rgbClr val="00B050"/>
              </a:solidFill>
            </a:rPr>
            <a:t>fluid velocity in fracture</a:t>
          </a:r>
          <a:endParaRPr lang="en-US" sz="1200" dirty="0">
            <a:solidFill>
              <a:srgbClr val="00B05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62E60-AD47-4AEC-8C63-17581A4C5C6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4B4A9-B2DF-4B0A-8D29-FB2FD529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58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1C792A-A5CC-45BD-883D-C710504DA02D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/>
            <a:fld id="{50E320D3-3E63-4C70-BDE4-5F6DB33662FD}" type="slidenum">
              <a:rPr lang="en-US" sz="1200">
                <a:solidFill>
                  <a:prstClr val="black"/>
                </a:solidFill>
              </a:rPr>
              <a:pPr algn="r"/>
              <a:t>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68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2D86E-9E8A-44BD-B18E-D6CF9F566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145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2D86E-9E8A-44BD-B18E-D6CF9F566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480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2D86E-9E8A-44BD-B18E-D6CF9F566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236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442FCE61-513D-4B3B-9070-42946610CA22}" type="slidenum">
              <a:rPr lang="en-US"/>
              <a:pPr defTabSz="931863"/>
              <a:t>6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7079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53475801-15C8-4E17-9954-E04EDEFCD712}" type="slidenum">
              <a:rPr lang="en-US"/>
              <a:pPr defTabSz="931863"/>
              <a:t>7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27650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2D86E-9E8A-44BD-B18E-D6CF9F56683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85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21FC-51D7-4374-941E-4759690C17D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45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825B5-0EEB-4A5B-938B-8508C38AEB7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31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2D86E-9E8A-44BD-B18E-D6CF9F566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897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2D86E-9E8A-44BD-B18E-D6CF9F566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19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2D86E-9E8A-44BD-B18E-D6CF9F566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014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0E48-CA72-4B96-83FA-EE3F0C3308C4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69E5-CB3C-4801-95E2-442201C71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8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0E48-CA72-4B96-83FA-EE3F0C3308C4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69E5-CB3C-4801-95E2-442201C71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5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0E48-CA72-4B96-83FA-EE3F0C3308C4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69E5-CB3C-4801-95E2-442201C71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61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19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68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37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67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29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72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28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0E48-CA72-4B96-83FA-EE3F0C3308C4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69E5-CB3C-4801-95E2-442201C71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47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92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65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99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981B-0EB2-4A4D-B575-5B3B975A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5ABB-3684-4E58-969D-4396898993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13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981B-0EB2-4A4D-B575-5B3B975A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5ABB-3684-4E58-969D-4396898993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0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981B-0EB2-4A4D-B575-5B3B975A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5ABB-3684-4E58-969D-4396898993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73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981B-0EB2-4A4D-B575-5B3B975A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5ABB-3684-4E58-969D-4396898993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93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981B-0EB2-4A4D-B575-5B3B975A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5ABB-3684-4E58-969D-4396898993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22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981B-0EB2-4A4D-B575-5B3B975A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5ABB-3684-4E58-969D-4396898993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85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981B-0EB2-4A4D-B575-5B3B975A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5ABB-3684-4E58-969D-4396898993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2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0E48-CA72-4B96-83FA-EE3F0C3308C4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69E5-CB3C-4801-95E2-442201C71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83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981B-0EB2-4A4D-B575-5B3B975A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5ABB-3684-4E58-969D-4396898993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27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981B-0EB2-4A4D-B575-5B3B975A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5ABB-3684-4E58-969D-4396898993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63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981B-0EB2-4A4D-B575-5B3B975A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5ABB-3684-4E58-969D-4396898993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41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981B-0EB2-4A4D-B575-5B3B975A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5ABB-3684-4E58-969D-4396898993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15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E54-36F2-4655-9DC5-FCE32149A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9763-C7A0-4AF0-8D5D-F492F6F3BB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95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E54-36F2-4655-9DC5-FCE32149A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9763-C7A0-4AF0-8D5D-F492F6F3BB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65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E54-36F2-4655-9DC5-FCE32149A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9763-C7A0-4AF0-8D5D-F492F6F3BB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1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E54-36F2-4655-9DC5-FCE32149A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9763-C7A0-4AF0-8D5D-F492F6F3BB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99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E54-36F2-4655-9DC5-FCE32149A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9763-C7A0-4AF0-8D5D-F492F6F3BB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7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E54-36F2-4655-9DC5-FCE32149A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9763-C7A0-4AF0-8D5D-F492F6F3BB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6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0E48-CA72-4B96-83FA-EE3F0C3308C4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69E5-CB3C-4801-95E2-442201C71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948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E54-36F2-4655-9DC5-FCE32149A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9763-C7A0-4AF0-8D5D-F492F6F3BB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14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E54-36F2-4655-9DC5-FCE32149A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9763-C7A0-4AF0-8D5D-F492F6F3BB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02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E54-36F2-4655-9DC5-FCE32149A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9763-C7A0-4AF0-8D5D-F492F6F3BB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95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E54-36F2-4655-9DC5-FCE32149A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9763-C7A0-4AF0-8D5D-F492F6F3BB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54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E54-36F2-4655-9DC5-FCE32149A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9763-C7A0-4AF0-8D5D-F492F6F3BB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737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97B4-5C05-4ED0-83C8-87C08F5ECE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6188-62CB-4DBD-8B39-C3D715EA9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70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97B4-5C05-4ED0-83C8-87C08F5ECE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6188-62CB-4DBD-8B39-C3D715EA9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9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97B4-5C05-4ED0-83C8-87C08F5ECE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6188-62CB-4DBD-8B39-C3D715EA9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44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97B4-5C05-4ED0-83C8-87C08F5ECE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6188-62CB-4DBD-8B39-C3D715EA9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168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97B4-5C05-4ED0-83C8-87C08F5ECE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6188-62CB-4DBD-8B39-C3D715EA9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0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0E48-CA72-4B96-83FA-EE3F0C3308C4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69E5-CB3C-4801-95E2-442201C71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48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97B4-5C05-4ED0-83C8-87C08F5ECE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6188-62CB-4DBD-8B39-C3D715EA9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950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97B4-5C05-4ED0-83C8-87C08F5ECE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6188-62CB-4DBD-8B39-C3D715EA9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02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97B4-5C05-4ED0-83C8-87C08F5ECE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6188-62CB-4DBD-8B39-C3D715EA9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6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97B4-5C05-4ED0-83C8-87C08F5ECE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6188-62CB-4DBD-8B39-C3D715EA9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12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97B4-5C05-4ED0-83C8-87C08F5ECE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6188-62CB-4DBD-8B39-C3D715EA9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22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97B4-5C05-4ED0-83C8-87C08F5ECE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6188-62CB-4DBD-8B39-C3D715EA9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072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92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14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19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0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0E48-CA72-4B96-83FA-EE3F0C3308C4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69E5-CB3C-4801-95E2-442201C71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633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265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883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746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09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79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44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711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08C23-0B5B-45B6-ACE0-1DEC7533CE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0C949-4C95-4FBD-9B98-2E3464D17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392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08C23-0B5B-45B6-ACE0-1DEC7533CE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0C949-4C95-4FBD-9B98-2E3464D17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77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08C23-0B5B-45B6-ACE0-1DEC7533CE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0C949-4C95-4FBD-9B98-2E3464D17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6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0E48-CA72-4B96-83FA-EE3F0C3308C4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69E5-CB3C-4801-95E2-442201C71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33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08C23-0B5B-45B6-ACE0-1DEC7533CE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0C949-4C95-4FBD-9B98-2E3464D17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2793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08C23-0B5B-45B6-ACE0-1DEC7533CE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0C949-4C95-4FBD-9B98-2E3464D17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379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08C23-0B5B-45B6-ACE0-1DEC7533CE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0C949-4C95-4FBD-9B98-2E3464D17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1452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08C23-0B5B-45B6-ACE0-1DEC7533CE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0C949-4C95-4FBD-9B98-2E3464D17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0867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08C23-0B5B-45B6-ACE0-1DEC7533CE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0C949-4C95-4FBD-9B98-2E3464D17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249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08C23-0B5B-45B6-ACE0-1DEC7533CE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0C949-4C95-4FBD-9B98-2E3464D17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4737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08C23-0B5B-45B6-ACE0-1DEC7533CE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0C949-4C95-4FBD-9B98-2E3464D17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77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08C23-0B5B-45B6-ACE0-1DEC7533CE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0C949-4C95-4FBD-9B98-2E3464D17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4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0E48-CA72-4B96-83FA-EE3F0C3308C4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69E5-CB3C-4801-95E2-442201C71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7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0E48-CA72-4B96-83FA-EE3F0C3308C4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69E5-CB3C-4801-95E2-442201C71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82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40E48-CA72-4B96-83FA-EE3F0C3308C4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069E5-CB3C-4801-95E2-442201C71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7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5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C981B-0EB2-4A4D-B575-5B3B975A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E5ABB-3684-4E58-969D-4396898993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9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68E54-36F2-4655-9DC5-FCE32149A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99763-C7A0-4AF0-8D5D-F492F6F3BB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597B4-5C05-4ED0-83C8-87C08F5ECE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26188-62CB-4DBD-8B39-C3D715EA9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92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0B1-7446-4CA5-B040-DF7DFD93D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BD917-6892-48EA-8598-19E4ACA932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7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08C23-0B5B-45B6-ACE0-1DEC7533CE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0C949-4C95-4FBD-9B98-2E3464D17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82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7.wmf"/><Relationship Id="rId4" Type="http://schemas.openxmlformats.org/officeDocument/2006/relationships/image" Target="../media/image38.png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2.w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63.wmf"/><Relationship Id="rId4" Type="http://schemas.openxmlformats.org/officeDocument/2006/relationships/chart" Target="../charts/chart1.xml"/><Relationship Id="rId9" Type="http://schemas.openxmlformats.org/officeDocument/2006/relationships/oleObject" Target="../embeddings/oleObject1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0.png"/><Relationship Id="rId4" Type="http://schemas.openxmlformats.org/officeDocument/2006/relationships/image" Target="../media/image69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1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3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457200"/>
            <a:ext cx="7772400" cy="1752600"/>
          </a:xfrm>
        </p:spPr>
        <p:txBody>
          <a:bodyPr/>
          <a:lstStyle/>
          <a:p>
            <a:pPr algn="ctr"/>
            <a:r>
              <a:rPr lang="en-US" sz="3600" dirty="0" smtClean="0"/>
              <a:t>Tracers- documentation of flow through rocks</a:t>
            </a:r>
            <a:endParaRPr lang="en-US" sz="36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95400" y="2286000"/>
            <a:ext cx="6400800" cy="396240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dirty="0" smtClean="0"/>
              <a:t>Lecture 20</a:t>
            </a:r>
            <a:endParaRPr lang="en-US" sz="2400" dirty="0" smtClean="0"/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2400" dirty="0" smtClean="0"/>
              <a:t>EAS/</a:t>
            </a:r>
            <a:r>
              <a:rPr lang="en-US" sz="2400" dirty="0" err="1" smtClean="0"/>
              <a:t>ChemE</a:t>
            </a:r>
            <a:r>
              <a:rPr lang="en-US" sz="2400" dirty="0" smtClean="0"/>
              <a:t> 6669 Earth Energy Science and Engineering</a:t>
            </a:r>
            <a:endParaRPr lang="en-US" sz="2400" dirty="0"/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sz="2400" dirty="0"/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2400" dirty="0"/>
              <a:t>by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2400" dirty="0"/>
              <a:t>L. M. Cathles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sz="2400" dirty="0"/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2400" dirty="0" smtClean="0"/>
              <a:t>November 20, 2015</a:t>
            </a:r>
            <a:endParaRPr lang="en-US" sz="2400" dirty="0"/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2400" dirty="0" smtClean="0"/>
              <a:t>2146 </a:t>
            </a:r>
            <a:r>
              <a:rPr lang="en-US" sz="2400" dirty="0" err="1" smtClean="0"/>
              <a:t>Snee</a:t>
            </a:r>
            <a:r>
              <a:rPr lang="en-US" sz="2400" dirty="0" smtClean="0"/>
              <a:t> Hall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9918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t="12449" b="13681"/>
          <a:stretch/>
        </p:blipFill>
        <p:spPr>
          <a:xfrm>
            <a:off x="1854193" y="783202"/>
            <a:ext cx="3319463" cy="180473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43" y="3527004"/>
            <a:ext cx="2333625" cy="20135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868" y="3928656"/>
            <a:ext cx="2457450" cy="292036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6342795" y="4717000"/>
            <a:ext cx="2328686" cy="1990767"/>
            <a:chOff x="6202224" y="46093"/>
            <a:chExt cx="2328686" cy="1990767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224" y="61770"/>
              <a:ext cx="2328686" cy="1975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224187" y="46093"/>
              <a:ext cx="598241" cy="584775"/>
            </a:xfrm>
            <a:prstGeom prst="rect">
              <a:avLst/>
            </a:prstGeom>
            <a:solidFill>
              <a:srgbClr val="969696"/>
            </a:solidFill>
            <a:ln>
              <a:solidFill>
                <a:srgbClr val="96969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#2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/>
          <a:srcRect t="11132"/>
          <a:stretch/>
        </p:blipFill>
        <p:spPr>
          <a:xfrm>
            <a:off x="3827192" y="3850105"/>
            <a:ext cx="2143125" cy="1999778"/>
          </a:xfrm>
          <a:prstGeom prst="rect">
            <a:avLst/>
          </a:prstGeom>
        </p:spPr>
      </p:pic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5186602" y="79526"/>
            <a:ext cx="3879333" cy="2580705"/>
            <a:chOff x="793702" y="1380878"/>
            <a:chExt cx="5668085" cy="3770671"/>
          </a:xfrm>
        </p:grpSpPr>
        <p:grpSp>
          <p:nvGrpSpPr>
            <p:cNvPr id="30" name="Group 29"/>
            <p:cNvGrpSpPr/>
            <p:nvPr/>
          </p:nvGrpSpPr>
          <p:grpSpPr>
            <a:xfrm>
              <a:off x="2221511" y="1380878"/>
              <a:ext cx="3955644" cy="3516128"/>
              <a:chOff x="419102" y="2586037"/>
              <a:chExt cx="3955644" cy="351612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102" y="2586037"/>
                <a:ext cx="3955644" cy="3516128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cxnSp>
            <p:nvCxnSpPr>
              <p:cNvPr id="38" name="Straight Arrow Connector 37"/>
              <p:cNvCxnSpPr/>
              <p:nvPr/>
            </p:nvCxnSpPr>
            <p:spPr>
              <a:xfrm>
                <a:off x="609600" y="4888194"/>
                <a:ext cx="1834125" cy="40482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 rot="726930">
                <a:off x="1112735" y="5134810"/>
                <a:ext cx="538930" cy="332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7 m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756967" y="3203922"/>
              <a:ext cx="53572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204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40696" y="394557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104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926063" y="351611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304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50807" y="3363478"/>
              <a:ext cx="935291" cy="53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404</a:t>
              </a: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93702" y="5030124"/>
              <a:ext cx="61067" cy="121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3745" y="2212216"/>
            <a:ext cx="2122837" cy="2454021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393804" y="653407"/>
            <a:ext cx="5498636" cy="5922802"/>
            <a:chOff x="2551182" y="698753"/>
            <a:chExt cx="5498636" cy="5922802"/>
          </a:xfrm>
        </p:grpSpPr>
        <p:sp>
          <p:nvSpPr>
            <p:cNvPr id="17" name="Down Arrow 16"/>
            <p:cNvSpPr/>
            <p:nvPr/>
          </p:nvSpPr>
          <p:spPr>
            <a:xfrm>
              <a:off x="4471566" y="2926581"/>
              <a:ext cx="352238" cy="9276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6</a:t>
              </a:r>
            </a:p>
            <a:p>
              <a:pPr algn="ctr"/>
              <a:endParaRPr lang="en-US" dirty="0">
                <a:solidFill>
                  <a:prstClr val="white"/>
                </a:solidFill>
              </a:endParaRPr>
            </a:p>
            <a:p>
              <a:pPr algn="ctr"/>
              <a:endParaRPr lang="en-US" dirty="0" smtClean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61036" y="2626052"/>
              <a:ext cx="238238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	504</a:t>
              </a:r>
            </a:p>
            <a:p>
              <a:endParaRPr lang="en-US" dirty="0">
                <a:solidFill>
                  <a:prstClr val="black"/>
                </a:solidFill>
              </a:endParaRPr>
            </a:p>
            <a:p>
              <a:r>
                <a:rPr lang="en-US" dirty="0" smtClean="0">
                  <a:solidFill>
                    <a:prstClr val="black"/>
                  </a:solidFill>
                </a:rPr>
                <a:t>204	404	304</a:t>
              </a:r>
            </a:p>
            <a:p>
              <a:endParaRPr lang="en-US" dirty="0">
                <a:solidFill>
                  <a:prstClr val="black"/>
                </a:solidFill>
              </a:endParaRPr>
            </a:p>
            <a:p>
              <a:r>
                <a:rPr lang="en-US" dirty="0" smtClean="0">
                  <a:solidFill>
                    <a:prstClr val="black"/>
                  </a:solidFill>
                </a:rPr>
                <a:t>	104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99211" y="3972912"/>
              <a:ext cx="5982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#2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89282" y="3495859"/>
              <a:ext cx="5982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</a:rPr>
                <a:t>#3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38520" y="3727868"/>
              <a:ext cx="598241" cy="584775"/>
            </a:xfrm>
            <a:prstGeom prst="rect">
              <a:avLst/>
            </a:prstGeom>
            <a:solidFill>
              <a:srgbClr val="969696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</a:rPr>
                <a:t>#5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97591" y="698753"/>
              <a:ext cx="5982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</a:rPr>
                <a:t>#6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551182" y="4991803"/>
              <a:ext cx="810819" cy="369332"/>
              <a:chOff x="2826843" y="5148315"/>
              <a:chExt cx="810819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826843" y="5274535"/>
                <a:ext cx="76200" cy="1168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848663" y="5148315"/>
                <a:ext cx="788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C-dots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551182" y="5191072"/>
              <a:ext cx="259076" cy="369332"/>
              <a:chOff x="3078616" y="2799214"/>
              <a:chExt cx="259076" cy="36933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078616" y="2925434"/>
                <a:ext cx="76200" cy="1168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154816" y="2799214"/>
                <a:ext cx="18287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I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5" name="Down Arrow 24"/>
            <p:cNvSpPr/>
            <p:nvPr/>
          </p:nvSpPr>
          <p:spPr>
            <a:xfrm rot="2700000">
              <a:off x="4943461" y="3556212"/>
              <a:ext cx="336528" cy="3232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5</a:t>
              </a:r>
            </a:p>
          </p:txBody>
        </p:sp>
        <p:sp>
          <p:nvSpPr>
            <p:cNvPr id="26" name="Down Arrow 25"/>
            <p:cNvSpPr/>
            <p:nvPr/>
          </p:nvSpPr>
          <p:spPr>
            <a:xfrm rot="16200000">
              <a:off x="4954607" y="3203080"/>
              <a:ext cx="336528" cy="3232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7</a:t>
              </a:r>
            </a:p>
          </p:txBody>
        </p:sp>
        <p:sp>
          <p:nvSpPr>
            <p:cNvPr id="27" name="Down Arrow 26"/>
            <p:cNvSpPr/>
            <p:nvPr/>
          </p:nvSpPr>
          <p:spPr>
            <a:xfrm rot="18000000">
              <a:off x="4054849" y="3468884"/>
              <a:ext cx="336528" cy="3232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3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465658" y="5975224"/>
              <a:ext cx="12037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Calibration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pair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Down Arrow 2"/>
            <p:cNvSpPr/>
            <p:nvPr/>
          </p:nvSpPr>
          <p:spPr>
            <a:xfrm>
              <a:off x="4506045" y="3486187"/>
              <a:ext cx="299637" cy="337836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51577" y="2238976"/>
              <a:ext cx="5982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</a:rPr>
                <a:t>#7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390067" y="3867399"/>
            <a:ext cx="724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FFFF00"/>
                </a:solidFill>
              </a:rPr>
              <a:t>77%</a:t>
            </a:r>
            <a:r>
              <a:rPr lang="en-US" dirty="0" smtClean="0"/>
              <a:t>)</a:t>
            </a:r>
          </a:p>
          <a:p>
            <a:r>
              <a:rPr lang="en-US" dirty="0"/>
              <a:t>(</a:t>
            </a:r>
            <a:r>
              <a:rPr lang="en-US" dirty="0" smtClean="0">
                <a:solidFill>
                  <a:srgbClr val="FF0000"/>
                </a:solidFill>
              </a:rPr>
              <a:t>75%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0000FF"/>
                </a:solidFill>
              </a:rPr>
              <a:t>60%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402252" y="4429711"/>
            <a:ext cx="724878" cy="885573"/>
            <a:chOff x="3402252" y="4579378"/>
            <a:chExt cx="724878" cy="885573"/>
          </a:xfrm>
        </p:grpSpPr>
        <p:sp>
          <p:nvSpPr>
            <p:cNvPr id="47" name="TextBox 46"/>
            <p:cNvSpPr txBox="1"/>
            <p:nvPr/>
          </p:nvSpPr>
          <p:spPr>
            <a:xfrm>
              <a:off x="3402252" y="4579378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smtClean="0">
                  <a:solidFill>
                    <a:srgbClr val="FFFF00"/>
                  </a:solidFill>
                </a:rPr>
                <a:t>63%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402252" y="4818620"/>
              <a:ext cx="7248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smtClean="0">
                  <a:solidFill>
                    <a:srgbClr val="FF0000"/>
                  </a:solidFill>
                </a:rPr>
                <a:t>60%</a:t>
              </a:r>
              <a:r>
                <a:rPr lang="en-US" dirty="0" smtClean="0"/>
                <a:t>)</a:t>
              </a:r>
            </a:p>
            <a:p>
              <a:r>
                <a:rPr lang="en-US" dirty="0" smtClean="0"/>
                <a:t>(</a:t>
              </a:r>
              <a:r>
                <a:rPr lang="en-US" dirty="0" smtClean="0">
                  <a:solidFill>
                    <a:srgbClr val="0000FF"/>
                  </a:solidFill>
                </a:rPr>
                <a:t>58%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145743" y="1073336"/>
            <a:ext cx="724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FFFF00"/>
                </a:solidFill>
              </a:rPr>
              <a:t>1%</a:t>
            </a:r>
            <a:r>
              <a:rPr lang="en-US" dirty="0" smtClean="0"/>
              <a:t>)</a:t>
            </a:r>
          </a:p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4%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0000FF"/>
                </a:solidFill>
              </a:rPr>
              <a:t>51%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198056" y="2660231"/>
            <a:ext cx="724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FFFF00"/>
                </a:solidFill>
              </a:rPr>
              <a:t>59%</a:t>
            </a:r>
            <a:r>
              <a:rPr lang="en-US" dirty="0" smtClean="0"/>
              <a:t>)</a:t>
            </a:r>
          </a:p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51%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0000FF"/>
                </a:solidFill>
              </a:rPr>
              <a:t>62%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5081015" y="4106070"/>
            <a:ext cx="724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FFFF00"/>
                </a:solidFill>
              </a:rPr>
              <a:t>16%</a:t>
            </a:r>
            <a:r>
              <a:rPr lang="en-US" dirty="0" smtClean="0"/>
              <a:t>)</a:t>
            </a:r>
          </a:p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18%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0000FF"/>
                </a:solidFill>
              </a:rPr>
              <a:t>60%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476760" y="3518872"/>
            <a:ext cx="52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low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565163" y="311487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 rot="1217399">
            <a:off x="4089286" y="340050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barrier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1047544">
            <a:off x="2604756" y="284152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barrier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1047544">
            <a:off x="1941937" y="172198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barrier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1047544">
            <a:off x="4888971" y="527250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barrier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24948" y="36458"/>
            <a:ext cx="5564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Single crack flow is complicated!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229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e Map_Standard_no coords.png"/>
          <p:cNvPicPr/>
          <p:nvPr/>
        </p:nvPicPr>
        <p:blipFill>
          <a:blip r:embed="rId2" cstate="print"/>
          <a:srcRect l="2070" t="5556" r="21713" b="5556"/>
          <a:stretch>
            <a:fillRect/>
          </a:stretch>
        </p:blipFill>
        <p:spPr>
          <a:xfrm>
            <a:off x="1408172" y="556645"/>
            <a:ext cx="7639568" cy="63013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636" y="0"/>
            <a:ext cx="7886700" cy="70327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Palinpinon</a:t>
            </a:r>
            <a:r>
              <a:rPr lang="en-US" sz="3200" dirty="0" smtClean="0"/>
              <a:t> Geothermal Field, Philippines</a:t>
            </a:r>
            <a:endParaRPr lang="en-US" sz="3200" dirty="0"/>
          </a:p>
        </p:txBody>
      </p:sp>
      <p:pic>
        <p:nvPicPr>
          <p:cNvPr id="4" name="Content Placeholder 5" descr="SGR Section A-A'_final.jpg"/>
          <p:cNvPicPr/>
          <p:nvPr/>
        </p:nvPicPr>
        <p:blipFill rotWithShape="1">
          <a:blip r:embed="rId3" cstate="print"/>
          <a:srcRect l="990" t="2667" r="3960" b="14240"/>
          <a:stretch/>
        </p:blipFill>
        <p:spPr>
          <a:xfrm>
            <a:off x="96250" y="4273753"/>
            <a:ext cx="3933724" cy="2555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768037" y="5712592"/>
            <a:ext cx="1463040" cy="567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85157" y="5404815"/>
            <a:ext cx="2043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Main production interval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477802" y="655468"/>
            <a:ext cx="134753" cy="13412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15732" y="2809922"/>
            <a:ext cx="134753" cy="13412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21680" y="2636667"/>
            <a:ext cx="134753" cy="13412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89337" y="1259923"/>
            <a:ext cx="153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Injection wells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9440" y="3904421"/>
            <a:ext cx="177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 Wells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6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9" y="0"/>
            <a:ext cx="7019292" cy="629791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483290" y="3296985"/>
            <a:ext cx="3583919" cy="344069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>
            <a:stCxn id="4" idx="1"/>
          </p:cNvCxnSpPr>
          <p:nvPr/>
        </p:nvCxnSpPr>
        <p:spPr>
          <a:xfrm flipH="1" flipV="1">
            <a:off x="3782728" y="3234088"/>
            <a:ext cx="1700562" cy="17832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852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mc19\Desktop\Final Figures\1,5 50ppb before100day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21154" cy="465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427" y="2512195"/>
            <a:ext cx="5430573" cy="43458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68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mc19\Desktop\Final Figures\2,7 50ppb before100day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2" y="0"/>
            <a:ext cx="857111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033872" y="3517114"/>
            <a:ext cx="2997835" cy="290385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>
            <a:stCxn id="4" idx="1"/>
          </p:cNvCxnSpPr>
          <p:nvPr/>
        </p:nvCxnSpPr>
        <p:spPr>
          <a:xfrm flipH="1" flipV="1">
            <a:off x="3628724" y="3792354"/>
            <a:ext cx="2405148" cy="11766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09073" y="4969041"/>
            <a:ext cx="131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Only P5R (Black) arrives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374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149" y="191872"/>
            <a:ext cx="7886700" cy="703278"/>
          </a:xfrm>
        </p:spPr>
        <p:txBody>
          <a:bodyPr/>
          <a:lstStyle/>
          <a:p>
            <a:r>
              <a:rPr lang="en-US" dirty="0" smtClean="0"/>
              <a:t>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06" y="2882040"/>
            <a:ext cx="875507" cy="525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81" y="1245745"/>
            <a:ext cx="32189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203" y="191872"/>
            <a:ext cx="5043287" cy="239166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39081" y="4088383"/>
            <a:ext cx="7886700" cy="703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45920" y="4957011"/>
            <a:ext cx="4237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Flow porosity ~0.01%</a:t>
            </a:r>
          </a:p>
          <a:p>
            <a:pPr marL="342900" indent="-342900">
              <a:buAutoNum type="arabicPeriod"/>
            </a:pPr>
            <a:r>
              <a:rPr lang="en-US" dirty="0" smtClean="0"/>
              <a:t>Flow  remarkably homogeneous</a:t>
            </a:r>
          </a:p>
          <a:p>
            <a:pPr lvl="1"/>
            <a:r>
              <a:rPr lang="en-US" dirty="0" smtClean="0"/>
              <a:t>(complications- recirculation of tracer)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07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Interpretation reasonable</a:t>
            </a:r>
            <a:endParaRPr lang="en-US" dirty="0"/>
          </a:p>
        </p:txBody>
      </p:sp>
      <p:pic>
        <p:nvPicPr>
          <p:cNvPr id="5" name="Content Placeholder 3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1" y="762000"/>
            <a:ext cx="1828799" cy="212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3702050" y="865188"/>
          <a:ext cx="1700213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Equation" r:id="rId5" imgW="761760" imgH="419040" progId="Equation.3">
                  <p:embed/>
                </p:oleObj>
              </mc:Choice>
              <mc:Fallback>
                <p:oleObj name="Equation" r:id="rId5" imgW="7617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2050" y="865188"/>
                        <a:ext cx="1700213" cy="925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91200" y="1066800"/>
            <a:ext cx="1644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Darcy’s Law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4495800" y="1905000"/>
          <a:ext cx="9525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Equation" r:id="rId7" imgW="507960" imgH="419040" progId="Equation.3">
                  <p:embed/>
                </p:oleObj>
              </mc:Choice>
              <mc:Fallback>
                <p:oleObj name="Equation" r:id="rId7" imgW="507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95250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72200" y="2133600"/>
            <a:ext cx="21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Intrinsic permeability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4495800" y="2781300"/>
          <a:ext cx="18764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Equation" r:id="rId9" imgW="1002865" imgH="393529" progId="Equation.3">
                  <p:embed/>
                </p:oleObj>
              </mc:Choice>
              <mc:Fallback>
                <p:oleObj name="Equation" r:id="rId9" imgW="1002865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781300"/>
                        <a:ext cx="187642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553200" y="2907268"/>
            <a:ext cx="17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Fracture Porosity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4600" y="3733800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D =0.1 m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514600" y="4267200"/>
          <a:ext cx="4114800" cy="1524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d[</a:t>
                      </a:r>
                      <a:r>
                        <a:rPr lang="en-US" sz="1800" b="1" dirty="0">
                          <a:latin typeface="Symbol" pitchFamily="18" charset="2"/>
                        </a:rPr>
                        <a:t>m</a:t>
                      </a:r>
                      <a:r>
                        <a:rPr lang="en-US" sz="1800" b="1" dirty="0"/>
                        <a:t>m]</a:t>
                      </a:r>
                      <a:endParaRPr lang="en-US" sz="1800" b="1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800" b="1" dirty="0"/>
                        <a:t>k’[m</a:t>
                      </a:r>
                      <a:r>
                        <a:rPr lang="en-US" sz="1800" b="1" baseline="30000" dirty="0"/>
                        <a:t>2</a:t>
                      </a:r>
                      <a:r>
                        <a:rPr lang="en-US" sz="1800" b="1" dirty="0"/>
                        <a:t>]</a:t>
                      </a:r>
                      <a:endParaRPr lang="en-US" sz="1800" b="1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k’[</a:t>
                      </a:r>
                      <a:r>
                        <a:rPr lang="en-US" sz="1800" b="1" dirty="0" err="1"/>
                        <a:t>md</a:t>
                      </a:r>
                      <a:r>
                        <a:rPr lang="en-US" sz="1800" b="1" dirty="0"/>
                        <a:t>]</a:t>
                      </a:r>
                      <a:endParaRPr lang="en-US" sz="1800" b="1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Symbol" pitchFamily="18" charset="2"/>
                        </a:rPr>
                        <a:t>f</a:t>
                      </a:r>
                      <a:r>
                        <a:rPr lang="en-US" sz="1800" b="1" baseline="-25000" dirty="0"/>
                        <a:t>f</a:t>
                      </a:r>
                      <a:r>
                        <a:rPr lang="en-US" sz="1800" b="1" dirty="0"/>
                        <a:t>[%]</a:t>
                      </a:r>
                      <a:endParaRPr lang="en-US" sz="1800" b="1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</a:t>
                      </a:r>
                      <a:endParaRPr lang="en-US" sz="18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3.33x10</a:t>
                      </a:r>
                      <a:r>
                        <a:rPr lang="en-US" sz="1800" baseline="30000" dirty="0" smtClean="0"/>
                        <a:t>-18</a:t>
                      </a:r>
                      <a:endParaRPr lang="en-US" sz="1800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3.33x10</a:t>
                      </a:r>
                      <a:r>
                        <a:rPr lang="en-US" sz="1800" baseline="30000" dirty="0" smtClean="0"/>
                        <a:t>-3</a:t>
                      </a:r>
                      <a:endParaRPr lang="en-US" sz="1800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0.002</a:t>
                      </a:r>
                      <a:endParaRPr lang="en-US" sz="18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10</a:t>
                      </a:r>
                      <a:endParaRPr lang="en-US" sz="18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3.33x10</a:t>
                      </a:r>
                      <a:r>
                        <a:rPr lang="en-US" sz="1800" baseline="30000" dirty="0" smtClean="0"/>
                        <a:t>-15</a:t>
                      </a:r>
                      <a:endParaRPr lang="en-US" sz="1800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3.33</a:t>
                      </a:r>
                      <a:endParaRPr lang="en-US" sz="1800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0.02</a:t>
                      </a:r>
                      <a:endParaRPr lang="en-US" sz="1800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100</a:t>
                      </a:r>
                      <a:endParaRPr lang="en-US" sz="1800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3.33x10</a:t>
                      </a:r>
                      <a:r>
                        <a:rPr lang="en-US" sz="1800" baseline="30000" dirty="0" smtClean="0"/>
                        <a:t>-12</a:t>
                      </a:r>
                      <a:endParaRPr lang="en-US" sz="1800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3330</a:t>
                      </a:r>
                      <a:endParaRPr lang="en-US" sz="1800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0.2</a:t>
                      </a:r>
                      <a:endParaRPr lang="en-US" sz="1800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72050" y="5981700"/>
            <a:ext cx="3924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How could one test it?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399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Dual Tracer Concept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15" y="2296130"/>
            <a:ext cx="7084203" cy="32766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818990" y="4811027"/>
            <a:ext cx="2933700" cy="542925"/>
          </a:xfrm>
          <a:custGeom>
            <a:avLst/>
            <a:gdLst>
              <a:gd name="connsiteX0" fmla="*/ 0 w 2933700"/>
              <a:gd name="connsiteY0" fmla="*/ 542925 h 542925"/>
              <a:gd name="connsiteX1" fmla="*/ 2933700 w 2933700"/>
              <a:gd name="connsiteY1" fmla="*/ 542925 h 542925"/>
              <a:gd name="connsiteX2" fmla="*/ 2676525 w 2933700"/>
              <a:gd name="connsiteY2" fmla="*/ 342900 h 542925"/>
              <a:gd name="connsiteX3" fmla="*/ 2324100 w 2933700"/>
              <a:gd name="connsiteY3" fmla="*/ 152400 h 542925"/>
              <a:gd name="connsiteX4" fmla="*/ 2000250 w 2933700"/>
              <a:gd name="connsiteY4" fmla="*/ 47625 h 542925"/>
              <a:gd name="connsiteX5" fmla="*/ 1485900 w 2933700"/>
              <a:gd name="connsiteY5" fmla="*/ 19050 h 542925"/>
              <a:gd name="connsiteX6" fmla="*/ 809625 w 2933700"/>
              <a:gd name="connsiteY6" fmla="*/ 9525 h 542925"/>
              <a:gd name="connsiteX7" fmla="*/ 28575 w 2933700"/>
              <a:gd name="connsiteY7" fmla="*/ 0 h 542925"/>
              <a:gd name="connsiteX8" fmla="*/ 0 w 2933700"/>
              <a:gd name="connsiteY8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3700" h="542925">
                <a:moveTo>
                  <a:pt x="0" y="542925"/>
                </a:moveTo>
                <a:lnTo>
                  <a:pt x="2933700" y="542925"/>
                </a:lnTo>
                <a:lnTo>
                  <a:pt x="2676525" y="342900"/>
                </a:lnTo>
                <a:lnTo>
                  <a:pt x="2324100" y="152400"/>
                </a:lnTo>
                <a:lnTo>
                  <a:pt x="2000250" y="47625"/>
                </a:lnTo>
                <a:lnTo>
                  <a:pt x="1485900" y="19050"/>
                </a:lnTo>
                <a:lnTo>
                  <a:pt x="809625" y="9525"/>
                </a:lnTo>
                <a:lnTo>
                  <a:pt x="28575" y="0"/>
                </a:lnTo>
                <a:lnTo>
                  <a:pt x="0" y="542925"/>
                </a:ln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 flipV="1">
            <a:off x="1790415" y="2372330"/>
            <a:ext cx="2933700" cy="542925"/>
          </a:xfrm>
          <a:custGeom>
            <a:avLst/>
            <a:gdLst>
              <a:gd name="connsiteX0" fmla="*/ 0 w 2933700"/>
              <a:gd name="connsiteY0" fmla="*/ 542925 h 542925"/>
              <a:gd name="connsiteX1" fmla="*/ 2933700 w 2933700"/>
              <a:gd name="connsiteY1" fmla="*/ 542925 h 542925"/>
              <a:gd name="connsiteX2" fmla="*/ 2676525 w 2933700"/>
              <a:gd name="connsiteY2" fmla="*/ 342900 h 542925"/>
              <a:gd name="connsiteX3" fmla="*/ 2324100 w 2933700"/>
              <a:gd name="connsiteY3" fmla="*/ 152400 h 542925"/>
              <a:gd name="connsiteX4" fmla="*/ 2000250 w 2933700"/>
              <a:gd name="connsiteY4" fmla="*/ 47625 h 542925"/>
              <a:gd name="connsiteX5" fmla="*/ 1485900 w 2933700"/>
              <a:gd name="connsiteY5" fmla="*/ 19050 h 542925"/>
              <a:gd name="connsiteX6" fmla="*/ 809625 w 2933700"/>
              <a:gd name="connsiteY6" fmla="*/ 9525 h 542925"/>
              <a:gd name="connsiteX7" fmla="*/ 28575 w 2933700"/>
              <a:gd name="connsiteY7" fmla="*/ 0 h 542925"/>
              <a:gd name="connsiteX8" fmla="*/ 0 w 2933700"/>
              <a:gd name="connsiteY8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3700" h="542925">
                <a:moveTo>
                  <a:pt x="0" y="542925"/>
                </a:moveTo>
                <a:lnTo>
                  <a:pt x="2933700" y="542925"/>
                </a:lnTo>
                <a:lnTo>
                  <a:pt x="2676525" y="342900"/>
                </a:lnTo>
                <a:lnTo>
                  <a:pt x="2324100" y="152400"/>
                </a:lnTo>
                <a:lnTo>
                  <a:pt x="2000250" y="47625"/>
                </a:lnTo>
                <a:lnTo>
                  <a:pt x="1485900" y="19050"/>
                </a:lnTo>
                <a:lnTo>
                  <a:pt x="809625" y="9525"/>
                </a:lnTo>
                <a:lnTo>
                  <a:pt x="28575" y="0"/>
                </a:lnTo>
                <a:lnTo>
                  <a:pt x="0" y="542925"/>
                </a:ln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0141" y="2518750"/>
            <a:ext cx="1811891" cy="416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Chemical Tracer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266" y="2214807"/>
            <a:ext cx="1079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prstClr val="black"/>
                </a:solidFill>
              </a:rPr>
              <a:t>Injection</a:t>
            </a:r>
            <a:endParaRPr lang="en-US" sz="2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59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15" y="157234"/>
            <a:ext cx="8229600" cy="1143000"/>
          </a:xfrm>
        </p:spPr>
        <p:txBody>
          <a:bodyPr/>
          <a:lstStyle/>
          <a:p>
            <a:r>
              <a:rPr lang="en-US" dirty="0" smtClean="0"/>
              <a:t>Inert nanoparticle synthesis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51065" y="1170432"/>
            <a:ext cx="20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C-dot nanoparticles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62000" y="1524000"/>
            <a:ext cx="7875740" cy="2551591"/>
            <a:chOff x="762000" y="1677509"/>
            <a:chExt cx="7875740" cy="255159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88"/>
            <a:stretch/>
          </p:blipFill>
          <p:spPr bwMode="auto">
            <a:xfrm>
              <a:off x="762000" y="1677509"/>
              <a:ext cx="7875740" cy="255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271726" y="1828800"/>
              <a:ext cx="1127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Citric Acid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48000" y="2198301"/>
              <a:ext cx="1485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Ethanolamine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96068" y="3756734"/>
              <a:ext cx="2556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mix at room temperature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3410712" y="2926080"/>
              <a:ext cx="786384" cy="192024"/>
            </a:xfrm>
            <a:custGeom>
              <a:avLst/>
              <a:gdLst>
                <a:gd name="connsiteX0" fmla="*/ 0 w 786384"/>
                <a:gd name="connsiteY0" fmla="*/ 36576 h 192024"/>
                <a:gd name="connsiteX1" fmla="*/ 256032 w 786384"/>
                <a:gd name="connsiteY1" fmla="*/ 192024 h 192024"/>
                <a:gd name="connsiteX2" fmla="*/ 557784 w 786384"/>
                <a:gd name="connsiteY2" fmla="*/ 0 h 192024"/>
                <a:gd name="connsiteX3" fmla="*/ 786384 w 786384"/>
                <a:gd name="connsiteY3" fmla="*/ 155448 h 19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384" h="192024">
                  <a:moveTo>
                    <a:pt x="0" y="36576"/>
                  </a:moveTo>
                  <a:lnTo>
                    <a:pt x="256032" y="192024"/>
                  </a:lnTo>
                  <a:lnTo>
                    <a:pt x="557784" y="0"/>
                  </a:lnTo>
                  <a:lnTo>
                    <a:pt x="786384" y="155448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7004304" y="1828800"/>
              <a:ext cx="320040" cy="722376"/>
            </a:xfrm>
            <a:custGeom>
              <a:avLst/>
              <a:gdLst>
                <a:gd name="connsiteX0" fmla="*/ 0 w 320040"/>
                <a:gd name="connsiteY0" fmla="*/ 0 h 722376"/>
                <a:gd name="connsiteX1" fmla="*/ 9144 w 320040"/>
                <a:gd name="connsiteY1" fmla="*/ 283464 h 722376"/>
                <a:gd name="connsiteX2" fmla="*/ 320040 w 320040"/>
                <a:gd name="connsiteY2" fmla="*/ 438912 h 722376"/>
                <a:gd name="connsiteX3" fmla="*/ 310896 w 320040"/>
                <a:gd name="connsiteY3" fmla="*/ 722376 h 7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040" h="722376">
                  <a:moveTo>
                    <a:pt x="0" y="0"/>
                  </a:moveTo>
                  <a:lnTo>
                    <a:pt x="9144" y="283464"/>
                  </a:lnTo>
                  <a:lnTo>
                    <a:pt x="320040" y="438912"/>
                  </a:lnTo>
                  <a:lnTo>
                    <a:pt x="310896" y="722376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6117336" y="2679192"/>
              <a:ext cx="310896" cy="731520"/>
            </a:xfrm>
            <a:custGeom>
              <a:avLst/>
              <a:gdLst>
                <a:gd name="connsiteX0" fmla="*/ 0 w 310896"/>
                <a:gd name="connsiteY0" fmla="*/ 0 h 731520"/>
                <a:gd name="connsiteX1" fmla="*/ 0 w 310896"/>
                <a:gd name="connsiteY1" fmla="*/ 301752 h 731520"/>
                <a:gd name="connsiteX2" fmla="*/ 301752 w 310896"/>
                <a:gd name="connsiteY2" fmla="*/ 457200 h 731520"/>
                <a:gd name="connsiteX3" fmla="*/ 310896 w 310896"/>
                <a:gd name="connsiteY3" fmla="*/ 73152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896" h="731520">
                  <a:moveTo>
                    <a:pt x="0" y="0"/>
                  </a:moveTo>
                  <a:lnTo>
                    <a:pt x="0" y="301752"/>
                  </a:lnTo>
                  <a:lnTo>
                    <a:pt x="301752" y="457200"/>
                  </a:lnTo>
                  <a:lnTo>
                    <a:pt x="310896" y="73152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882128" y="2596896"/>
              <a:ext cx="173736" cy="758952"/>
            </a:xfrm>
            <a:custGeom>
              <a:avLst/>
              <a:gdLst>
                <a:gd name="connsiteX0" fmla="*/ 118872 w 173736"/>
                <a:gd name="connsiteY0" fmla="*/ 0 h 758952"/>
                <a:gd name="connsiteX1" fmla="*/ 0 w 173736"/>
                <a:gd name="connsiteY1" fmla="*/ 237744 h 758952"/>
                <a:gd name="connsiteX2" fmla="*/ 173736 w 173736"/>
                <a:gd name="connsiteY2" fmla="*/ 557784 h 758952"/>
                <a:gd name="connsiteX3" fmla="*/ 27432 w 173736"/>
                <a:gd name="connsiteY3" fmla="*/ 758952 h 758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736" h="758952">
                  <a:moveTo>
                    <a:pt x="118872" y="0"/>
                  </a:moveTo>
                  <a:lnTo>
                    <a:pt x="0" y="237744"/>
                  </a:lnTo>
                  <a:lnTo>
                    <a:pt x="173736" y="557784"/>
                  </a:lnTo>
                  <a:lnTo>
                    <a:pt x="27432" y="758952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0761" y="2269447"/>
              <a:ext cx="370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70C0"/>
                  </a:solidFill>
                </a:rPr>
                <a:t>OH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81656" y="3088142"/>
              <a:ext cx="370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70C0"/>
                  </a:solidFill>
                </a:rPr>
                <a:t>OH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9128" y="3139958"/>
              <a:ext cx="370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70C0"/>
                  </a:solidFill>
                </a:rPr>
                <a:t>HO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562600" y="3886200"/>
            <a:ext cx="34045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Dry</a:t>
            </a:r>
          </a:p>
          <a:p>
            <a:r>
              <a:rPr lang="en-US" dirty="0" err="1">
                <a:solidFill>
                  <a:prstClr val="black"/>
                </a:solidFill>
              </a:rPr>
              <a:t>Pyrolyze</a:t>
            </a:r>
            <a:r>
              <a:rPr lang="en-US" dirty="0">
                <a:solidFill>
                  <a:prstClr val="black"/>
                </a:solidFill>
              </a:rPr>
              <a:t> at 200°C for 8 </a:t>
            </a:r>
            <a:r>
              <a:rPr lang="en-US" dirty="0" err="1">
                <a:solidFill>
                  <a:prstClr val="black"/>
                </a:solidFill>
              </a:rPr>
              <a:t>hrs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Dialyze to remove ~3 nm particles</a:t>
            </a:r>
          </a:p>
          <a:p>
            <a:r>
              <a:rPr lang="en-US" dirty="0">
                <a:solidFill>
                  <a:prstClr val="black"/>
                </a:solidFill>
              </a:rPr>
              <a:t>Detect by fluorescence to ~10 ppb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132" y="5257800"/>
            <a:ext cx="2294382" cy="132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4977" y="5597531"/>
            <a:ext cx="5012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</a:t>
            </a:r>
            <a:r>
              <a:rPr lang="en-US" baseline="-25000" dirty="0">
                <a:solidFill>
                  <a:prstClr val="black"/>
                </a:solidFill>
              </a:rPr>
              <a:t>C-dot</a:t>
            </a:r>
            <a:r>
              <a:rPr lang="en-US" dirty="0">
                <a:solidFill>
                  <a:prstClr val="black"/>
                </a:solidFill>
              </a:rPr>
              <a:t>=1.2x10</a:t>
            </a:r>
            <a:r>
              <a:rPr lang="en-US" baseline="30000" dirty="0">
                <a:solidFill>
                  <a:prstClr val="black"/>
                </a:solidFill>
              </a:rPr>
              <a:t>-6</a:t>
            </a:r>
            <a:r>
              <a:rPr lang="en-US" dirty="0">
                <a:solidFill>
                  <a:prstClr val="black"/>
                </a:solidFill>
              </a:rPr>
              <a:t> cm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 s</a:t>
            </a:r>
            <a:r>
              <a:rPr lang="en-US" baseline="30000" dirty="0">
                <a:solidFill>
                  <a:prstClr val="black"/>
                </a:solidFill>
              </a:rPr>
              <a:t>-1</a:t>
            </a:r>
            <a:r>
              <a:rPr lang="en-US" baseline="-25000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= 0.1 cm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 d</a:t>
            </a:r>
            <a:r>
              <a:rPr lang="en-US" baseline="30000" dirty="0">
                <a:solidFill>
                  <a:prstClr val="black"/>
                </a:solidFill>
              </a:rPr>
              <a:t>-1 </a:t>
            </a:r>
            <a:r>
              <a:rPr lang="en-US" dirty="0">
                <a:solidFill>
                  <a:prstClr val="black"/>
                </a:solidFill>
              </a:rPr>
              <a:t> = 0.01 cm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 d</a:t>
            </a:r>
            <a:r>
              <a:rPr lang="en-US" baseline="30000" dirty="0">
                <a:solidFill>
                  <a:prstClr val="black"/>
                </a:solidFill>
              </a:rPr>
              <a:t>-1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baseline="30000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D</a:t>
            </a:r>
            <a:r>
              <a:rPr lang="en-US" baseline="-25000" dirty="0" err="1">
                <a:solidFill>
                  <a:prstClr val="black"/>
                </a:solidFill>
              </a:rPr>
              <a:t>KBr</a:t>
            </a:r>
            <a:r>
              <a:rPr lang="en-US" baseline="-25000" dirty="0">
                <a:solidFill>
                  <a:prstClr val="black"/>
                </a:solidFill>
              </a:rPr>
              <a:t>    </a:t>
            </a:r>
            <a:r>
              <a:rPr lang="en-US" dirty="0">
                <a:solidFill>
                  <a:prstClr val="black"/>
                </a:solidFill>
              </a:rPr>
              <a:t>=2x10</a:t>
            </a:r>
            <a:r>
              <a:rPr lang="en-US" baseline="30000" dirty="0">
                <a:solidFill>
                  <a:prstClr val="black"/>
                </a:solidFill>
              </a:rPr>
              <a:t>-5</a:t>
            </a:r>
            <a:r>
              <a:rPr lang="en-US" dirty="0">
                <a:solidFill>
                  <a:prstClr val="black"/>
                </a:solidFill>
              </a:rPr>
              <a:t> cm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 s</a:t>
            </a:r>
            <a:r>
              <a:rPr lang="en-US" baseline="30000" dirty="0">
                <a:solidFill>
                  <a:prstClr val="black"/>
                </a:solidFill>
              </a:rPr>
              <a:t>-1</a:t>
            </a:r>
            <a:r>
              <a:rPr lang="en-US" dirty="0">
                <a:solidFill>
                  <a:prstClr val="black"/>
                </a:solidFill>
              </a:rPr>
              <a:t>    = 1.7 cm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 d</a:t>
            </a:r>
            <a:r>
              <a:rPr lang="en-US" baseline="30000" dirty="0">
                <a:solidFill>
                  <a:prstClr val="black"/>
                </a:solidFill>
              </a:rPr>
              <a:t>-1   </a:t>
            </a:r>
            <a:r>
              <a:rPr lang="en-US" dirty="0">
                <a:solidFill>
                  <a:prstClr val="black"/>
                </a:solidFill>
              </a:rPr>
              <a:t>= 0.17 cm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 d</a:t>
            </a:r>
            <a:r>
              <a:rPr lang="en-US" baseline="30000" dirty="0">
                <a:solidFill>
                  <a:prstClr val="black"/>
                </a:solidFill>
              </a:rPr>
              <a:t>-1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17132" y="523875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TEM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74520" y="5165467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@20°C</a:t>
            </a:r>
          </a:p>
        </p:txBody>
      </p:sp>
      <p:sp>
        <p:nvSpPr>
          <p:cNvPr id="19" name="Left Brace 18"/>
          <p:cNvSpPr/>
          <p:nvPr/>
        </p:nvSpPr>
        <p:spPr>
          <a:xfrm rot="5400000">
            <a:off x="2478329" y="4208403"/>
            <a:ext cx="213979" cy="262922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1782" y="5319355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@130°C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53081" y="6214264"/>
            <a:ext cx="293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diffuse 17 times more slowly</a:t>
            </a:r>
          </a:p>
        </p:txBody>
      </p:sp>
    </p:spTree>
    <p:extLst>
      <p:ext uri="{BB962C8B-B14F-4D97-AF65-F5344CB8AC3E}">
        <p14:creationId xmlns:p14="http://schemas.microsoft.com/office/powerpoint/2010/main" val="80261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77" y="304759"/>
            <a:ext cx="1624181" cy="57908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7162800" y="857764"/>
            <a:ext cx="1905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Hele-Shaw Cell</a:t>
            </a:r>
          </a:p>
          <a:p>
            <a:r>
              <a:rPr lang="en-US" sz="1200" dirty="0">
                <a:solidFill>
                  <a:prstClr val="black"/>
                </a:solidFill>
              </a:rPr>
              <a:t>And sand cells and columns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2962438" y="1295400"/>
            <a:ext cx="6105362" cy="5354137"/>
            <a:chOff x="2294769" y="1038926"/>
            <a:chExt cx="4951158" cy="4335332"/>
          </a:xfrm>
        </p:grpSpPr>
        <p:sp>
          <p:nvSpPr>
            <p:cNvPr id="3" name="TextBox 2"/>
            <p:cNvSpPr txBox="1"/>
            <p:nvPr/>
          </p:nvSpPr>
          <p:spPr>
            <a:xfrm>
              <a:off x="2619538" y="1038926"/>
              <a:ext cx="2044320" cy="38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prstClr val="black"/>
                  </a:solidFill>
                </a:rPr>
                <a:t>C</a:t>
              </a:r>
              <a:r>
                <a:rPr lang="en-US" b="1" baseline="-25000" dirty="0" err="1">
                  <a:solidFill>
                    <a:prstClr val="black"/>
                  </a:solidFill>
                </a:rPr>
                <a:t>effluent</a:t>
              </a:r>
              <a:r>
                <a:rPr lang="en-US" b="1" dirty="0">
                  <a:solidFill>
                    <a:prstClr val="black"/>
                  </a:solidFill>
                </a:rPr>
                <a:t>(t)/Co</a:t>
              </a:r>
            </a:p>
          </p:txBody>
        </p:sp>
        <p:pic>
          <p:nvPicPr>
            <p:cNvPr id="4" name="Picture 3" descr="Exp-hs-0.17.png"/>
            <p:cNvPicPr preferRelativeResize="0"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26912" y="1359217"/>
              <a:ext cx="2748806" cy="2068071"/>
            </a:xfrm>
            <a:prstGeom prst="rect">
              <a:avLst/>
            </a:prstGeom>
          </p:spPr>
        </p:pic>
        <p:pic>
          <p:nvPicPr>
            <p:cNvPr id="7" name="Picture 6"/>
            <p:cNvPicPr preferRelativeResize="0"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" r="6329" b="6723"/>
            <a:stretch/>
          </p:blipFill>
          <p:spPr bwMode="auto">
            <a:xfrm>
              <a:off x="4781289" y="1373098"/>
              <a:ext cx="2464638" cy="19589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955241" y="1059418"/>
              <a:ext cx="2160854" cy="38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Model Analysis</a:t>
              </a:r>
            </a:p>
          </p:txBody>
        </p:sp>
        <p:pic>
          <p:nvPicPr>
            <p:cNvPr id="9" name="Picture 8"/>
            <p:cNvPicPr preferRelativeResize="0"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6" r="7595" b="6302"/>
            <a:stretch/>
          </p:blipFill>
          <p:spPr bwMode="auto">
            <a:xfrm>
              <a:off x="4835405" y="3312388"/>
              <a:ext cx="2401630" cy="195257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 descr="Exp-hs-496.png"/>
            <p:cNvPicPr preferRelativeResize="0"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4769" y="3246196"/>
              <a:ext cx="2828541" cy="2128062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7819374" y="2590803"/>
            <a:ext cx="1162876" cy="1118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∩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95082" y="4970876"/>
            <a:ext cx="1187168" cy="1217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∩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276368" y="3570716"/>
          <a:ext cx="3056890" cy="556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9" imgW="1346040" imgH="241200" progId="Equation.3">
                  <p:embed/>
                </p:oleObj>
              </mc:Choice>
              <mc:Fallback>
                <p:oleObj name="Equation" r:id="rId9" imgW="134604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6368" y="3570716"/>
                        <a:ext cx="3056890" cy="556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383097" y="6580239"/>
            <a:ext cx="1754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Subramanian et al (2013)</a:t>
            </a:r>
          </a:p>
        </p:txBody>
      </p: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1452333" y="4090397"/>
            <a:ext cx="1729038" cy="975002"/>
            <a:chOff x="1207414" y="3790256"/>
            <a:chExt cx="1235029" cy="696430"/>
          </a:xfrm>
        </p:grpSpPr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1271734" y="4025761"/>
              <a:ext cx="1170709" cy="460925"/>
              <a:chOff x="1084273" y="3889553"/>
              <a:chExt cx="1427697" cy="562104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312873" y="3889553"/>
                <a:ext cx="592127" cy="56210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312873" y="3889553"/>
                <a:ext cx="990600" cy="562104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1312873" y="4376221"/>
                <a:ext cx="990600" cy="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ight Arrow 24"/>
              <p:cNvSpPr/>
              <p:nvPr/>
            </p:nvSpPr>
            <p:spPr>
              <a:xfrm>
                <a:off x="1084273" y="4376221"/>
                <a:ext cx="152400" cy="45719"/>
              </a:xfrm>
              <a:prstGeom prst="rightArrow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ight Arrow 26"/>
              <p:cNvSpPr/>
              <p:nvPr/>
            </p:nvSpPr>
            <p:spPr>
              <a:xfrm>
                <a:off x="2359570" y="4386727"/>
                <a:ext cx="152400" cy="45719"/>
              </a:xfrm>
              <a:prstGeom prst="rightArrow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>
                <a:off x="1884373" y="4170605"/>
                <a:ext cx="96827" cy="85619"/>
              </a:xfrm>
              <a:prstGeom prst="rightArrow">
                <a:avLst/>
              </a:prstGeom>
              <a:solidFill>
                <a:srgbClr val="FF9933"/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742895" y="3790256"/>
              <a:ext cx="185720" cy="219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</a:rPr>
                <a:t>L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07414" y="4071557"/>
              <a:ext cx="170835" cy="219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Brush Script Std" pitchFamily="66" charset="0"/>
                </a:rPr>
                <a:t>l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934200" y="430335"/>
            <a:ext cx="239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Brush Script Std" pitchFamily="66" charset="0"/>
              </a:rPr>
              <a:t>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84379" y="19050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L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48148" y="4270749"/>
            <a:ext cx="575057" cy="843688"/>
            <a:chOff x="508404" y="5287510"/>
            <a:chExt cx="575057" cy="843688"/>
          </a:xfrm>
        </p:grpSpPr>
        <p:sp>
          <p:nvSpPr>
            <p:cNvPr id="38" name="Freeform 37"/>
            <p:cNvSpPr/>
            <p:nvPr/>
          </p:nvSpPr>
          <p:spPr>
            <a:xfrm>
              <a:off x="763325" y="5295569"/>
              <a:ext cx="294198" cy="822960"/>
            </a:xfrm>
            <a:custGeom>
              <a:avLst/>
              <a:gdLst>
                <a:gd name="connsiteX0" fmla="*/ 294198 w 294198"/>
                <a:gd name="connsiteY0" fmla="*/ 815008 h 822960"/>
                <a:gd name="connsiteX1" fmla="*/ 222637 w 294198"/>
                <a:gd name="connsiteY1" fmla="*/ 711641 h 822960"/>
                <a:gd name="connsiteX2" fmla="*/ 170953 w 294198"/>
                <a:gd name="connsiteY2" fmla="*/ 568518 h 822960"/>
                <a:gd name="connsiteX3" fmla="*/ 135172 w 294198"/>
                <a:gd name="connsiteY3" fmla="*/ 417443 h 822960"/>
                <a:gd name="connsiteX4" fmla="*/ 103367 w 294198"/>
                <a:gd name="connsiteY4" fmla="*/ 230588 h 822960"/>
                <a:gd name="connsiteX5" fmla="*/ 87465 w 294198"/>
                <a:gd name="connsiteY5" fmla="*/ 71561 h 822960"/>
                <a:gd name="connsiteX6" fmla="*/ 87465 w 294198"/>
                <a:gd name="connsiteY6" fmla="*/ 0 h 822960"/>
                <a:gd name="connsiteX7" fmla="*/ 0 w 294198"/>
                <a:gd name="connsiteY7" fmla="*/ 0 h 822960"/>
                <a:gd name="connsiteX8" fmla="*/ 3976 w 294198"/>
                <a:gd name="connsiteY8" fmla="*/ 822960 h 822960"/>
                <a:gd name="connsiteX9" fmla="*/ 294198 w 294198"/>
                <a:gd name="connsiteY9" fmla="*/ 815008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198" h="822960">
                  <a:moveTo>
                    <a:pt x="294198" y="815008"/>
                  </a:moveTo>
                  <a:lnTo>
                    <a:pt x="222637" y="711641"/>
                  </a:lnTo>
                  <a:lnTo>
                    <a:pt x="170953" y="568518"/>
                  </a:lnTo>
                  <a:lnTo>
                    <a:pt x="135172" y="417443"/>
                  </a:lnTo>
                  <a:lnTo>
                    <a:pt x="103367" y="230588"/>
                  </a:lnTo>
                  <a:lnTo>
                    <a:pt x="87465" y="71561"/>
                  </a:lnTo>
                  <a:lnTo>
                    <a:pt x="87465" y="0"/>
                  </a:lnTo>
                  <a:lnTo>
                    <a:pt x="0" y="0"/>
                  </a:lnTo>
                  <a:cubicBezTo>
                    <a:pt x="1325" y="274320"/>
                    <a:pt x="2651" y="548640"/>
                    <a:pt x="3976" y="822960"/>
                  </a:cubicBezTo>
                  <a:lnTo>
                    <a:pt x="294198" y="815008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7805" y="5327743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Symbol" panose="05050102010706020507" pitchFamily="18" charset="2"/>
                </a:rPr>
                <a:t>t</a:t>
              </a:r>
            </a:p>
          </p:txBody>
        </p:sp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>
              <a:off x="762000" y="5287510"/>
              <a:ext cx="315599" cy="843688"/>
              <a:chOff x="-1828800" y="5170624"/>
              <a:chExt cx="1295400" cy="1687376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-1813034" y="5943600"/>
                <a:ext cx="1245475" cy="914400"/>
              </a:xfrm>
              <a:custGeom>
                <a:avLst/>
                <a:gdLst>
                  <a:gd name="connsiteX0" fmla="*/ 1245475 w 1245475"/>
                  <a:gd name="connsiteY0" fmla="*/ 914400 h 914400"/>
                  <a:gd name="connsiteX1" fmla="*/ 599089 w 1245475"/>
                  <a:gd name="connsiteY1" fmla="*/ 835572 h 914400"/>
                  <a:gd name="connsiteX2" fmla="*/ 268013 w 1245475"/>
                  <a:gd name="connsiteY2" fmla="*/ 772510 h 914400"/>
                  <a:gd name="connsiteX3" fmla="*/ 94593 w 1245475"/>
                  <a:gd name="connsiteY3" fmla="*/ 630621 h 914400"/>
                  <a:gd name="connsiteX4" fmla="*/ 15765 w 1245475"/>
                  <a:gd name="connsiteY4" fmla="*/ 315310 h 914400"/>
                  <a:gd name="connsiteX5" fmla="*/ 0 w 1245475"/>
                  <a:gd name="connsiteY5" fmla="*/ 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5475" h="914400">
                    <a:moveTo>
                      <a:pt x="1245475" y="914400"/>
                    </a:moveTo>
                    <a:lnTo>
                      <a:pt x="599089" y="835572"/>
                    </a:lnTo>
                    <a:lnTo>
                      <a:pt x="268013" y="772510"/>
                    </a:lnTo>
                    <a:lnTo>
                      <a:pt x="94593" y="630621"/>
                    </a:lnTo>
                    <a:lnTo>
                      <a:pt x="15765" y="31531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-1797269" y="5218386"/>
                <a:ext cx="1245476" cy="1639614"/>
              </a:xfrm>
              <a:custGeom>
                <a:avLst/>
                <a:gdLst>
                  <a:gd name="connsiteX0" fmla="*/ 1245476 w 1245476"/>
                  <a:gd name="connsiteY0" fmla="*/ 1639614 h 1639614"/>
                  <a:gd name="connsiteX1" fmla="*/ 662152 w 1245476"/>
                  <a:gd name="connsiteY1" fmla="*/ 1497724 h 1639614"/>
                  <a:gd name="connsiteX2" fmla="*/ 362607 w 1245476"/>
                  <a:gd name="connsiteY2" fmla="*/ 1324304 h 1639614"/>
                  <a:gd name="connsiteX3" fmla="*/ 189186 w 1245476"/>
                  <a:gd name="connsiteY3" fmla="*/ 1056290 h 1639614"/>
                  <a:gd name="connsiteX4" fmla="*/ 78828 w 1245476"/>
                  <a:gd name="connsiteY4" fmla="*/ 614855 h 1639614"/>
                  <a:gd name="connsiteX5" fmla="*/ 15766 w 1245476"/>
                  <a:gd name="connsiteY5" fmla="*/ 204952 h 1639614"/>
                  <a:gd name="connsiteX6" fmla="*/ 0 w 1245476"/>
                  <a:gd name="connsiteY6" fmla="*/ 0 h 16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5476" h="1639614">
                    <a:moveTo>
                      <a:pt x="1245476" y="1639614"/>
                    </a:moveTo>
                    <a:lnTo>
                      <a:pt x="662152" y="1497724"/>
                    </a:lnTo>
                    <a:lnTo>
                      <a:pt x="362607" y="1324304"/>
                    </a:lnTo>
                    <a:lnTo>
                      <a:pt x="189186" y="1056290"/>
                    </a:lnTo>
                    <a:lnTo>
                      <a:pt x="78828" y="614855"/>
                    </a:lnTo>
                    <a:lnTo>
                      <a:pt x="15766" y="204952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-1497724" y="5171090"/>
                <a:ext cx="930165" cy="1655379"/>
              </a:xfrm>
              <a:custGeom>
                <a:avLst/>
                <a:gdLst>
                  <a:gd name="connsiteX0" fmla="*/ 930165 w 930165"/>
                  <a:gd name="connsiteY0" fmla="*/ 1655379 h 1655379"/>
                  <a:gd name="connsiteX1" fmla="*/ 551793 w 930165"/>
                  <a:gd name="connsiteY1" fmla="*/ 1418896 h 1655379"/>
                  <a:gd name="connsiteX2" fmla="*/ 252248 w 930165"/>
                  <a:gd name="connsiteY2" fmla="*/ 993227 h 1655379"/>
                  <a:gd name="connsiteX3" fmla="*/ 110358 w 930165"/>
                  <a:gd name="connsiteY3" fmla="*/ 630620 h 1655379"/>
                  <a:gd name="connsiteX4" fmla="*/ 31531 w 930165"/>
                  <a:gd name="connsiteY4" fmla="*/ 299544 h 1655379"/>
                  <a:gd name="connsiteX5" fmla="*/ 0 w 930165"/>
                  <a:gd name="connsiteY5" fmla="*/ 0 h 1655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0165" h="1655379">
                    <a:moveTo>
                      <a:pt x="930165" y="1655379"/>
                    </a:moveTo>
                    <a:lnTo>
                      <a:pt x="551793" y="1418896"/>
                    </a:lnTo>
                    <a:lnTo>
                      <a:pt x="252248" y="993227"/>
                    </a:lnTo>
                    <a:lnTo>
                      <a:pt x="110358" y="630620"/>
                    </a:lnTo>
                    <a:lnTo>
                      <a:pt x="31531" y="299544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-1008993" y="5171090"/>
                <a:ext cx="472965" cy="1671144"/>
              </a:xfrm>
              <a:custGeom>
                <a:avLst/>
                <a:gdLst>
                  <a:gd name="connsiteX0" fmla="*/ 472965 w 472965"/>
                  <a:gd name="connsiteY0" fmla="*/ 1671144 h 1671144"/>
                  <a:gd name="connsiteX1" fmla="*/ 204952 w 472965"/>
                  <a:gd name="connsiteY1" fmla="*/ 1198179 h 1671144"/>
                  <a:gd name="connsiteX2" fmla="*/ 15765 w 472965"/>
                  <a:gd name="connsiteY2" fmla="*/ 583324 h 1671144"/>
                  <a:gd name="connsiteX3" fmla="*/ 0 w 472965"/>
                  <a:gd name="connsiteY3" fmla="*/ 236482 h 1671144"/>
                  <a:gd name="connsiteX4" fmla="*/ 0 w 472965"/>
                  <a:gd name="connsiteY4" fmla="*/ 0 h 167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965" h="1671144">
                    <a:moveTo>
                      <a:pt x="472965" y="1671144"/>
                    </a:moveTo>
                    <a:lnTo>
                      <a:pt x="204952" y="1198179"/>
                    </a:lnTo>
                    <a:lnTo>
                      <a:pt x="15765" y="583324"/>
                    </a:lnTo>
                    <a:lnTo>
                      <a:pt x="0" y="236482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-1702676" y="5732728"/>
                <a:ext cx="1135117" cy="1030679"/>
              </a:xfrm>
              <a:custGeom>
                <a:avLst/>
                <a:gdLst>
                  <a:gd name="connsiteX0" fmla="*/ 0 w 945931"/>
                  <a:gd name="connsiteY0" fmla="*/ 804041 h 804041"/>
                  <a:gd name="connsiteX1" fmla="*/ 173421 w 945931"/>
                  <a:gd name="connsiteY1" fmla="*/ 551793 h 804041"/>
                  <a:gd name="connsiteX2" fmla="*/ 472966 w 945931"/>
                  <a:gd name="connsiteY2" fmla="*/ 268013 h 804041"/>
                  <a:gd name="connsiteX3" fmla="*/ 693683 w 945931"/>
                  <a:gd name="connsiteY3" fmla="*/ 110358 h 804041"/>
                  <a:gd name="connsiteX4" fmla="*/ 945931 w 945931"/>
                  <a:gd name="connsiteY4" fmla="*/ 0 h 80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5931" h="804041">
                    <a:moveTo>
                      <a:pt x="0" y="804041"/>
                    </a:moveTo>
                    <a:lnTo>
                      <a:pt x="173421" y="551793"/>
                    </a:lnTo>
                    <a:lnTo>
                      <a:pt x="472966" y="268013"/>
                    </a:lnTo>
                    <a:lnTo>
                      <a:pt x="693683" y="110358"/>
                    </a:lnTo>
                    <a:lnTo>
                      <a:pt x="945931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prstClr val="black"/>
                    </a:solidFill>
                    <a:tailEnd type="triangle"/>
                  </a:ln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-1828800" y="5170624"/>
                <a:ext cx="1295400" cy="168737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508404" y="5489332"/>
              <a:ext cx="253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Brush Script Std" pitchFamily="66" charset="0"/>
                </a:rPr>
                <a:t>l</a:t>
              </a:r>
            </a:p>
          </p:txBody>
        </p:sp>
      </p:grpSp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304800" y="166312"/>
            <a:ext cx="647659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Methods  tested in column experiments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00050" y="3146918"/>
            <a:ext cx="2734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Design rule: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03300" y="440608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2025134"/>
            <a:ext cx="158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O.17 core PV/d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322457" y="4601544"/>
            <a:ext cx="150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497 core PV/d</a:t>
            </a:r>
          </a:p>
        </p:txBody>
      </p:sp>
    </p:spTree>
    <p:extLst>
      <p:ext uri="{BB962C8B-B14F-4D97-AF65-F5344CB8AC3E}">
        <p14:creationId xmlns:p14="http://schemas.microsoft.com/office/powerpoint/2010/main" val="27838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Subsurface flow is complicated</a:t>
            </a:r>
          </a:p>
          <a:p>
            <a:r>
              <a:rPr lang="en-US" dirty="0" smtClean="0"/>
              <a:t>Why tracers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90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Successful test in </a:t>
            </a:r>
            <a:r>
              <a:rPr lang="en-US" dirty="0" err="1" smtClean="0"/>
              <a:t>Ghawar</a:t>
            </a:r>
            <a:r>
              <a:rPr lang="en-US" dirty="0" smtClean="0"/>
              <a:t> Reservoir</a:t>
            </a:r>
            <a:endParaRPr lang="en-US" dirty="0"/>
          </a:p>
        </p:txBody>
      </p:sp>
      <p:pic>
        <p:nvPicPr>
          <p:cNvPr id="3" name="Picture 2" descr="http://www.hydrocarbons-technology.com/projects/abqaiq-aramco/images/2-ghawar-fie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2007703" cy="2719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276600" y="1371600"/>
            <a:ext cx="5449559" cy="3129497"/>
            <a:chOff x="3542046" y="2586508"/>
            <a:chExt cx="5449559" cy="3129497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046" y="2586508"/>
              <a:ext cx="5449559" cy="3129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119" y="3810000"/>
              <a:ext cx="2766046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193030" y="2785238"/>
              <a:ext cx="2357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Field test 86% recovery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04953" y="3589277"/>
              <a:ext cx="24954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</a:rPr>
                <a:t>water     5 kg        mix    130 ppm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2070" y="4572000"/>
            <a:ext cx="3872727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255 </a:t>
            </a:r>
            <a:r>
              <a:rPr lang="en-US" dirty="0" err="1">
                <a:solidFill>
                  <a:prstClr val="black"/>
                </a:solidFill>
              </a:rPr>
              <a:t>bbl</a:t>
            </a:r>
            <a:r>
              <a:rPr lang="en-US" dirty="0">
                <a:solidFill>
                  <a:prstClr val="black"/>
                </a:solidFill>
              </a:rPr>
              <a:t> with 130 ppm C-Dot</a:t>
            </a:r>
          </a:p>
          <a:p>
            <a:r>
              <a:rPr lang="en-US" dirty="0">
                <a:solidFill>
                  <a:prstClr val="black"/>
                </a:solidFill>
              </a:rPr>
              <a:t>injected at 7090 </a:t>
            </a:r>
            <a:r>
              <a:rPr lang="en-US" dirty="0" err="1">
                <a:solidFill>
                  <a:prstClr val="black"/>
                </a:solidFill>
              </a:rPr>
              <a:t>ft</a:t>
            </a:r>
            <a:r>
              <a:rPr lang="en-US" dirty="0">
                <a:solidFill>
                  <a:prstClr val="black"/>
                </a:solidFill>
              </a:rPr>
              <a:t> into 50 </a:t>
            </a:r>
            <a:r>
              <a:rPr lang="en-US" dirty="0" err="1">
                <a:solidFill>
                  <a:prstClr val="black"/>
                </a:solidFill>
              </a:rPr>
              <a:t>ft</a:t>
            </a:r>
            <a:r>
              <a:rPr lang="en-US" dirty="0">
                <a:solidFill>
                  <a:prstClr val="black"/>
                </a:solidFill>
              </a:rPr>
              <a:t> interval of </a:t>
            </a:r>
          </a:p>
          <a:p>
            <a:r>
              <a:rPr lang="en-US" dirty="0">
                <a:solidFill>
                  <a:prstClr val="black"/>
                </a:solidFill>
              </a:rPr>
              <a:t>20% porosity carbonate reservoir at </a:t>
            </a:r>
          </a:p>
          <a:p>
            <a:r>
              <a:rPr lang="en-US" dirty="0">
                <a:solidFill>
                  <a:prstClr val="black"/>
                </a:solidFill>
              </a:rPr>
              <a:t>~100°C and 120,000 TDS pore fluids.</a:t>
            </a:r>
          </a:p>
          <a:p>
            <a:endParaRPr lang="en-US" sz="300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Shut in 2 days.</a:t>
            </a:r>
          </a:p>
          <a:p>
            <a:endParaRPr lang="en-US" sz="300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Produced ~6000 bbl.</a:t>
            </a:r>
          </a:p>
          <a:p>
            <a:endParaRPr lang="en-US" sz="300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86% recovery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" y="6553865"/>
            <a:ext cx="4115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B050"/>
                </a:solidFill>
              </a:rPr>
              <a:t>Kanj</a:t>
            </a:r>
            <a:r>
              <a:rPr lang="en-US" sz="1600" dirty="0">
                <a:solidFill>
                  <a:srgbClr val="00B050"/>
                </a:solidFill>
              </a:rPr>
              <a:t>, Rashid and </a:t>
            </a:r>
            <a:r>
              <a:rPr lang="en-US" sz="1600" dirty="0" err="1">
                <a:solidFill>
                  <a:srgbClr val="00B050"/>
                </a:solidFill>
              </a:rPr>
              <a:t>Gianelis</a:t>
            </a:r>
            <a:r>
              <a:rPr lang="en-US" sz="1600" dirty="0">
                <a:solidFill>
                  <a:srgbClr val="00B050"/>
                </a:solidFill>
              </a:rPr>
              <a:t>, 2011, SPE 142592-PP</a:t>
            </a:r>
          </a:p>
        </p:txBody>
      </p:sp>
    </p:spTree>
    <p:extLst>
      <p:ext uri="{BB962C8B-B14F-4D97-AF65-F5344CB8AC3E}">
        <p14:creationId xmlns:p14="http://schemas.microsoft.com/office/powerpoint/2010/main" val="39731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845250"/>
            <a:ext cx="2355149" cy="235514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1033462"/>
            <a:ext cx="43148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25" y="3824286"/>
            <a:ext cx="3833970" cy="269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62590" y="19050"/>
            <a:ext cx="7886700" cy="6969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Successful test in quartzite, </a:t>
            </a:r>
            <a:r>
              <a:rPr lang="en-US" dirty="0" err="1" smtClean="0"/>
              <a:t>Altona</a:t>
            </a:r>
            <a:r>
              <a:rPr lang="en-US" dirty="0" smtClean="0"/>
              <a:t> NY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12323" y="6478201"/>
            <a:ext cx="2903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Yushi Zhou, 2014  Cornell </a:t>
            </a:r>
            <a:r>
              <a:rPr lang="en-US" sz="1400" dirty="0" err="1">
                <a:solidFill>
                  <a:srgbClr val="00B050"/>
                </a:solidFill>
              </a:rPr>
              <a:t>Ph.D</a:t>
            </a:r>
            <a:r>
              <a:rPr lang="en-US" sz="1400" dirty="0">
                <a:solidFill>
                  <a:srgbClr val="00B050"/>
                </a:solidFill>
              </a:rPr>
              <a:t> Thesis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19102" y="2438400"/>
            <a:ext cx="3987885" cy="3516128"/>
            <a:chOff x="419102" y="2586037"/>
            <a:chExt cx="3987885" cy="35161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2" y="2586037"/>
              <a:ext cx="3955644" cy="351612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0463" y="5686670"/>
              <a:ext cx="3926524" cy="415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white"/>
                  </a:solidFill>
                </a:rPr>
                <a:t>Horizontal crack at 8 m depth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09600" y="4888194"/>
              <a:ext cx="1834125" cy="40482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726930">
              <a:off x="1112735" y="5134810"/>
              <a:ext cx="538930" cy="332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7 m</a:t>
              </a:r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2249810" y="5456826"/>
              <a:ext cx="387830" cy="274333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199623" y="1663000"/>
            <a:ext cx="1284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Iodide</a:t>
            </a:r>
            <a:r>
              <a:rPr lang="en-US" sz="2400" dirty="0">
                <a:solidFill>
                  <a:prstClr val="black"/>
                </a:solidFill>
              </a:rPr>
              <a:t> = 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C-Dot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15000" y="697468"/>
            <a:ext cx="2831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…C-dots behaved like Iodine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5938133"/>
            <a:ext cx="4157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EPA and DEC permissions obtained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Photo bleaching corrected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Laplace methods used in interpretation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24" y="1276350"/>
            <a:ext cx="23597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 rot="1457560">
            <a:off x="5843011" y="1123950"/>
            <a:ext cx="332223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Ely Witch Experiment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…testing the diffusional access of copper to in situ leaching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03230" y="6505575"/>
            <a:ext cx="164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Cathles et al. (1974)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319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2057400"/>
            <a:ext cx="4343400" cy="2895600"/>
          </a:xfrm>
        </p:spPr>
        <p:txBody>
          <a:bodyPr/>
          <a:lstStyle/>
          <a:p>
            <a:r>
              <a:rPr lang="en-US" sz="2000" dirty="0" smtClean="0"/>
              <a:t>Tracer arrives when it displaces the pore volume it interacts with once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70456" y="3886199"/>
          <a:ext cx="24257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4" imgW="1091880" imgH="342720" progId="Equation.3">
                  <p:embed/>
                </p:oleObj>
              </mc:Choice>
              <mc:Fallback>
                <p:oleObj name="Equation" r:id="rId4" imgW="1091880" imgH="34272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0456" y="3886199"/>
                        <a:ext cx="24257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1447800" y="2971799"/>
          <a:ext cx="2819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6" imgW="1269720" imgH="342720" progId="Equation.3">
                  <p:embed/>
                </p:oleObj>
              </mc:Choice>
              <mc:Fallback>
                <p:oleObj name="Equation" r:id="rId6" imgW="1269720" imgH="342720" progId="Equation.3">
                  <p:embed/>
                  <p:pic>
                    <p:nvPicPr>
                      <p:cNvPr id="419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971799"/>
                        <a:ext cx="28194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3524250" y="1885950"/>
            <a:ext cx="61245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0" y="152400"/>
            <a:ext cx="430053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Idea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03230" y="6505575"/>
            <a:ext cx="164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Cathles et al. (1974)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649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321906" y="596554"/>
            <a:ext cx="5257800" cy="461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site: Pit bench at Ray Mine, Ely Nevada</a:t>
            </a:r>
            <a:endParaRPr lang="en-US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321776" y="1698024"/>
            <a:ext cx="545344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352800" y="2209800"/>
            <a:ext cx="1442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Injection well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28600" y="1752600"/>
            <a:ext cx="4254843" cy="2514600"/>
            <a:chOff x="228600" y="2590800"/>
            <a:chExt cx="4254843" cy="2514600"/>
          </a:xfrm>
        </p:grpSpPr>
        <p:sp>
          <p:nvSpPr>
            <p:cNvPr id="5" name="Oval 4"/>
            <p:cNvSpPr/>
            <p:nvPr/>
          </p:nvSpPr>
          <p:spPr>
            <a:xfrm>
              <a:off x="3429000" y="3480486"/>
              <a:ext cx="152400" cy="152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8600" y="2590800"/>
              <a:ext cx="1258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other wells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bailed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981200" y="3581400"/>
              <a:ext cx="685800" cy="3048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26043" y="3682314"/>
              <a:ext cx="152400" cy="1524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401329" y="4050957"/>
              <a:ext cx="152400" cy="1524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200400" y="5105400"/>
              <a:ext cx="914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45243" y="4471086"/>
              <a:ext cx="8382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3429000" y="3886200"/>
              <a:ext cx="1524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3048000" y="4800600"/>
              <a:ext cx="152400" cy="15240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5105400" y="83820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9600" y="8382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696200" y="838200"/>
            <a:ext cx="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001000" y="3276600"/>
            <a:ext cx="685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96200" y="3111843"/>
            <a:ext cx="45719" cy="4572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079562" y="3806590"/>
            <a:ext cx="2054962" cy="377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1626972" y="4714101"/>
            <a:ext cx="14382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3400 gal injected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Rate 182 gal/d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 50’ interval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41,000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ppm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NaCl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SiO</a:t>
            </a:r>
            <a:r>
              <a:rPr kumimoji="0" 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dust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73099" y="3262185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ft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45228" y="649712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 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03230" y="6505575"/>
            <a:ext cx="164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Cathles et al. (1974)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35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981450" y="1885950"/>
            <a:ext cx="61245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81000" y="762000"/>
          <a:ext cx="487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Injection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182</a:t>
                      </a:r>
                      <a:r>
                        <a:rPr lang="en-US" baseline="0" dirty="0" smtClean="0"/>
                        <a:t> gal d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</a:t>
                      </a:r>
                      <a:r>
                        <a:rPr lang="en-US" baseline="0" dirty="0" smtClean="0"/>
                        <a:t>olume injected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3400 gal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Fracture</a:t>
                      </a:r>
                      <a:r>
                        <a:rPr lang="en-US" baseline="0" dirty="0" smtClean="0"/>
                        <a:t> volume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1057 gal (31%)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Halo</a:t>
                      </a:r>
                      <a:r>
                        <a:rPr lang="en-US" baseline="0" dirty="0" smtClean="0"/>
                        <a:t> volume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105,760 gal (3100%)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r>
                        <a:rPr lang="en-US" baseline="-25000" dirty="0" smtClean="0"/>
                        <a:t>1/2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0.15 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r>
                        <a:rPr lang="en-US" baseline="-25000" dirty="0" smtClean="0"/>
                        <a:t>1/2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</a:t>
                      </a:r>
                      <a:r>
                        <a:rPr lang="en-US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D’</a:t>
                      </a:r>
                      <a:r>
                        <a:rPr lang="en-US" baseline="-25000" dirty="0" err="1" smtClean="0"/>
                        <a:t>NaCl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-9</a:t>
                      </a:r>
                      <a:r>
                        <a:rPr lang="en-US" dirty="0" smtClean="0"/>
                        <a:t> 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 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D’</a:t>
                      </a:r>
                      <a:r>
                        <a:rPr lang="en-US" baseline="-25000" dirty="0" err="1" smtClean="0"/>
                        <a:t>particles</a:t>
                      </a:r>
                      <a:endParaRPr lang="en-US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-12</a:t>
                      </a:r>
                      <a:r>
                        <a:rPr lang="en-US" dirty="0" smtClean="0"/>
                        <a:t> 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 s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D-NaCl</a:t>
                      </a:r>
                      <a:r>
                        <a:rPr lang="en-US" dirty="0" smtClean="0"/>
                        <a:t>=</a:t>
                      </a:r>
                      <a:r>
                        <a:rPr lang="en-US" dirty="0" smtClean="0">
                          <a:latin typeface="Symbol" pitchFamily="18" charset="2"/>
                        </a:rPr>
                        <a:t>t</a:t>
                      </a:r>
                      <a:r>
                        <a:rPr lang="en-US" dirty="0" smtClean="0"/>
                        <a:t>D</a:t>
                      </a:r>
                      <a:r>
                        <a:rPr lang="en-US" baseline="-25000" dirty="0" smtClean="0"/>
                        <a:t>1/2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D’</a:t>
                      </a:r>
                      <a:r>
                        <a:rPr lang="en-US" baseline="-25000" dirty="0" err="1" smtClean="0"/>
                        <a:t>NaCl</a:t>
                      </a:r>
                      <a:endParaRPr lang="en-US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651 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D</a:t>
                      </a:r>
                      <a:r>
                        <a:rPr lang="en-US" baseline="-25000" dirty="0" smtClean="0"/>
                        <a:t>-particles</a:t>
                      </a:r>
                      <a:r>
                        <a:rPr lang="en-US" dirty="0" smtClean="0"/>
                        <a:t>=</a:t>
                      </a:r>
                      <a:r>
                        <a:rPr lang="en-US" dirty="0" smtClean="0">
                          <a:latin typeface="Symbol" pitchFamily="18" charset="2"/>
                        </a:rPr>
                        <a:t>t</a:t>
                      </a:r>
                      <a:r>
                        <a:rPr lang="en-US" dirty="0" smtClean="0"/>
                        <a:t>D</a:t>
                      </a:r>
                      <a:r>
                        <a:rPr lang="en-US" baseline="-25000" dirty="0" smtClean="0"/>
                        <a:t>1/2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D’</a:t>
                      </a:r>
                      <a:r>
                        <a:rPr lang="en-US" baseline="-25000" dirty="0" err="1" smtClean="0"/>
                        <a:t>particles</a:t>
                      </a:r>
                      <a:endParaRPr lang="en-US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1.3x10</a:t>
                      </a:r>
                      <a:r>
                        <a:rPr lang="en-US" baseline="30000" dirty="0" smtClean="0"/>
                        <a:t>6 </a:t>
                      </a:r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H</a:t>
                      </a:r>
                      <a:r>
                        <a:rPr lang="en-US" dirty="0" smtClean="0"/>
                        <a:t>= vol. halo/inj. rate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581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f</a:t>
                      </a:r>
                      <a:r>
                        <a:rPr lang="en-US" baseline="0" dirty="0" smtClean="0"/>
                        <a:t> = </a:t>
                      </a:r>
                      <a:r>
                        <a:rPr lang="en-US" baseline="0" dirty="0" err="1" smtClean="0"/>
                        <a:t>vol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fx</a:t>
                      </a:r>
                      <a:r>
                        <a:rPr lang="en-US" baseline="0" dirty="0" smtClean="0"/>
                        <a:t>/inj. rate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5.8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000" y="30480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R=30 ft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082" name="Object 12"/>
          <p:cNvGraphicFramePr>
            <a:graphicFrameLocks noChangeAspect="1"/>
          </p:cNvGraphicFramePr>
          <p:nvPr/>
        </p:nvGraphicFramePr>
        <p:xfrm>
          <a:off x="457200" y="5638800"/>
          <a:ext cx="3544887" cy="629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5" imgW="1676160" imgH="304560" progId="Equation.3">
                  <p:embed/>
                </p:oleObj>
              </mc:Choice>
              <mc:Fallback>
                <p:oleObj name="Equation" r:id="rId5" imgW="1676160" imgH="304560" progId="Equation.3">
                  <p:embed/>
                  <p:pic>
                    <p:nvPicPr>
                      <p:cNvPr id="4608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638800"/>
                        <a:ext cx="3544887" cy="6299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0"/>
            <a:ext cx="3810000" cy="868362"/>
          </a:xfrm>
        </p:spPr>
        <p:txBody>
          <a:bodyPr/>
          <a:lstStyle/>
          <a:p>
            <a:r>
              <a:rPr lang="en-US" dirty="0" smtClean="0"/>
              <a:t>Predictions</a:t>
            </a:r>
            <a:endParaRPr lang="en-US" dirty="0"/>
          </a:p>
        </p:txBody>
      </p:sp>
      <p:graphicFrame>
        <p:nvGraphicFramePr>
          <p:cNvPr id="46083" name="Object 12"/>
          <p:cNvGraphicFramePr>
            <a:graphicFrameLocks noChangeAspect="1"/>
          </p:cNvGraphicFramePr>
          <p:nvPr/>
        </p:nvGraphicFramePr>
        <p:xfrm>
          <a:off x="363538" y="6215063"/>
          <a:ext cx="34925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7" imgW="1650960" imgH="317160" progId="Equation.3">
                  <p:embed/>
                </p:oleObj>
              </mc:Choice>
              <mc:Fallback>
                <p:oleObj name="Equation" r:id="rId7" imgW="1650960" imgH="317160" progId="Equation.3">
                  <p:embed/>
                  <p:pic>
                    <p:nvPicPr>
                      <p:cNvPr id="4608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6215063"/>
                        <a:ext cx="3492500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03230" y="6505575"/>
            <a:ext cx="164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Cathles et al. (1974)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227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/>
          </p:nvPr>
        </p:nvGraphicFramePr>
        <p:xfrm>
          <a:off x="0" y="228600"/>
          <a:ext cx="9144000" cy="647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914" name="Object 2"/>
          <p:cNvGraphicFramePr>
            <a:graphicFrameLocks noChangeAspect="1"/>
          </p:cNvGraphicFramePr>
          <p:nvPr>
            <p:extLst/>
          </p:nvPr>
        </p:nvGraphicFramePr>
        <p:xfrm>
          <a:off x="7010401" y="1524000"/>
          <a:ext cx="1509775" cy="78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5" imgW="761760" imgH="393480" progId="Equation.3">
                  <p:embed/>
                </p:oleObj>
              </mc:Choice>
              <mc:Fallback>
                <p:oleObj name="Equation" r:id="rId5" imgW="761760" imgH="393480" progId="Equation.3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1" y="1524000"/>
                        <a:ext cx="1509775" cy="78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>
            <p:extLst/>
          </p:nvPr>
        </p:nvGraphicFramePr>
        <p:xfrm>
          <a:off x="7010401" y="304800"/>
          <a:ext cx="857503" cy="78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7" imgW="431640" imgH="393480" progId="Equation.3">
                  <p:embed/>
                </p:oleObj>
              </mc:Choice>
              <mc:Fallback>
                <p:oleObj name="Equation" r:id="rId7" imgW="431640" imgH="393480" progId="Equation.3">
                  <p:embed/>
                  <p:pic>
                    <p:nvPicPr>
                      <p:cNvPr id="389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1" y="304800"/>
                        <a:ext cx="857503" cy="78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4"/>
          <p:cNvGraphicFramePr>
            <a:graphicFrameLocks noChangeAspect="1"/>
          </p:cNvGraphicFramePr>
          <p:nvPr>
            <p:extLst/>
          </p:nvPr>
        </p:nvGraphicFramePr>
        <p:xfrm>
          <a:off x="7010400" y="2814936"/>
          <a:ext cx="107289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9" imgW="596900" imgH="419100" progId="Equation.3">
                  <p:embed/>
                </p:oleObj>
              </mc:Choice>
              <mc:Fallback>
                <p:oleObj name="Equation" r:id="rId9" imgW="596900" imgH="419100" progId="Equation.3">
                  <p:embed/>
                  <p:pic>
                    <p:nvPicPr>
                      <p:cNvPr id="389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814936"/>
                        <a:ext cx="1072895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 rot="18443250">
            <a:off x="3520074" y="4007646"/>
            <a:ext cx="14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Equation (5b)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18443250">
            <a:off x="4004689" y="4256990"/>
            <a:ext cx="130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 to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t~t</a:t>
            </a:r>
            <a:r>
              <a:rPr kumimoji="0" lang="en-US" sz="18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449580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5x10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-5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52400" y="4724400"/>
            <a:ext cx="304800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" y="4191000"/>
            <a:ext cx="1011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NaCl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tracer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2738735"/>
            <a:ext cx="798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tortuosity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85081" y="3576935"/>
            <a:ext cx="1347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effective diffusion constant =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1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/t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58908" y="2784901"/>
            <a:ext cx="106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half fracture spacing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9173" y="1368044"/>
            <a:ext cx="1140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matrix porosity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12979" y="315277"/>
            <a:ext cx="1463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fracture transit time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03230" y="6505575"/>
            <a:ext cx="164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Cathles et al. (1974)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25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357847" y="738849"/>
            <a:ext cx="6506894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718486" y="3328086"/>
            <a:ext cx="457200" cy="45720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463114" y="2895600"/>
            <a:ext cx="457200" cy="4572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33600" y="2209800"/>
            <a:ext cx="609600" cy="4572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838200" y="1981200"/>
            <a:ext cx="685800" cy="6858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66071" y="2870886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28800" y="3048000"/>
            <a:ext cx="152400" cy="152400"/>
            <a:chOff x="5105400" y="1524000"/>
            <a:chExt cx="152400" cy="152400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5105400" y="1524000"/>
              <a:ext cx="152400" cy="15240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105400" y="1524000"/>
              <a:ext cx="152400" cy="15240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362200" y="3962400"/>
            <a:ext cx="152400" cy="152400"/>
            <a:chOff x="5105400" y="1524000"/>
            <a:chExt cx="152400" cy="152400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5105400" y="1524000"/>
              <a:ext cx="152400" cy="15240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105400" y="1524000"/>
              <a:ext cx="152400" cy="15240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560306" y="2274306"/>
            <a:ext cx="5223243" cy="363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346453" y="149348"/>
            <a:ext cx="2075111" cy="208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6" cstate="print"/>
          <a:srcRect r="28792"/>
          <a:stretch>
            <a:fillRect/>
          </a:stretch>
        </p:blipFill>
        <p:spPr bwMode="auto">
          <a:xfrm rot="16200000">
            <a:off x="6686550" y="-57150"/>
            <a:ext cx="1319212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28600" y="228600"/>
            <a:ext cx="3784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SiO</a:t>
            </a:r>
            <a:r>
              <a:rPr kumimoji="0" lang="en-US" sz="32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particles arrived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7800" y="914400"/>
            <a:ext cx="2167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3400 gallons injected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 30 days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9000" y="3352800"/>
            <a:ext cx="17407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Gallons at particle arrival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008871" y="3491300"/>
            <a:ext cx="457200" cy="1663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48600" y="457200"/>
            <a:ext cx="1070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arrival K277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01000" y="1752600"/>
            <a:ext cx="1006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analyzed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3230" y="6505575"/>
            <a:ext cx="164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Cathles et al. (1974)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019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357847" y="738849"/>
            <a:ext cx="6506894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718486" y="3328086"/>
            <a:ext cx="457200" cy="45720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463114" y="2895600"/>
            <a:ext cx="457200" cy="4572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33600" y="2209800"/>
            <a:ext cx="609600" cy="4572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838200" y="1981200"/>
            <a:ext cx="685800" cy="6858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66071" y="2870886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28800" y="3048000"/>
            <a:ext cx="152400" cy="152400"/>
            <a:chOff x="5105400" y="1524000"/>
            <a:chExt cx="152400" cy="152400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5105400" y="1524000"/>
              <a:ext cx="152400" cy="15240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105400" y="1524000"/>
              <a:ext cx="152400" cy="15240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362200" y="3962400"/>
            <a:ext cx="152400" cy="152400"/>
            <a:chOff x="5105400" y="1524000"/>
            <a:chExt cx="152400" cy="152400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5105400" y="1524000"/>
              <a:ext cx="152400" cy="15240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105400" y="1524000"/>
              <a:ext cx="152400" cy="15240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28600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Salt never arrived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 l="8772" t="5467"/>
          <a:stretch>
            <a:fillRect/>
          </a:stretch>
        </p:blipFill>
        <p:spPr bwMode="auto">
          <a:xfrm rot="16200000">
            <a:off x="5938840" y="157163"/>
            <a:ext cx="1981199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28600" y="228600"/>
            <a:ext cx="3387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NaCl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never arrived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15361" y="3116179"/>
            <a:ext cx="2066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injected 41,000 ppm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NaCl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03230" y="6505575"/>
            <a:ext cx="164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Cathles et al. (1974)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65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56" y="152400"/>
            <a:ext cx="8763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Example: </a:t>
            </a:r>
            <a:r>
              <a:rPr lang="en-US" dirty="0" err="1" smtClean="0"/>
              <a:t>Ekofisk</a:t>
            </a:r>
            <a:r>
              <a:rPr lang="en-US" dirty="0" smtClean="0"/>
              <a:t> Chalk</a:t>
            </a:r>
            <a:endParaRPr lang="en-US" dirty="0"/>
          </a:p>
        </p:txBody>
      </p:sp>
      <p:grpSp>
        <p:nvGrpSpPr>
          <p:cNvPr id="115" name="Group 114"/>
          <p:cNvGrpSpPr/>
          <p:nvPr/>
        </p:nvGrpSpPr>
        <p:grpSpPr>
          <a:xfrm>
            <a:off x="3769817" y="1911861"/>
            <a:ext cx="5096067" cy="3601611"/>
            <a:chOff x="0" y="2204047"/>
            <a:chExt cx="9143999" cy="4282478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274318"/>
              <a:ext cx="9143999" cy="4105299"/>
              <a:chOff x="0" y="2274318"/>
              <a:chExt cx="9143999" cy="4105299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0" y="2274318"/>
                <a:ext cx="9143999" cy="41052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" charset="0"/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1075120" y="3650978"/>
                <a:ext cx="7564826" cy="1509099"/>
                <a:chOff x="1102924" y="2698478"/>
                <a:chExt cx="7181850" cy="1509099"/>
              </a:xfrm>
            </p:grpSpPr>
            <p:grpSp>
              <p:nvGrpSpPr>
                <p:cNvPr id="90" name="Group 89"/>
                <p:cNvGrpSpPr/>
                <p:nvPr/>
              </p:nvGrpSpPr>
              <p:grpSpPr>
                <a:xfrm>
                  <a:off x="1490581" y="3998027"/>
                  <a:ext cx="6794193" cy="209550"/>
                  <a:chOff x="1543050" y="4705350"/>
                  <a:chExt cx="6343650" cy="419100"/>
                </a:xfrm>
              </p:grpSpPr>
              <p:cxnSp>
                <p:nvCxnSpPr>
                  <p:cNvPr id="94" name="Straight Connector 93"/>
                  <p:cNvCxnSpPr/>
                  <p:nvPr/>
                </p:nvCxnSpPr>
                <p:spPr bwMode="auto">
                  <a:xfrm>
                    <a:off x="1543050" y="4705350"/>
                    <a:ext cx="630555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5" name="Straight Connector 94"/>
                  <p:cNvCxnSpPr/>
                  <p:nvPr/>
                </p:nvCxnSpPr>
                <p:spPr bwMode="auto">
                  <a:xfrm>
                    <a:off x="1581150" y="5124450"/>
                    <a:ext cx="630555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91" name="Group 90"/>
                <p:cNvGrpSpPr/>
                <p:nvPr/>
              </p:nvGrpSpPr>
              <p:grpSpPr>
                <a:xfrm>
                  <a:off x="1102924" y="2698478"/>
                  <a:ext cx="6794193" cy="209550"/>
                  <a:chOff x="1181100" y="1725250"/>
                  <a:chExt cx="6343650" cy="419100"/>
                </a:xfrm>
              </p:grpSpPr>
              <p:cxnSp>
                <p:nvCxnSpPr>
                  <p:cNvPr id="92" name="Straight Connector 91"/>
                  <p:cNvCxnSpPr/>
                  <p:nvPr/>
                </p:nvCxnSpPr>
                <p:spPr bwMode="auto">
                  <a:xfrm>
                    <a:off x="1181100" y="1725250"/>
                    <a:ext cx="630555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3" name="Straight Connector 92"/>
                  <p:cNvCxnSpPr/>
                  <p:nvPr/>
                </p:nvCxnSpPr>
                <p:spPr bwMode="auto">
                  <a:xfrm>
                    <a:off x="1219200" y="2144350"/>
                    <a:ext cx="630555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cxnSp>
            <p:nvCxnSpPr>
              <p:cNvPr id="8" name="Straight Connector 7"/>
              <p:cNvCxnSpPr/>
              <p:nvPr/>
            </p:nvCxnSpPr>
            <p:spPr bwMode="auto">
              <a:xfrm flipV="1">
                <a:off x="1406784" y="3200400"/>
                <a:ext cx="147451" cy="32509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 flipH="1" flipV="1">
                <a:off x="1562100" y="3362949"/>
                <a:ext cx="476250" cy="16255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 flipV="1">
                <a:off x="2038350" y="3019008"/>
                <a:ext cx="0" cy="34394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1483449" y="3998028"/>
                <a:ext cx="430928" cy="32893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 flipV="1">
                <a:off x="3016582" y="2939527"/>
                <a:ext cx="0" cy="5859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 flipH="1" flipV="1">
                <a:off x="2779631" y="3085849"/>
                <a:ext cx="796380" cy="2771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 flipV="1">
                <a:off x="3339060" y="2907594"/>
                <a:ext cx="0" cy="17825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flipV="1">
                <a:off x="6308929" y="4064173"/>
                <a:ext cx="532612" cy="2833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flipH="1" flipV="1">
                <a:off x="3123332" y="3917654"/>
                <a:ext cx="796380" cy="24484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3177821" y="3294667"/>
                <a:ext cx="936979" cy="2308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4381500" y="2762250"/>
                <a:ext cx="133350" cy="53241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4448175" y="2907594"/>
                <a:ext cx="211506" cy="17825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flipH="1">
                <a:off x="4448175" y="3019008"/>
                <a:ext cx="662817" cy="50649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V="1">
                <a:off x="4296565" y="4007270"/>
                <a:ext cx="335312" cy="23083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4997457" y="2818453"/>
                <a:ext cx="0" cy="70704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V="1">
                <a:off x="5567256" y="2409307"/>
                <a:ext cx="449021" cy="76324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H="1" flipV="1">
                <a:off x="5503936" y="2645442"/>
                <a:ext cx="492003" cy="17449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H="1">
                <a:off x="4819650" y="4093278"/>
                <a:ext cx="494361" cy="1448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V="1">
                <a:off x="5854076" y="3242786"/>
                <a:ext cx="0" cy="3345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V="1">
                <a:off x="5647031" y="3147825"/>
                <a:ext cx="174037" cy="17757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H="1" flipV="1">
                <a:off x="3565954" y="2436832"/>
                <a:ext cx="415128" cy="118325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H="1" flipV="1">
                <a:off x="1562100" y="2939529"/>
                <a:ext cx="851960" cy="70138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 flipV="1">
                <a:off x="2361904" y="5810250"/>
                <a:ext cx="896536" cy="56936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 flipV="1">
                <a:off x="6515347" y="5174364"/>
                <a:ext cx="489880" cy="32623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 flipH="1" flipV="1">
                <a:off x="2361904" y="2542523"/>
                <a:ext cx="2457746" cy="107756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 flipH="1" flipV="1">
                <a:off x="2302021" y="5190942"/>
                <a:ext cx="2079479" cy="61930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 flipV="1">
                <a:off x="6461204" y="2762250"/>
                <a:ext cx="249493" cy="51000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 flipH="1" flipV="1">
                <a:off x="6814207" y="2939527"/>
                <a:ext cx="191020" cy="10975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 flipH="1" flipV="1">
                <a:off x="6445798" y="2883751"/>
                <a:ext cx="546314" cy="67078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 flipV="1">
                <a:off x="7175962" y="2616029"/>
                <a:ext cx="0" cy="93054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 flipH="1" flipV="1">
                <a:off x="7175962" y="3362949"/>
                <a:ext cx="249493" cy="16255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 flipV="1">
                <a:off x="7551302" y="2782575"/>
                <a:ext cx="651745" cy="81680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 flipH="1" flipV="1">
                <a:off x="7860954" y="3001860"/>
                <a:ext cx="216246" cy="2306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Straight Connector 40"/>
              <p:cNvCxnSpPr/>
              <p:nvPr/>
            </p:nvCxnSpPr>
            <p:spPr bwMode="auto">
              <a:xfrm flipV="1">
                <a:off x="1800225" y="4093278"/>
                <a:ext cx="561679" cy="64354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 flipH="1" flipV="1">
                <a:off x="1800225" y="4571845"/>
                <a:ext cx="282862" cy="16497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 flipH="1" flipV="1">
                <a:off x="2083087" y="4093278"/>
                <a:ext cx="431513" cy="64354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 flipV="1">
                <a:off x="2297832" y="4571845"/>
                <a:ext cx="481799" cy="16497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Straight Connector 44"/>
              <p:cNvCxnSpPr/>
              <p:nvPr/>
            </p:nvCxnSpPr>
            <p:spPr bwMode="auto">
              <a:xfrm flipH="1" flipV="1">
                <a:off x="1270518" y="4412046"/>
                <a:ext cx="491607" cy="48457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 flipH="1">
                <a:off x="1480509" y="4252248"/>
                <a:ext cx="81591" cy="6443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Straight Connector 46"/>
              <p:cNvCxnSpPr/>
              <p:nvPr/>
            </p:nvCxnSpPr>
            <p:spPr bwMode="auto">
              <a:xfrm flipH="1" flipV="1">
                <a:off x="3177821" y="4395622"/>
                <a:ext cx="161239" cy="5009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5179318" y="3860094"/>
                <a:ext cx="1266480" cy="47507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5010904" y="4326967"/>
                <a:ext cx="168414" cy="53142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 flipH="1" flipV="1">
                <a:off x="5369666" y="4326968"/>
                <a:ext cx="538065" cy="24746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 flipH="1">
                <a:off x="5509662" y="4571845"/>
                <a:ext cx="249493" cy="28654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 flipH="1">
                <a:off x="3842317" y="4335172"/>
                <a:ext cx="672533" cy="40165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 flipH="1" flipV="1">
                <a:off x="3646310" y="4252248"/>
                <a:ext cx="254417" cy="16280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 flipH="1">
                <a:off x="6766162" y="4238498"/>
                <a:ext cx="124746" cy="44703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 flipH="1">
                <a:off x="3912838" y="5562600"/>
                <a:ext cx="167656" cy="38708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 flipV="1">
                <a:off x="4514850" y="5341052"/>
                <a:ext cx="596142" cy="68836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 flipH="1" flipV="1">
                <a:off x="4248150" y="5562600"/>
                <a:ext cx="1121515" cy="24765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 flipV="1">
                <a:off x="5335502" y="5380388"/>
                <a:ext cx="535690" cy="85585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 flipH="1" flipV="1">
                <a:off x="5369665" y="5380388"/>
                <a:ext cx="1216285" cy="85585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 flipH="1" flipV="1">
                <a:off x="6572167" y="5263294"/>
                <a:ext cx="337550" cy="5692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 flipH="1" flipV="1">
                <a:off x="7425455" y="5322002"/>
                <a:ext cx="251695" cy="6276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 flipV="1">
                <a:off x="7300708" y="5562600"/>
                <a:ext cx="1324060" cy="7324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 flipV="1">
                <a:off x="7893396" y="5562600"/>
                <a:ext cx="183804" cy="46682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 flipH="1" flipV="1">
                <a:off x="8259420" y="5949686"/>
                <a:ext cx="160680" cy="7973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 flipV="1">
                <a:off x="2038350" y="5341052"/>
                <a:ext cx="476250" cy="60863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 flipH="1" flipV="1">
                <a:off x="1914377" y="5635844"/>
                <a:ext cx="600223" cy="6003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 flipV="1">
                <a:off x="2779631" y="5562600"/>
                <a:ext cx="0" cy="6736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 flipV="1">
                <a:off x="2302021" y="5756143"/>
                <a:ext cx="669779" cy="14327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Straight Connector 68"/>
              <p:cNvCxnSpPr/>
              <p:nvPr/>
            </p:nvCxnSpPr>
            <p:spPr bwMode="auto">
              <a:xfrm>
                <a:off x="6814207" y="4494535"/>
                <a:ext cx="1079189" cy="45599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8254539" y="5155314"/>
                <a:ext cx="408329" cy="1666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>
                <a:off x="4080494" y="3860094"/>
                <a:ext cx="301006" cy="109043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Straight Connector 71"/>
              <p:cNvCxnSpPr/>
              <p:nvPr/>
            </p:nvCxnSpPr>
            <p:spPr bwMode="auto">
              <a:xfrm flipH="1" flipV="1">
                <a:off x="4448175" y="5174364"/>
                <a:ext cx="371475" cy="12052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Straight Connector 72"/>
              <p:cNvCxnSpPr/>
              <p:nvPr/>
            </p:nvCxnSpPr>
            <p:spPr bwMode="auto">
              <a:xfrm flipV="1">
                <a:off x="3512603" y="5160077"/>
                <a:ext cx="800776" cy="52515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Straight Connector 73"/>
              <p:cNvCxnSpPr/>
              <p:nvPr/>
            </p:nvCxnSpPr>
            <p:spPr bwMode="auto">
              <a:xfrm flipV="1">
                <a:off x="6575235" y="2841774"/>
                <a:ext cx="1158796" cy="78147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Straight Connector 74"/>
              <p:cNvCxnSpPr/>
              <p:nvPr/>
            </p:nvCxnSpPr>
            <p:spPr bwMode="auto">
              <a:xfrm flipH="1">
                <a:off x="4514852" y="3860094"/>
                <a:ext cx="1733548" cy="109043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Straight Connector 75"/>
              <p:cNvCxnSpPr/>
              <p:nvPr/>
            </p:nvCxnSpPr>
            <p:spPr bwMode="auto">
              <a:xfrm>
                <a:off x="3016582" y="4093278"/>
                <a:ext cx="1095501" cy="87387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Connector 76"/>
              <p:cNvCxnSpPr/>
              <p:nvPr/>
            </p:nvCxnSpPr>
            <p:spPr bwMode="auto">
              <a:xfrm>
                <a:off x="4381500" y="5190942"/>
                <a:ext cx="1364946" cy="105136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Straight Connector 77"/>
              <p:cNvCxnSpPr/>
              <p:nvPr/>
            </p:nvCxnSpPr>
            <p:spPr bwMode="auto">
              <a:xfrm flipV="1">
                <a:off x="1762125" y="5174364"/>
                <a:ext cx="452363" cy="59548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Straight Connector 78"/>
              <p:cNvCxnSpPr/>
              <p:nvPr/>
            </p:nvCxnSpPr>
            <p:spPr bwMode="auto">
              <a:xfrm flipV="1">
                <a:off x="2321595" y="4395622"/>
                <a:ext cx="458036" cy="55490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Straight Connector 79"/>
              <p:cNvCxnSpPr/>
              <p:nvPr/>
            </p:nvCxnSpPr>
            <p:spPr bwMode="auto">
              <a:xfrm flipV="1">
                <a:off x="3339060" y="2390124"/>
                <a:ext cx="974319" cy="125079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Connector 80"/>
              <p:cNvCxnSpPr/>
              <p:nvPr/>
            </p:nvCxnSpPr>
            <p:spPr bwMode="auto">
              <a:xfrm flipV="1">
                <a:off x="3016582" y="3860095"/>
                <a:ext cx="241858" cy="30559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 flipH="1" flipV="1">
                <a:off x="7461036" y="4094299"/>
                <a:ext cx="63699" cy="35940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Connector 82"/>
              <p:cNvCxnSpPr/>
              <p:nvPr/>
            </p:nvCxnSpPr>
            <p:spPr bwMode="auto">
              <a:xfrm flipV="1">
                <a:off x="7398887" y="4094299"/>
                <a:ext cx="788458" cy="24954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 flipH="1">
                <a:off x="8077200" y="4415050"/>
                <a:ext cx="182220" cy="44334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5" name="Rectangle 84"/>
              <p:cNvSpPr/>
              <p:nvPr/>
            </p:nvSpPr>
            <p:spPr bwMode="auto">
              <a:xfrm>
                <a:off x="0" y="2970632"/>
                <a:ext cx="1013168" cy="177892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" charset="0"/>
                </a:endParaRP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2038350" y="2390124"/>
              <a:ext cx="1971675" cy="4096401"/>
              <a:chOff x="2038350" y="2390124"/>
              <a:chExt cx="1971675" cy="4096401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2038350" y="2390124"/>
                <a:ext cx="1735168" cy="40868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2274857" y="2399649"/>
                <a:ext cx="1735168" cy="40868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/>
            <p:cNvGrpSpPr/>
            <p:nvPr/>
          </p:nvGrpSpPr>
          <p:grpSpPr>
            <a:xfrm>
              <a:off x="4893318" y="2204047"/>
              <a:ext cx="1971675" cy="4096401"/>
              <a:chOff x="2038350" y="2390124"/>
              <a:chExt cx="1971675" cy="4096401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>
                <a:off x="2038350" y="2390124"/>
                <a:ext cx="1735168" cy="40868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2274857" y="2399649"/>
                <a:ext cx="1735168" cy="40868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9" name="Straight Connector 108"/>
            <p:cNvCxnSpPr/>
            <p:nvPr/>
          </p:nvCxnSpPr>
          <p:spPr bwMode="auto">
            <a:xfrm flipV="1">
              <a:off x="5760902" y="5617131"/>
              <a:ext cx="571231" cy="4122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7323949" y="4724642"/>
              <a:ext cx="311826" cy="1977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7" name="TextBox 116"/>
          <p:cNvSpPr txBox="1"/>
          <p:nvPr/>
        </p:nvSpPr>
        <p:spPr>
          <a:xfrm>
            <a:off x="228600" y="2243556"/>
            <a:ext cx="36988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Ekofisk</a:t>
            </a:r>
            <a:r>
              <a:rPr lang="en-US" dirty="0">
                <a:solidFill>
                  <a:prstClr val="black"/>
                </a:solidFill>
              </a:rPr>
              <a:t> (N Sea chalk) permeability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Matrix 	0.5-10 md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Effective	up to 100 md</a:t>
            </a:r>
          </a:p>
          <a:p>
            <a:pPr lvl="1"/>
            <a:r>
              <a:rPr lang="en-US" dirty="0" err="1">
                <a:solidFill>
                  <a:prstClr val="black"/>
                </a:solidFill>
              </a:rPr>
              <a:t>Fx</a:t>
            </a:r>
            <a:r>
              <a:rPr lang="en-US" dirty="0">
                <a:solidFill>
                  <a:prstClr val="black"/>
                </a:solidFill>
              </a:rPr>
              <a:t> spacing	(5)-15-100 cm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		intense in faults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		conjugate, healed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		</a:t>
            </a:r>
            <a:r>
              <a:rPr lang="en-US" b="1" dirty="0">
                <a:solidFill>
                  <a:prstClr val="black"/>
                </a:solidFill>
              </a:rPr>
              <a:t>induced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81000" y="4310114"/>
            <a:ext cx="2480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Anderson (1995, esp. Table 3.1)</a:t>
            </a:r>
          </a:p>
        </p:txBody>
      </p:sp>
    </p:spTree>
    <p:extLst>
      <p:ext uri="{BB962C8B-B14F-4D97-AF65-F5344CB8AC3E}">
        <p14:creationId xmlns:p14="http://schemas.microsoft.com/office/powerpoint/2010/main" val="380885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229600" cy="914400"/>
          </a:xfrm>
        </p:spPr>
        <p:txBody>
          <a:bodyPr/>
          <a:lstStyle/>
          <a:p>
            <a:r>
              <a:rPr lang="en-US" dirty="0" smtClean="0"/>
              <a:t>Permeability is just the start</a:t>
            </a:r>
            <a:endParaRPr lang="en-US" dirty="0"/>
          </a:p>
        </p:txBody>
      </p:sp>
      <p:graphicFrame>
        <p:nvGraphicFramePr>
          <p:cNvPr id="5127" name="Object 5126"/>
          <p:cNvGraphicFramePr>
            <a:graphicFrameLocks noChangeAspect="1"/>
          </p:cNvGraphicFramePr>
          <p:nvPr>
            <p:extLst/>
          </p:nvPr>
        </p:nvGraphicFramePr>
        <p:xfrm>
          <a:off x="2576869" y="1966348"/>
          <a:ext cx="1156931" cy="629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3" imgW="723600" imgH="393480" progId="Equation.3">
                  <p:embed/>
                </p:oleObj>
              </mc:Choice>
              <mc:Fallback>
                <p:oleObj name="Equation" r:id="rId3" imgW="7236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6869" y="1966348"/>
                        <a:ext cx="1156931" cy="629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29" name="Group 5128"/>
          <p:cNvGrpSpPr/>
          <p:nvPr/>
        </p:nvGrpSpPr>
        <p:grpSpPr>
          <a:xfrm>
            <a:off x="2461330" y="990600"/>
            <a:ext cx="4472870" cy="1593273"/>
            <a:chOff x="1676400" y="1250968"/>
            <a:chExt cx="4267200" cy="1593273"/>
          </a:xfrm>
        </p:grpSpPr>
        <p:grpSp>
          <p:nvGrpSpPr>
            <p:cNvPr id="5126" name="Group 5125"/>
            <p:cNvGrpSpPr/>
            <p:nvPr/>
          </p:nvGrpSpPr>
          <p:grpSpPr>
            <a:xfrm>
              <a:off x="2302625" y="1334500"/>
              <a:ext cx="3182822" cy="1408700"/>
              <a:chOff x="982210" y="1334500"/>
              <a:chExt cx="4850955" cy="1635122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2743200" y="1933303"/>
                <a:ext cx="2895600" cy="6977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1230087" y="1968137"/>
                <a:ext cx="3886200" cy="100148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Freeform 9"/>
              <p:cNvSpPr/>
              <p:nvPr/>
            </p:nvSpPr>
            <p:spPr>
              <a:xfrm rot="21391005">
                <a:off x="982210" y="1774849"/>
                <a:ext cx="4652554" cy="274320"/>
              </a:xfrm>
              <a:custGeom>
                <a:avLst/>
                <a:gdLst>
                  <a:gd name="connsiteX0" fmla="*/ 0 w 6230983"/>
                  <a:gd name="connsiteY0" fmla="*/ 133150 h 250716"/>
                  <a:gd name="connsiteX1" fmla="*/ 91440 w 6230983"/>
                  <a:gd name="connsiteY1" fmla="*/ 120087 h 250716"/>
                  <a:gd name="connsiteX2" fmla="*/ 169817 w 6230983"/>
                  <a:gd name="connsiteY2" fmla="*/ 93962 h 250716"/>
                  <a:gd name="connsiteX3" fmla="*/ 653143 w 6230983"/>
                  <a:gd name="connsiteY3" fmla="*/ 67836 h 250716"/>
                  <a:gd name="connsiteX4" fmla="*/ 1894114 w 6230983"/>
                  <a:gd name="connsiteY4" fmla="*/ 67836 h 250716"/>
                  <a:gd name="connsiteX5" fmla="*/ 1933303 w 6230983"/>
                  <a:gd name="connsiteY5" fmla="*/ 80899 h 250716"/>
                  <a:gd name="connsiteX6" fmla="*/ 2090057 w 6230983"/>
                  <a:gd name="connsiteY6" fmla="*/ 93962 h 250716"/>
                  <a:gd name="connsiteX7" fmla="*/ 2194560 w 6230983"/>
                  <a:gd name="connsiteY7" fmla="*/ 107024 h 250716"/>
                  <a:gd name="connsiteX8" fmla="*/ 2573383 w 6230983"/>
                  <a:gd name="connsiteY8" fmla="*/ 120087 h 250716"/>
                  <a:gd name="connsiteX9" fmla="*/ 3148148 w 6230983"/>
                  <a:gd name="connsiteY9" fmla="*/ 146213 h 250716"/>
                  <a:gd name="connsiteX10" fmla="*/ 3892731 w 6230983"/>
                  <a:gd name="connsiteY10" fmla="*/ 159276 h 250716"/>
                  <a:gd name="connsiteX11" fmla="*/ 4415245 w 6230983"/>
                  <a:gd name="connsiteY11" fmla="*/ 172339 h 250716"/>
                  <a:gd name="connsiteX12" fmla="*/ 5865223 w 6230983"/>
                  <a:gd name="connsiteY12" fmla="*/ 198464 h 250716"/>
                  <a:gd name="connsiteX13" fmla="*/ 5904411 w 6230983"/>
                  <a:gd name="connsiteY13" fmla="*/ 211527 h 250716"/>
                  <a:gd name="connsiteX14" fmla="*/ 5956663 w 6230983"/>
                  <a:gd name="connsiteY14" fmla="*/ 224590 h 250716"/>
                  <a:gd name="connsiteX15" fmla="*/ 6035040 w 6230983"/>
                  <a:gd name="connsiteY15" fmla="*/ 250716 h 250716"/>
                  <a:gd name="connsiteX16" fmla="*/ 6204857 w 6230983"/>
                  <a:gd name="connsiteY16" fmla="*/ 224590 h 250716"/>
                  <a:gd name="connsiteX17" fmla="*/ 6230983 w 6230983"/>
                  <a:gd name="connsiteY17" fmla="*/ 211527 h 250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230983" h="250716">
                    <a:moveTo>
                      <a:pt x="0" y="133150"/>
                    </a:moveTo>
                    <a:cubicBezTo>
                      <a:pt x="30480" y="128796"/>
                      <a:pt x="61439" y="127010"/>
                      <a:pt x="91440" y="120087"/>
                    </a:cubicBezTo>
                    <a:cubicBezTo>
                      <a:pt x="118274" y="113895"/>
                      <a:pt x="142447" y="97003"/>
                      <a:pt x="169817" y="93962"/>
                    </a:cubicBezTo>
                    <a:cubicBezTo>
                      <a:pt x="408635" y="67426"/>
                      <a:pt x="247978" y="82306"/>
                      <a:pt x="653143" y="67836"/>
                    </a:cubicBezTo>
                    <a:cubicBezTo>
                      <a:pt x="1071189" y="-71516"/>
                      <a:pt x="713490" y="42981"/>
                      <a:pt x="1894114" y="67836"/>
                    </a:cubicBezTo>
                    <a:cubicBezTo>
                      <a:pt x="1907881" y="68126"/>
                      <a:pt x="1919654" y="79079"/>
                      <a:pt x="1933303" y="80899"/>
                    </a:cubicBezTo>
                    <a:cubicBezTo>
                      <a:pt x="1985276" y="87829"/>
                      <a:pt x="2037885" y="88745"/>
                      <a:pt x="2090057" y="93962"/>
                    </a:cubicBezTo>
                    <a:cubicBezTo>
                      <a:pt x="2124988" y="97455"/>
                      <a:pt x="2159506" y="105129"/>
                      <a:pt x="2194560" y="107024"/>
                    </a:cubicBezTo>
                    <a:cubicBezTo>
                      <a:pt x="2320725" y="113844"/>
                      <a:pt x="2447109" y="115733"/>
                      <a:pt x="2573383" y="120087"/>
                    </a:cubicBezTo>
                    <a:cubicBezTo>
                      <a:pt x="2837652" y="146514"/>
                      <a:pt x="2706754" y="136512"/>
                      <a:pt x="3148148" y="146213"/>
                    </a:cubicBezTo>
                    <a:lnTo>
                      <a:pt x="3892731" y="159276"/>
                    </a:lnTo>
                    <a:lnTo>
                      <a:pt x="4415245" y="172339"/>
                    </a:lnTo>
                    <a:cubicBezTo>
                      <a:pt x="4974123" y="242199"/>
                      <a:pt x="4365501" y="170168"/>
                      <a:pt x="5865223" y="198464"/>
                    </a:cubicBezTo>
                    <a:cubicBezTo>
                      <a:pt x="5878990" y="198724"/>
                      <a:pt x="5891172" y="207744"/>
                      <a:pt x="5904411" y="211527"/>
                    </a:cubicBezTo>
                    <a:cubicBezTo>
                      <a:pt x="5921674" y="216459"/>
                      <a:pt x="5939467" y="219431"/>
                      <a:pt x="5956663" y="224590"/>
                    </a:cubicBezTo>
                    <a:cubicBezTo>
                      <a:pt x="5983040" y="232503"/>
                      <a:pt x="6035040" y="250716"/>
                      <a:pt x="6035040" y="250716"/>
                    </a:cubicBezTo>
                    <a:cubicBezTo>
                      <a:pt x="6122375" y="241982"/>
                      <a:pt x="6142088" y="249698"/>
                      <a:pt x="6204857" y="224590"/>
                    </a:cubicBezTo>
                    <a:cubicBezTo>
                      <a:pt x="6213897" y="220974"/>
                      <a:pt x="6222274" y="215881"/>
                      <a:pt x="6230983" y="21152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958633" y="1334500"/>
                <a:ext cx="286662" cy="552559"/>
                <a:chOff x="6335486" y="1306129"/>
                <a:chExt cx="339634" cy="740386"/>
              </a:xfrm>
            </p:grpSpPr>
            <p:sp>
              <p:nvSpPr>
                <p:cNvPr id="11" name="Freeform 10"/>
                <p:cNvSpPr/>
                <p:nvPr/>
              </p:nvSpPr>
              <p:spPr>
                <a:xfrm>
                  <a:off x="6359872" y="1306129"/>
                  <a:ext cx="67728" cy="198426"/>
                </a:xfrm>
                <a:custGeom>
                  <a:avLst/>
                  <a:gdLst>
                    <a:gd name="connsiteX0" fmla="*/ 67054 w 67728"/>
                    <a:gd name="connsiteY0" fmla="*/ 157 h 198426"/>
                    <a:gd name="connsiteX1" fmla="*/ 53991 w 67728"/>
                    <a:gd name="connsiteY1" fmla="*/ 117722 h 198426"/>
                    <a:gd name="connsiteX2" fmla="*/ 14802 w 67728"/>
                    <a:gd name="connsiteY2" fmla="*/ 156911 h 198426"/>
                    <a:gd name="connsiteX3" fmla="*/ 1739 w 67728"/>
                    <a:gd name="connsiteY3" fmla="*/ 196100 h 198426"/>
                    <a:gd name="connsiteX4" fmla="*/ 27865 w 67728"/>
                    <a:gd name="connsiteY4" fmla="*/ 143848 h 198426"/>
                    <a:gd name="connsiteX5" fmla="*/ 40928 w 67728"/>
                    <a:gd name="connsiteY5" fmla="*/ 104660 h 198426"/>
                    <a:gd name="connsiteX6" fmla="*/ 67054 w 67728"/>
                    <a:gd name="connsiteY6" fmla="*/ 157 h 198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7728" h="198426">
                      <a:moveTo>
                        <a:pt x="67054" y="157"/>
                      </a:moveTo>
                      <a:cubicBezTo>
                        <a:pt x="69231" y="2334"/>
                        <a:pt x="66460" y="80316"/>
                        <a:pt x="53991" y="117722"/>
                      </a:cubicBezTo>
                      <a:cubicBezTo>
                        <a:pt x="48149" y="135248"/>
                        <a:pt x="25049" y="141540"/>
                        <a:pt x="14802" y="156911"/>
                      </a:cubicBezTo>
                      <a:cubicBezTo>
                        <a:pt x="7164" y="168368"/>
                        <a:pt x="-4419" y="208416"/>
                        <a:pt x="1739" y="196100"/>
                      </a:cubicBezTo>
                      <a:cubicBezTo>
                        <a:pt x="10448" y="178683"/>
                        <a:pt x="20194" y="161747"/>
                        <a:pt x="27865" y="143848"/>
                      </a:cubicBezTo>
                      <a:cubicBezTo>
                        <a:pt x="33289" y="131192"/>
                        <a:pt x="36574" y="117723"/>
                        <a:pt x="40928" y="104660"/>
                      </a:cubicBezTo>
                      <a:cubicBezTo>
                        <a:pt x="55423" y="17692"/>
                        <a:pt x="64877" y="-2020"/>
                        <a:pt x="67054" y="157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6453051" y="1371600"/>
                  <a:ext cx="156805" cy="195943"/>
                </a:xfrm>
                <a:custGeom>
                  <a:avLst/>
                  <a:gdLst>
                    <a:gd name="connsiteX0" fmla="*/ 0 w 156805"/>
                    <a:gd name="connsiteY0" fmla="*/ 0 h 195943"/>
                    <a:gd name="connsiteX1" fmla="*/ 39189 w 156805"/>
                    <a:gd name="connsiteY1" fmla="*/ 65314 h 195943"/>
                    <a:gd name="connsiteX2" fmla="*/ 130629 w 156805"/>
                    <a:gd name="connsiteY2" fmla="*/ 143691 h 195943"/>
                    <a:gd name="connsiteX3" fmla="*/ 156755 w 156805"/>
                    <a:gd name="connsiteY3" fmla="*/ 195943 h 195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6805" h="195943">
                      <a:moveTo>
                        <a:pt x="0" y="0"/>
                      </a:moveTo>
                      <a:cubicBezTo>
                        <a:pt x="13063" y="21771"/>
                        <a:pt x="23601" y="45273"/>
                        <a:pt x="39189" y="65314"/>
                      </a:cubicBezTo>
                      <a:cubicBezTo>
                        <a:pt x="73305" y="109177"/>
                        <a:pt x="89580" y="116326"/>
                        <a:pt x="130629" y="143691"/>
                      </a:cubicBezTo>
                      <a:cubicBezTo>
                        <a:pt x="159170" y="186503"/>
                        <a:pt x="156755" y="167180"/>
                        <a:pt x="156755" y="195943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>
                  <a:off x="6335486" y="1476103"/>
                  <a:ext cx="104503" cy="222068"/>
                </a:xfrm>
                <a:custGeom>
                  <a:avLst/>
                  <a:gdLst>
                    <a:gd name="connsiteX0" fmla="*/ 104503 w 104503"/>
                    <a:gd name="connsiteY0" fmla="*/ 0 h 222068"/>
                    <a:gd name="connsiteX1" fmla="*/ 65314 w 104503"/>
                    <a:gd name="connsiteY1" fmla="*/ 156754 h 222068"/>
                    <a:gd name="connsiteX2" fmla="*/ 39188 w 104503"/>
                    <a:gd name="connsiteY2" fmla="*/ 195943 h 222068"/>
                    <a:gd name="connsiteX3" fmla="*/ 0 w 104503"/>
                    <a:gd name="connsiteY3" fmla="*/ 222068 h 222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503" h="222068">
                      <a:moveTo>
                        <a:pt x="104503" y="0"/>
                      </a:moveTo>
                      <a:cubicBezTo>
                        <a:pt x="97973" y="39177"/>
                        <a:pt x="88315" y="122252"/>
                        <a:pt x="65314" y="156754"/>
                      </a:cubicBezTo>
                      <a:cubicBezTo>
                        <a:pt x="56605" y="169817"/>
                        <a:pt x="50289" y="184842"/>
                        <a:pt x="39188" y="195943"/>
                      </a:cubicBezTo>
                      <a:cubicBezTo>
                        <a:pt x="28087" y="207044"/>
                        <a:pt x="0" y="222068"/>
                        <a:pt x="0" y="222068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 13"/>
                <p:cNvSpPr/>
                <p:nvPr/>
              </p:nvSpPr>
              <p:spPr>
                <a:xfrm>
                  <a:off x="6439989" y="1489166"/>
                  <a:ext cx="143691" cy="209005"/>
                </a:xfrm>
                <a:custGeom>
                  <a:avLst/>
                  <a:gdLst>
                    <a:gd name="connsiteX0" fmla="*/ 0 w 143691"/>
                    <a:gd name="connsiteY0" fmla="*/ 0 h 209005"/>
                    <a:gd name="connsiteX1" fmla="*/ 39188 w 143691"/>
                    <a:gd name="connsiteY1" fmla="*/ 78377 h 209005"/>
                    <a:gd name="connsiteX2" fmla="*/ 52251 w 143691"/>
                    <a:gd name="connsiteY2" fmla="*/ 117565 h 209005"/>
                    <a:gd name="connsiteX3" fmla="*/ 130628 w 143691"/>
                    <a:gd name="connsiteY3" fmla="*/ 169817 h 209005"/>
                    <a:gd name="connsiteX4" fmla="*/ 143691 w 143691"/>
                    <a:gd name="connsiteY4" fmla="*/ 209005 h 209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691" h="209005">
                      <a:moveTo>
                        <a:pt x="0" y="0"/>
                      </a:moveTo>
                      <a:cubicBezTo>
                        <a:pt x="13063" y="26126"/>
                        <a:pt x="27325" y="51685"/>
                        <a:pt x="39188" y="78377"/>
                      </a:cubicBezTo>
                      <a:cubicBezTo>
                        <a:pt x="44780" y="90960"/>
                        <a:pt x="42515" y="107829"/>
                        <a:pt x="52251" y="117565"/>
                      </a:cubicBezTo>
                      <a:cubicBezTo>
                        <a:pt x="74454" y="139768"/>
                        <a:pt x="130628" y="169817"/>
                        <a:pt x="130628" y="169817"/>
                      </a:cubicBezTo>
                      <a:lnTo>
                        <a:pt x="143691" y="209005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6374674" y="1658983"/>
                  <a:ext cx="91440" cy="274320"/>
                </a:xfrm>
                <a:custGeom>
                  <a:avLst/>
                  <a:gdLst>
                    <a:gd name="connsiteX0" fmla="*/ 91440 w 91440"/>
                    <a:gd name="connsiteY0" fmla="*/ 0 h 274320"/>
                    <a:gd name="connsiteX1" fmla="*/ 65315 w 91440"/>
                    <a:gd name="connsiteY1" fmla="*/ 182880 h 274320"/>
                    <a:gd name="connsiteX2" fmla="*/ 0 w 91440"/>
                    <a:gd name="connsiteY2" fmla="*/ 274320 h 274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1440" h="274320">
                      <a:moveTo>
                        <a:pt x="91440" y="0"/>
                      </a:moveTo>
                      <a:cubicBezTo>
                        <a:pt x="82732" y="60960"/>
                        <a:pt x="83010" y="123898"/>
                        <a:pt x="65315" y="182880"/>
                      </a:cubicBezTo>
                      <a:cubicBezTo>
                        <a:pt x="53387" y="222641"/>
                        <a:pt x="26688" y="247632"/>
                        <a:pt x="0" y="27432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6492240" y="1724297"/>
                  <a:ext cx="182880" cy="274320"/>
                </a:xfrm>
                <a:custGeom>
                  <a:avLst/>
                  <a:gdLst>
                    <a:gd name="connsiteX0" fmla="*/ 0 w 182880"/>
                    <a:gd name="connsiteY0" fmla="*/ 0 h 274320"/>
                    <a:gd name="connsiteX1" fmla="*/ 26126 w 182880"/>
                    <a:gd name="connsiteY1" fmla="*/ 117566 h 274320"/>
                    <a:gd name="connsiteX2" fmla="*/ 65314 w 182880"/>
                    <a:gd name="connsiteY2" fmla="*/ 156754 h 274320"/>
                    <a:gd name="connsiteX3" fmla="*/ 91440 w 182880"/>
                    <a:gd name="connsiteY3" fmla="*/ 195943 h 274320"/>
                    <a:gd name="connsiteX4" fmla="*/ 143691 w 182880"/>
                    <a:gd name="connsiteY4" fmla="*/ 235132 h 274320"/>
                    <a:gd name="connsiteX5" fmla="*/ 182880 w 182880"/>
                    <a:gd name="connsiteY5" fmla="*/ 261257 h 274320"/>
                    <a:gd name="connsiteX6" fmla="*/ 182880 w 182880"/>
                    <a:gd name="connsiteY6" fmla="*/ 274320 h 274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880" h="274320">
                      <a:moveTo>
                        <a:pt x="0" y="0"/>
                      </a:moveTo>
                      <a:cubicBezTo>
                        <a:pt x="1581" y="9484"/>
                        <a:pt x="11834" y="96127"/>
                        <a:pt x="26126" y="117566"/>
                      </a:cubicBezTo>
                      <a:cubicBezTo>
                        <a:pt x="36373" y="132937"/>
                        <a:pt x="53488" y="142562"/>
                        <a:pt x="65314" y="156754"/>
                      </a:cubicBezTo>
                      <a:cubicBezTo>
                        <a:pt x="75365" y="168815"/>
                        <a:pt x="80339" y="184842"/>
                        <a:pt x="91440" y="195943"/>
                      </a:cubicBezTo>
                      <a:cubicBezTo>
                        <a:pt x="106835" y="211338"/>
                        <a:pt x="125975" y="222478"/>
                        <a:pt x="143691" y="235132"/>
                      </a:cubicBezTo>
                      <a:cubicBezTo>
                        <a:pt x="156466" y="244257"/>
                        <a:pt x="171779" y="250156"/>
                        <a:pt x="182880" y="261257"/>
                      </a:cubicBezTo>
                      <a:lnTo>
                        <a:pt x="182880" y="27432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6485708" y="1841863"/>
                  <a:ext cx="6532" cy="204652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Rectangle 21"/>
              <p:cNvSpPr/>
              <p:nvPr/>
            </p:nvSpPr>
            <p:spPr>
              <a:xfrm>
                <a:off x="2971800" y="1841863"/>
                <a:ext cx="76200" cy="44032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419600" y="1939290"/>
                <a:ext cx="76200" cy="7277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994659" y="1977390"/>
                <a:ext cx="45719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421778" y="2133600"/>
                <a:ext cx="45719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2946062" y="1977390"/>
                <a:ext cx="2437941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514693" y="2129790"/>
                <a:ext cx="869310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1" name="TextBox 5120"/>
              <p:cNvSpPr txBox="1"/>
              <p:nvPr/>
            </p:nvSpPr>
            <p:spPr>
              <a:xfrm>
                <a:off x="5384003" y="1863682"/>
                <a:ext cx="4491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Symbol" panose="05050102010706020507" pitchFamily="18" charset="2"/>
                  </a:rPr>
                  <a:t>D</a:t>
                </a:r>
                <a:r>
                  <a:rPr lang="en-US" dirty="0" smtClean="0"/>
                  <a:t>h</a:t>
                </a:r>
                <a:endParaRPr lang="en-US" dirty="0"/>
              </a:p>
            </p:txBody>
          </p:sp>
          <p:cxnSp>
            <p:nvCxnSpPr>
              <p:cNvPr id="5124" name="Straight Arrow Connector 5123"/>
              <p:cNvCxnSpPr/>
              <p:nvPr/>
            </p:nvCxnSpPr>
            <p:spPr>
              <a:xfrm>
                <a:off x="3120935" y="2242505"/>
                <a:ext cx="1170213" cy="27862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5" name="TextBox 5124"/>
              <p:cNvSpPr txBox="1"/>
              <p:nvPr/>
            </p:nvSpPr>
            <p:spPr>
              <a:xfrm>
                <a:off x="3564816" y="2202354"/>
                <a:ext cx="282450" cy="3052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</a:t>
                </a:r>
                <a:endParaRPr lang="en-US" dirty="0"/>
              </a:p>
            </p:txBody>
          </p:sp>
        </p:grpSp>
        <p:sp>
          <p:nvSpPr>
            <p:cNvPr id="5128" name="Rectangle 5127"/>
            <p:cNvSpPr/>
            <p:nvPr/>
          </p:nvSpPr>
          <p:spPr>
            <a:xfrm>
              <a:off x="1676400" y="1250968"/>
              <a:ext cx="4267200" cy="159327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30" name="TextBox 5129"/>
          <p:cNvSpPr txBox="1"/>
          <p:nvPr/>
        </p:nvSpPr>
        <p:spPr>
          <a:xfrm>
            <a:off x="228600" y="1458904"/>
            <a:ext cx="2086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A. Permeability</a:t>
            </a:r>
            <a:endParaRPr lang="en-US" sz="2400" dirty="0"/>
          </a:p>
        </p:txBody>
      </p:sp>
      <p:sp>
        <p:nvSpPr>
          <p:cNvPr id="5131" name="TextBox 5130"/>
          <p:cNvSpPr txBox="1"/>
          <p:nvPr/>
        </p:nvSpPr>
        <p:spPr>
          <a:xfrm>
            <a:off x="228602" y="3396734"/>
            <a:ext cx="175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B. Geometry</a:t>
            </a:r>
            <a:endParaRPr lang="en-US" sz="2400" dirty="0"/>
          </a:p>
        </p:txBody>
      </p:sp>
      <p:sp>
        <p:nvSpPr>
          <p:cNvPr id="5132" name="TextBox 5131"/>
          <p:cNvSpPr txBox="1"/>
          <p:nvPr/>
        </p:nvSpPr>
        <p:spPr>
          <a:xfrm>
            <a:off x="228602" y="5177135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C. Geology</a:t>
            </a:r>
            <a:endParaRPr lang="en-US" sz="24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5" b="28670"/>
          <a:stretch/>
        </p:blipFill>
        <p:spPr bwMode="auto">
          <a:xfrm>
            <a:off x="2320318" y="2743200"/>
            <a:ext cx="468440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783" y="4686489"/>
            <a:ext cx="6460773" cy="13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38999" y="4050268"/>
            <a:ext cx="125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Toth</a:t>
            </a:r>
            <a:r>
              <a:rPr lang="en-US" dirty="0" smtClean="0"/>
              <a:t> (1962)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66292" y="6066275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Freeze and Witherspoon (1967)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57328" y="3957935"/>
            <a:ext cx="1080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B050"/>
                </a:solidFill>
              </a:rPr>
              <a:t>equipotentials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3388569">
            <a:off x="4816248" y="3393276"/>
            <a:ext cx="806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Flow lines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55688" y="2431983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Darcy (1856)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49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in rock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95607"/>
              </p:ext>
            </p:extLst>
          </p:nvPr>
        </p:nvGraphicFramePr>
        <p:xfrm>
          <a:off x="166554" y="2073212"/>
          <a:ext cx="5672137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Equation" r:id="rId3" imgW="3200400" imgH="469800" progId="Equation.3">
                  <p:embed/>
                </p:oleObj>
              </mc:Choice>
              <mc:Fallback>
                <p:oleObj name="Equation" r:id="rId3" imgW="320040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554" y="2073212"/>
                        <a:ext cx="5672137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9566" y="1358924"/>
            <a:ext cx="248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Stokes-Einstein Equation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13995" y="1674354"/>
            <a:ext cx="100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9966"/>
                </a:solidFill>
              </a:rPr>
              <a:t>Boltzmann </a:t>
            </a:r>
          </a:p>
          <a:p>
            <a:pPr algn="ctr"/>
            <a:r>
              <a:rPr lang="en-US" sz="1400" dirty="0" smtClean="0">
                <a:solidFill>
                  <a:srgbClr val="339966"/>
                </a:solidFill>
              </a:rPr>
              <a:t>constant</a:t>
            </a:r>
            <a:endParaRPr lang="en-US" sz="1400" dirty="0">
              <a:solidFill>
                <a:srgbClr val="3399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9985" y="2985700"/>
            <a:ext cx="1453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9966"/>
                </a:solidFill>
              </a:rPr>
              <a:t>Dynamic (shear) </a:t>
            </a:r>
          </a:p>
          <a:p>
            <a:pPr algn="ctr"/>
            <a:r>
              <a:rPr lang="en-US" sz="1400" dirty="0" smtClean="0">
                <a:solidFill>
                  <a:srgbClr val="339966"/>
                </a:solidFill>
              </a:rPr>
              <a:t>viscosity of water</a:t>
            </a:r>
            <a:endParaRPr lang="en-US" sz="1400" dirty="0">
              <a:solidFill>
                <a:srgbClr val="3399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3588" y="2988408"/>
            <a:ext cx="850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9966"/>
                </a:solidFill>
              </a:rPr>
              <a:t>Particle</a:t>
            </a:r>
          </a:p>
          <a:p>
            <a:pPr algn="ctr"/>
            <a:r>
              <a:rPr lang="en-US" sz="1400" dirty="0" smtClean="0">
                <a:solidFill>
                  <a:srgbClr val="339966"/>
                </a:solidFill>
              </a:rPr>
              <a:t>diameter</a:t>
            </a:r>
            <a:endParaRPr lang="en-US" sz="1400" dirty="0">
              <a:solidFill>
                <a:srgbClr val="3399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5282" y="2753317"/>
            <a:ext cx="533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9966"/>
                </a:solidFill>
              </a:rPr>
              <a:t>F/m</a:t>
            </a:r>
            <a:r>
              <a:rPr lang="en-US" sz="1400" baseline="30000" dirty="0" smtClean="0">
                <a:solidFill>
                  <a:srgbClr val="339966"/>
                </a:solidFill>
              </a:rPr>
              <a:t>2</a:t>
            </a:r>
            <a:endParaRPr lang="en-US" sz="1400" baseline="30000" dirty="0">
              <a:solidFill>
                <a:srgbClr val="3399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5842" y="1916532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9966"/>
                </a:solidFill>
              </a:rPr>
              <a:t>F-m</a:t>
            </a:r>
            <a:endParaRPr lang="en-US" sz="1400" baseline="30000" dirty="0">
              <a:solidFill>
                <a:srgbClr val="339966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332" y="1436978"/>
            <a:ext cx="2646032" cy="207194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6497053" y="2743692"/>
            <a:ext cx="20116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28508" y="2272434"/>
            <a:ext cx="20116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75411" y="1170614"/>
            <a:ext cx="2742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9966"/>
                </a:solidFill>
              </a:rPr>
              <a:t>Pau et al. (J. Phys. Chem., 1990,94, 2671)</a:t>
            </a:r>
            <a:endParaRPr lang="en-US" sz="1200" dirty="0">
              <a:solidFill>
                <a:srgbClr val="339966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18179"/>
              </p:ext>
            </p:extLst>
          </p:nvPr>
        </p:nvGraphicFramePr>
        <p:xfrm>
          <a:off x="869636" y="3875851"/>
          <a:ext cx="6686196" cy="258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7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17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76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542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</a:t>
                      </a:r>
                      <a:r>
                        <a:rPr lang="en-US" baseline="-25000" dirty="0" err="1" smtClean="0"/>
                        <a:t>slip</a:t>
                      </a:r>
                      <a:r>
                        <a:rPr lang="en-US" dirty="0" smtClean="0"/>
                        <a:t>[nm]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D[cm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 d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dirty="0" smtClean="0"/>
                        <a:t>]</a:t>
                      </a:r>
                      <a:r>
                        <a:rPr lang="en-US" baseline="-25000" dirty="0" smtClean="0"/>
                        <a:t>20C</a:t>
                      </a:r>
                      <a:endParaRPr lang="en-US" baseline="-25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D[cm</a:t>
                      </a:r>
                      <a:r>
                        <a:rPr kumimoji="0" lang="en-US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</a:t>
                      </a:r>
                      <a:r>
                        <a:rPr kumimoji="0" lang="en-US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measured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x[cm]=2(D</a:t>
                      </a:r>
                      <a:r>
                        <a:rPr lang="en-US" baseline="-25000" dirty="0" smtClean="0"/>
                        <a:t>20C</a:t>
                      </a:r>
                      <a:r>
                        <a:rPr lang="en-US" dirty="0" smtClean="0"/>
                        <a:t>t)</a:t>
                      </a:r>
                      <a:r>
                        <a:rPr lang="en-US" baseline="30000" dirty="0" smtClean="0"/>
                        <a:t>0.5</a:t>
                      </a:r>
                      <a:endParaRPr lang="en-US" baseline="30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t=1d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t=10d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</a:t>
                      </a:r>
                      <a:r>
                        <a:rPr lang="en-US" baseline="30000" dirty="0" smtClean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Na+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308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 time between wells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00286" y="1580146"/>
            <a:ext cx="3402879" cy="4688305"/>
            <a:chOff x="7010399" y="76200"/>
            <a:chExt cx="2014537" cy="3051174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399" y="76200"/>
              <a:ext cx="2014537" cy="3051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7400925" y="1339850"/>
              <a:ext cx="1111250" cy="447675"/>
            </a:xfrm>
            <a:custGeom>
              <a:avLst/>
              <a:gdLst>
                <a:gd name="connsiteX0" fmla="*/ 0 w 1111250"/>
                <a:gd name="connsiteY0" fmla="*/ 219075 h 447675"/>
                <a:gd name="connsiteX1" fmla="*/ 114300 w 1111250"/>
                <a:gd name="connsiteY1" fmla="*/ 127000 h 447675"/>
                <a:gd name="connsiteX2" fmla="*/ 234950 w 1111250"/>
                <a:gd name="connsiteY2" fmla="*/ 66675 h 447675"/>
                <a:gd name="connsiteX3" fmla="*/ 374650 w 1111250"/>
                <a:gd name="connsiteY3" fmla="*/ 19050 h 447675"/>
                <a:gd name="connsiteX4" fmla="*/ 479425 w 1111250"/>
                <a:gd name="connsiteY4" fmla="*/ 6350 h 447675"/>
                <a:gd name="connsiteX5" fmla="*/ 552450 w 1111250"/>
                <a:gd name="connsiteY5" fmla="*/ 0 h 447675"/>
                <a:gd name="connsiteX6" fmla="*/ 679450 w 1111250"/>
                <a:gd name="connsiteY6" fmla="*/ 12700 h 447675"/>
                <a:gd name="connsiteX7" fmla="*/ 854075 w 1111250"/>
                <a:gd name="connsiteY7" fmla="*/ 53975 h 447675"/>
                <a:gd name="connsiteX8" fmla="*/ 955675 w 1111250"/>
                <a:gd name="connsiteY8" fmla="*/ 98425 h 447675"/>
                <a:gd name="connsiteX9" fmla="*/ 1076325 w 1111250"/>
                <a:gd name="connsiteY9" fmla="*/ 187325 h 447675"/>
                <a:gd name="connsiteX10" fmla="*/ 1111250 w 1111250"/>
                <a:gd name="connsiteY10" fmla="*/ 228600 h 447675"/>
                <a:gd name="connsiteX11" fmla="*/ 1035050 w 1111250"/>
                <a:gd name="connsiteY11" fmla="*/ 295275 h 447675"/>
                <a:gd name="connsiteX12" fmla="*/ 955675 w 1111250"/>
                <a:gd name="connsiteY12" fmla="*/ 352425 h 447675"/>
                <a:gd name="connsiteX13" fmla="*/ 806450 w 1111250"/>
                <a:gd name="connsiteY13" fmla="*/ 409575 h 447675"/>
                <a:gd name="connsiteX14" fmla="*/ 717550 w 1111250"/>
                <a:gd name="connsiteY14" fmla="*/ 434975 h 447675"/>
                <a:gd name="connsiteX15" fmla="*/ 609600 w 1111250"/>
                <a:gd name="connsiteY15" fmla="*/ 447675 h 447675"/>
                <a:gd name="connsiteX16" fmla="*/ 546100 w 1111250"/>
                <a:gd name="connsiteY16" fmla="*/ 441325 h 447675"/>
                <a:gd name="connsiteX17" fmla="*/ 431800 w 1111250"/>
                <a:gd name="connsiteY17" fmla="*/ 434975 h 447675"/>
                <a:gd name="connsiteX18" fmla="*/ 292100 w 1111250"/>
                <a:gd name="connsiteY18" fmla="*/ 403225 h 447675"/>
                <a:gd name="connsiteX19" fmla="*/ 212725 w 1111250"/>
                <a:gd name="connsiteY19" fmla="*/ 358775 h 447675"/>
                <a:gd name="connsiteX20" fmla="*/ 149225 w 1111250"/>
                <a:gd name="connsiteY20" fmla="*/ 330200 h 447675"/>
                <a:gd name="connsiteX21" fmla="*/ 69850 w 1111250"/>
                <a:gd name="connsiteY21" fmla="*/ 282575 h 447675"/>
                <a:gd name="connsiteX22" fmla="*/ 0 w 1111250"/>
                <a:gd name="connsiteY22" fmla="*/ 2190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11250" h="447675">
                  <a:moveTo>
                    <a:pt x="0" y="219075"/>
                  </a:moveTo>
                  <a:lnTo>
                    <a:pt x="114300" y="127000"/>
                  </a:lnTo>
                  <a:lnTo>
                    <a:pt x="234950" y="66675"/>
                  </a:lnTo>
                  <a:lnTo>
                    <a:pt x="374650" y="19050"/>
                  </a:lnTo>
                  <a:lnTo>
                    <a:pt x="479425" y="6350"/>
                  </a:lnTo>
                  <a:lnTo>
                    <a:pt x="552450" y="0"/>
                  </a:lnTo>
                  <a:lnTo>
                    <a:pt x="679450" y="12700"/>
                  </a:lnTo>
                  <a:lnTo>
                    <a:pt x="854075" y="53975"/>
                  </a:lnTo>
                  <a:lnTo>
                    <a:pt x="955675" y="98425"/>
                  </a:lnTo>
                  <a:lnTo>
                    <a:pt x="1076325" y="187325"/>
                  </a:lnTo>
                  <a:lnTo>
                    <a:pt x="1111250" y="228600"/>
                  </a:lnTo>
                  <a:lnTo>
                    <a:pt x="1035050" y="295275"/>
                  </a:lnTo>
                  <a:lnTo>
                    <a:pt x="955675" y="352425"/>
                  </a:lnTo>
                  <a:lnTo>
                    <a:pt x="806450" y="409575"/>
                  </a:lnTo>
                  <a:lnTo>
                    <a:pt x="717550" y="434975"/>
                  </a:lnTo>
                  <a:lnTo>
                    <a:pt x="609600" y="447675"/>
                  </a:lnTo>
                  <a:lnTo>
                    <a:pt x="546100" y="441325"/>
                  </a:lnTo>
                  <a:lnTo>
                    <a:pt x="431800" y="434975"/>
                  </a:lnTo>
                  <a:lnTo>
                    <a:pt x="292100" y="403225"/>
                  </a:lnTo>
                  <a:lnTo>
                    <a:pt x="212725" y="358775"/>
                  </a:lnTo>
                  <a:lnTo>
                    <a:pt x="149225" y="330200"/>
                  </a:lnTo>
                  <a:lnTo>
                    <a:pt x="69850" y="282575"/>
                  </a:lnTo>
                  <a:lnTo>
                    <a:pt x="0" y="219075"/>
                  </a:lnTo>
                  <a:close/>
                </a:path>
              </a:pathLst>
            </a:custGeom>
            <a:solidFill>
              <a:srgbClr val="FFFF0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553258"/>
              </p:ext>
            </p:extLst>
          </p:nvPr>
        </p:nvGraphicFramePr>
        <p:xfrm>
          <a:off x="4875110" y="2108200"/>
          <a:ext cx="18764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4" imgW="1002960" imgH="457200" progId="Equation.3">
                  <p:embed/>
                </p:oleObj>
              </mc:Choice>
              <mc:Fallback>
                <p:oleObj name="Equation" r:id="rId4" imgW="100296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75110" y="2108200"/>
                        <a:ext cx="1876425" cy="85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751693"/>
              </p:ext>
            </p:extLst>
          </p:nvPr>
        </p:nvGraphicFramePr>
        <p:xfrm>
          <a:off x="4875110" y="3182618"/>
          <a:ext cx="340894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4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2x</a:t>
                      </a:r>
                      <a:r>
                        <a:rPr lang="en-US" baseline="-25000" dirty="0" smtClean="0"/>
                        <a:t>o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T[d]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322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60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fill time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238355"/>
              </p:ext>
            </p:extLst>
          </p:nvPr>
        </p:nvGraphicFramePr>
        <p:xfrm>
          <a:off x="1073483" y="1670384"/>
          <a:ext cx="2271295" cy="953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3" imgW="1269720" imgH="533160" progId="Equation.3">
                  <p:embed/>
                </p:oleObj>
              </mc:Choice>
              <mc:Fallback>
                <p:oleObj name="Equation" r:id="rId3" imgW="1269720" imgH="533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3483" y="1670384"/>
                        <a:ext cx="2271295" cy="953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655161"/>
              </p:ext>
            </p:extLst>
          </p:nvPr>
        </p:nvGraphicFramePr>
        <p:xfrm>
          <a:off x="4110788" y="1776516"/>
          <a:ext cx="457601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4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4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130C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D[cm/d]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592150"/>
              </p:ext>
            </p:extLst>
          </p:nvPr>
        </p:nvGraphicFramePr>
        <p:xfrm>
          <a:off x="1644316" y="376722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130C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0330" y="3397888"/>
            <a:ext cx="311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Diffusional matrix fill time (</a:t>
            </a:r>
            <a:r>
              <a:rPr lang="en-US" dirty="0" smtClean="0">
                <a:latin typeface="Symbol" panose="05050102010706020507" pitchFamily="18" charset="2"/>
              </a:rPr>
              <a:t>t</a:t>
            </a:r>
            <a:r>
              <a:rPr lang="en-US" dirty="0" smtClean="0"/>
              <a:t>=3)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22951" y="1440422"/>
            <a:ext cx="292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Diffusional diffusion constant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520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8" y="166354"/>
            <a:ext cx="8229600" cy="76007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Design Criterion for </a:t>
            </a:r>
            <a:r>
              <a:rPr lang="en-US" dirty="0" err="1" smtClean="0"/>
              <a:t>Ekofisk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169855"/>
              </p:ext>
            </p:extLst>
          </p:nvPr>
        </p:nvGraphicFramePr>
        <p:xfrm>
          <a:off x="6792913" y="249238"/>
          <a:ext cx="1890712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3" imgW="1206360" imgH="1282680" progId="Equation.3">
                  <p:embed/>
                </p:oleObj>
              </mc:Choice>
              <mc:Fallback>
                <p:oleObj name="Equation" r:id="rId3" imgW="1206360" imgH="1282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2913" y="249238"/>
                        <a:ext cx="1890712" cy="201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20" y="2712753"/>
            <a:ext cx="3687838" cy="4024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7838" y="2712753"/>
            <a:ext cx="3696305" cy="4024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4604" y="494403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20°C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54605" y="435563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50°C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48423" y="3397847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91916" y="3408634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Cl-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4579" y="3424858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3 nm nanoparticle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1240" y="499477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20°C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11240" y="470926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50°C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05059" y="3448591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130°C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2938" y="5809663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             80                322d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00721" y="5809663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             80               322d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48509" y="4100936"/>
            <a:ext cx="2690011" cy="1893393"/>
          </a:xfrm>
          <a:prstGeom prst="rect">
            <a:avLst/>
          </a:prstGeom>
          <a:solidFill>
            <a:srgbClr val="4F81B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297773" y="3297372"/>
            <a:ext cx="2698530" cy="2390211"/>
          </a:xfrm>
          <a:prstGeom prst="rect">
            <a:avLst/>
          </a:prstGeom>
          <a:solidFill>
            <a:srgbClr val="4F81B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89957" y="4898070"/>
            <a:ext cx="2109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Range </a:t>
            </a:r>
            <a:r>
              <a:rPr lang="en-US" sz="1200" dirty="0" err="1" smtClean="0"/>
              <a:t>Ekofisk</a:t>
            </a:r>
            <a:r>
              <a:rPr lang="en-US" sz="1200" dirty="0" smtClean="0"/>
              <a:t> fracture spacing 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4354106" y="4364804"/>
            <a:ext cx="2109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Range </a:t>
            </a:r>
            <a:r>
              <a:rPr lang="en-US" sz="1200" dirty="0" err="1" smtClean="0"/>
              <a:t>Ekofisk</a:t>
            </a:r>
            <a:r>
              <a:rPr lang="en-US" sz="1200" dirty="0" smtClean="0"/>
              <a:t> fracture spacing </a:t>
            </a:r>
            <a:endParaRPr lang="en-US" sz="1200" dirty="0"/>
          </a:p>
        </p:txBody>
      </p:sp>
      <p:cxnSp>
        <p:nvCxnSpPr>
          <p:cNvPr id="21" name="Straight Arrow Connector 20"/>
          <p:cNvCxnSpPr>
            <a:stCxn id="19" idx="3"/>
          </p:cNvCxnSpPr>
          <p:nvPr/>
        </p:nvCxnSpPr>
        <p:spPr>
          <a:xfrm flipH="1" flipV="1">
            <a:off x="5408818" y="3131118"/>
            <a:ext cx="1" cy="3174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33646" y="827602"/>
            <a:ext cx="56687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Lines show combination of well and fracture spacing that meet the design criterion          .  The criterion applies to the most rapidly diffusing of the pair of tracers.  In the left diagram this is Cl-; in the right diagram is a 3 nm diameter C-dot nanoparticle.  For example, the optimum well separation for detecting fractures with 15 cm separation with Cl- in a 50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°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C environment is ~18 </a:t>
            </a:r>
            <a:r>
              <a:rPr lang="en-US" sz="1600" dirty="0" err="1" smtClean="0">
                <a:solidFill>
                  <a:schemeClr val="accent3">
                    <a:lumMod val="50000"/>
                  </a:schemeClr>
                </a:solidFill>
              </a:rPr>
              <a:t>m.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  For 3 nm nanoparticles the well separation would be ~100 </a:t>
            </a:r>
            <a:r>
              <a:rPr lang="en-US" sz="1600" dirty="0" err="1" smtClean="0">
                <a:solidFill>
                  <a:schemeClr val="accent3">
                    <a:lumMod val="50000"/>
                  </a:schemeClr>
                </a:solidFill>
              </a:rPr>
              <a:t>m.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165411"/>
              </p:ext>
            </p:extLst>
          </p:nvPr>
        </p:nvGraphicFramePr>
        <p:xfrm>
          <a:off x="2577451" y="1132072"/>
          <a:ext cx="482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Equation" r:id="rId7" imgW="482400" imgH="241200" progId="Equation.3">
                  <p:embed/>
                </p:oleObj>
              </mc:Choice>
              <mc:Fallback>
                <p:oleObj name="Equation" r:id="rId7" imgW="4824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77451" y="1132072"/>
                        <a:ext cx="4826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568195" y="106934"/>
            <a:ext cx="1170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Design criterion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89959" y="6610231"/>
            <a:ext cx="3054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339966"/>
                </a:solidFill>
              </a:rPr>
              <a:t>Calculations in “Optimized tracer test conditions.xls”</a:t>
            </a:r>
            <a:endParaRPr lang="en-US" sz="1050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99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Veins are fractures cemented by fluid flow and mineral precipitation</a:t>
            </a:r>
            <a:endParaRPr lang="en-US" dirty="0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0783" y="2184134"/>
            <a:ext cx="3697706" cy="3706528"/>
            <a:chOff x="3792" y="432"/>
            <a:chExt cx="1776" cy="1774"/>
          </a:xfrm>
        </p:grpSpPr>
        <p:pic>
          <p:nvPicPr>
            <p:cNvPr id="4" name="Picture 13" descr="Safford Cor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5400000">
              <a:off x="3896" y="328"/>
              <a:ext cx="1568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4376" y="1968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4844" y="1975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214" y="2184134"/>
            <a:ext cx="4808075" cy="392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1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65" y="947017"/>
            <a:ext cx="2595419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Spectacular examples of joint can be seen in our Ithaca gorges.</a:t>
            </a:r>
            <a:endParaRPr lang="en-US" sz="3200" dirty="0"/>
          </a:p>
        </p:txBody>
      </p:sp>
      <p:pic>
        <p:nvPicPr>
          <p:cNvPr id="2050" name="Picture 2" descr="http://ithacafingerlakes.com/wp-content/uploads/2012/08/2012-08-08_1028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43" y="477403"/>
            <a:ext cx="5829501" cy="43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edia4.picsearch.com/is?cj81s9qRQIK2y2bBHf3xoyh1SeSiK6i-cLeDOTPPL-g&amp;height=1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304" y="3122307"/>
            <a:ext cx="4605923" cy="345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68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209800" cy="1143000"/>
          </a:xfrm>
        </p:spPr>
        <p:txBody>
          <a:bodyPr/>
          <a:lstStyle/>
          <a:p>
            <a:pPr algn="l" eaLnBrk="1" hangingPunct="1"/>
            <a:r>
              <a:rPr lang="en-US" smtClean="0"/>
              <a:t>Gold</a:t>
            </a:r>
          </a:p>
        </p:txBody>
      </p:sp>
      <p:pic>
        <p:nvPicPr>
          <p:cNvPr id="29699" name="Picture 5" descr="Gold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0"/>
            <a:ext cx="5000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7391400" y="6172200"/>
            <a:ext cx="14906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El Indeo</a:t>
            </a: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228600" y="1371600"/>
            <a:ext cx="3276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Few things motivate like Au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2881745"/>
            <a:ext cx="3333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Gold has very low solubility and spectacular deposition such as shown requires very high volumes of fluid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41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5486400" cy="914400"/>
          </a:xfrm>
        </p:spPr>
        <p:txBody>
          <a:bodyPr/>
          <a:lstStyle/>
          <a:p>
            <a:pPr algn="l" eaLnBrk="1" hangingPunct="1"/>
            <a:r>
              <a:rPr lang="en-US" smtClean="0"/>
              <a:t>The Mother Lode, Ca</a:t>
            </a:r>
          </a:p>
        </p:txBody>
      </p:sp>
      <p:pic>
        <p:nvPicPr>
          <p:cNvPr id="43011" name="Picture 5" descr="Mother Lod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1150"/>
            <a:ext cx="85344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Mother Lode 20"/>
          <p:cNvPicPr>
            <a:picLocks noChangeAspect="1" noChangeArrowheads="1"/>
          </p:cNvPicPr>
          <p:nvPr/>
        </p:nvPicPr>
        <p:blipFill>
          <a:blip r:embed="rId4" cstate="print"/>
          <a:srcRect l="22427" t="5333" r="9460" b="20000"/>
          <a:stretch>
            <a:fillRect/>
          </a:stretch>
        </p:blipFill>
        <p:spPr bwMode="auto">
          <a:xfrm>
            <a:off x="5519738" y="0"/>
            <a:ext cx="362426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AutoShape 7"/>
          <p:cNvSpPr>
            <a:spLocks noChangeArrowheads="1"/>
          </p:cNvSpPr>
          <p:nvPr/>
        </p:nvSpPr>
        <p:spPr bwMode="auto">
          <a:xfrm>
            <a:off x="1143000" y="19812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3014" name="AutoShape 8"/>
          <p:cNvSpPr>
            <a:spLocks noChangeArrowheads="1"/>
          </p:cNvSpPr>
          <p:nvPr/>
        </p:nvSpPr>
        <p:spPr bwMode="auto">
          <a:xfrm>
            <a:off x="7772400" y="542925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822325" y="1027113"/>
            <a:ext cx="4283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 wide vein strikes across countryside formed by a different mechanism</a:t>
            </a:r>
          </a:p>
        </p:txBody>
      </p:sp>
      <p:pic>
        <p:nvPicPr>
          <p:cNvPr id="43016" name="Picture 10" descr="Miners use sluice boxes to search for gold in California, circa 1850.  Currier and Ives lithograph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724400"/>
            <a:ext cx="2971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365125" y="4684713"/>
            <a:ext cx="13509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Gold rush </a:t>
            </a:r>
          </a:p>
          <a:p>
            <a:r>
              <a:rPr lang="en-US"/>
              <a:t>1848-1855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7091" y="-94565"/>
            <a:ext cx="2149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Regional fluid escape formed Mother Lode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1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Tracers?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Connectivity</a:t>
            </a:r>
          </a:p>
          <a:p>
            <a:r>
              <a:rPr lang="en-US" dirty="0" smtClean="0"/>
              <a:t>Flow porosity</a:t>
            </a:r>
          </a:p>
          <a:p>
            <a:r>
              <a:rPr lang="en-US" dirty="0" smtClean="0"/>
              <a:t>Diffusional accessibility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74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4793293" y="4684703"/>
            <a:ext cx="3841430" cy="2006227"/>
            <a:chOff x="4857945" y="4481511"/>
            <a:chExt cx="3841430" cy="200622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945" y="4481511"/>
              <a:ext cx="3841430" cy="200622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7486650" y="4752171"/>
              <a:ext cx="715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seeps</a:t>
              </a:r>
              <a:endParaRPr lang="en-US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4302-6E82-4FD7-B730-891E42FDBA84}" type="datetime1">
              <a:rPr lang="en-US" smtClean="0"/>
              <a:t>11/30/2020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D83C-4323-447A-9B3A-83D9C19D1883}" type="slidenum">
              <a:rPr lang="en-US" smtClean="0"/>
              <a:t>9</a:t>
            </a:fld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34" y="522882"/>
            <a:ext cx="3386694" cy="2515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729050" y="1584070"/>
            <a:ext cx="5668085" cy="3770671"/>
            <a:chOff x="793702" y="1380878"/>
            <a:chExt cx="5668085" cy="3770671"/>
          </a:xfrm>
        </p:grpSpPr>
        <p:grpSp>
          <p:nvGrpSpPr>
            <p:cNvPr id="8" name="Group 7"/>
            <p:cNvGrpSpPr/>
            <p:nvPr/>
          </p:nvGrpSpPr>
          <p:grpSpPr>
            <a:xfrm>
              <a:off x="2221511" y="1380878"/>
              <a:ext cx="3987885" cy="3516128"/>
              <a:chOff x="419102" y="2586037"/>
              <a:chExt cx="3987885" cy="351612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102" y="2586037"/>
                <a:ext cx="3955644" cy="3516128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480463" y="5686670"/>
                <a:ext cx="3926524" cy="4154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prstClr val="white"/>
                    </a:solidFill>
                  </a:rPr>
                  <a:t>Horizontal crack at 8 m depth</a:t>
                </a: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609600" y="4888194"/>
                <a:ext cx="1834125" cy="40482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 rot="726930">
                <a:off x="1112735" y="5134810"/>
                <a:ext cx="538930" cy="332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7 m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Down Arrow 12"/>
              <p:cNvSpPr/>
              <p:nvPr/>
            </p:nvSpPr>
            <p:spPr>
              <a:xfrm>
                <a:off x="2249810" y="5456826"/>
                <a:ext cx="387830" cy="274333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53649" y="333456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204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40696" y="394557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104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26063" y="351611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304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04138" y="336263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404</a:t>
              </a:r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93702" y="5030124"/>
              <a:ext cx="61067" cy="121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074377" y="5163068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Cambrian sandstone</a:t>
            </a:r>
          </a:p>
          <a:p>
            <a:r>
              <a:rPr lang="en-US" dirty="0" smtClean="0"/>
              <a:t>1% porosity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908795" y="907055"/>
            <a:ext cx="92031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Chasm Lake</a:t>
            </a:r>
            <a:endParaRPr lang="en-US" sz="12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334063" y="711195"/>
            <a:ext cx="2355149" cy="2355149"/>
            <a:chOff x="527914" y="370152"/>
            <a:chExt cx="2355149" cy="235514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914" y="370152"/>
              <a:ext cx="2355149" cy="235514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1668352" y="719913"/>
              <a:ext cx="9203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Chasm Lake</a:t>
              </a:r>
              <a:endParaRPr lang="en-US" sz="1200" dirty="0"/>
            </a:p>
          </p:txBody>
        </p:sp>
      </p:grpSp>
      <p:pic>
        <p:nvPicPr>
          <p:cNvPr id="42" name="Content Placeholder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55063" r="63322" b="2690"/>
          <a:stretch/>
        </p:blipFill>
        <p:spPr>
          <a:xfrm>
            <a:off x="110835" y="544963"/>
            <a:ext cx="1256146" cy="112683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01646" y="82587"/>
            <a:ext cx="6012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Altona, NY: connectivity in a single crack</a:t>
            </a:r>
            <a:endParaRPr lang="en-US" sz="28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249381" y="4362391"/>
            <a:ext cx="1427884" cy="1290264"/>
            <a:chOff x="249381" y="4362391"/>
            <a:chExt cx="1427884" cy="1290264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38909" y="4481511"/>
              <a:ext cx="0" cy="11711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909782" y="4481511"/>
              <a:ext cx="0" cy="11711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249381" y="5067083"/>
              <a:ext cx="489528" cy="41566"/>
              <a:chOff x="249381" y="5067083"/>
              <a:chExt cx="489528" cy="41566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249382" y="5067083"/>
                <a:ext cx="48952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49381" y="5108649"/>
                <a:ext cx="48952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935924" y="5067083"/>
              <a:ext cx="489528" cy="41566"/>
              <a:chOff x="249381" y="5067083"/>
              <a:chExt cx="489528" cy="41566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49382" y="5067083"/>
                <a:ext cx="48952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49381" y="5108649"/>
                <a:ext cx="48952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31"/>
            <p:cNvSpPr/>
            <p:nvPr/>
          </p:nvSpPr>
          <p:spPr>
            <a:xfrm>
              <a:off x="730350" y="4657955"/>
              <a:ext cx="179432" cy="3250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8908" y="5258140"/>
              <a:ext cx="179432" cy="3250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5764" y="4447179"/>
              <a:ext cx="45719" cy="5829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83120" y="4362391"/>
              <a:ext cx="73891" cy="121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97207" y="4844504"/>
              <a:ext cx="680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Crack(s)</a:t>
              </a:r>
              <a:endParaRPr lang="en-US" sz="1200" dirty="0"/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334063" y="4844504"/>
            <a:ext cx="0" cy="222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34063" y="5108649"/>
            <a:ext cx="0" cy="222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624" y="4609072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1.9 mm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7039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762</TotalTime>
  <Words>1106</Words>
  <Application>Microsoft Office PowerPoint</Application>
  <PresentationFormat>On-screen Show (4:3)</PresentationFormat>
  <Paragraphs>394</Paragraphs>
  <Slides>33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</vt:lpstr>
      <vt:lpstr>Brush Script Std</vt:lpstr>
      <vt:lpstr>Calibri</vt:lpstr>
      <vt:lpstr>Calibri Light</vt:lpstr>
      <vt:lpstr>Cambria</vt:lpstr>
      <vt:lpstr>Symbol</vt:lpstr>
      <vt:lpstr>Times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Equation</vt:lpstr>
      <vt:lpstr>Tracers- documentation of flow through rocks</vt:lpstr>
      <vt:lpstr>Outline</vt:lpstr>
      <vt:lpstr>Permeability is just the start</vt:lpstr>
      <vt:lpstr>Veins are fractures cemented by fluid flow and mineral precipitation</vt:lpstr>
      <vt:lpstr>Spectacular examples of joint can be seen in our Ithaca gorges.</vt:lpstr>
      <vt:lpstr>Gold</vt:lpstr>
      <vt:lpstr>The Mother Lode, Ca</vt:lpstr>
      <vt:lpstr>Why Tracers?</vt:lpstr>
      <vt:lpstr>PowerPoint Presentation</vt:lpstr>
      <vt:lpstr>PowerPoint Presentation</vt:lpstr>
      <vt:lpstr>Palinpinon Geothermal Field, Philippines</vt:lpstr>
      <vt:lpstr>PowerPoint Presentation</vt:lpstr>
      <vt:lpstr>PowerPoint Presentation</vt:lpstr>
      <vt:lpstr>PowerPoint Presentation</vt:lpstr>
      <vt:lpstr>Model</vt:lpstr>
      <vt:lpstr>Interpretation reasonable</vt:lpstr>
      <vt:lpstr>Dual Tracer Concept</vt:lpstr>
      <vt:lpstr>Inert nanoparticle synthesis</vt:lpstr>
      <vt:lpstr>Methods  tested in column experiments</vt:lpstr>
      <vt:lpstr>Successful test in Ghawar Reservoir</vt:lpstr>
      <vt:lpstr>Successful test in quartzite, Altona NY</vt:lpstr>
      <vt:lpstr>The Ely Witch Experiment</vt:lpstr>
      <vt:lpstr>The Idea</vt:lpstr>
      <vt:lpstr>The site: Pit bench at Ray Mine, Ely Nevada</vt:lpstr>
      <vt:lpstr>Predictions</vt:lpstr>
      <vt:lpstr>PowerPoint Presentation</vt:lpstr>
      <vt:lpstr>PowerPoint Presentation</vt:lpstr>
      <vt:lpstr>Salt never arrived</vt:lpstr>
      <vt:lpstr>Example: Ekofisk Chalk</vt:lpstr>
      <vt:lpstr>Diffusion in rock</vt:lpstr>
      <vt:lpstr>Transit time between wells</vt:lpstr>
      <vt:lpstr>Diffusion fill time</vt:lpstr>
      <vt:lpstr>Design Criterion for Ekofisk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Tracers- documentation of flow through rocks</dc:title>
  <dc:creator>Lawrence Cathles</dc:creator>
  <cp:lastModifiedBy>Lawrence M. Cathles</cp:lastModifiedBy>
  <cp:revision>40</cp:revision>
  <dcterms:created xsi:type="dcterms:W3CDTF">2015-11-19T17:41:45Z</dcterms:created>
  <dcterms:modified xsi:type="dcterms:W3CDTF">2020-12-01T01:25:39Z</dcterms:modified>
</cp:coreProperties>
</file>