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38"/>
  </p:notesMasterIdLst>
  <p:sldIdLst>
    <p:sldId id="257" r:id="rId4"/>
    <p:sldId id="256" r:id="rId5"/>
    <p:sldId id="258" r:id="rId6"/>
    <p:sldId id="259" r:id="rId7"/>
    <p:sldId id="260" r:id="rId8"/>
    <p:sldId id="261" r:id="rId9"/>
    <p:sldId id="266" r:id="rId10"/>
    <p:sldId id="267" r:id="rId11"/>
    <p:sldId id="268" r:id="rId12"/>
    <p:sldId id="270" r:id="rId13"/>
    <p:sldId id="269" r:id="rId14"/>
    <p:sldId id="271" r:id="rId15"/>
    <p:sldId id="272" r:id="rId16"/>
    <p:sldId id="273" r:id="rId17"/>
    <p:sldId id="274" r:id="rId18"/>
    <p:sldId id="275" r:id="rId19"/>
    <p:sldId id="276" r:id="rId20"/>
    <p:sldId id="277" r:id="rId21"/>
    <p:sldId id="278" r:id="rId22"/>
    <p:sldId id="279" r:id="rId23"/>
    <p:sldId id="281" r:id="rId24"/>
    <p:sldId id="282" r:id="rId25"/>
    <p:sldId id="280" r:id="rId26"/>
    <p:sldId id="283" r:id="rId27"/>
    <p:sldId id="284" r:id="rId28"/>
    <p:sldId id="285" r:id="rId29"/>
    <p:sldId id="286" r:id="rId30"/>
    <p:sldId id="288" r:id="rId31"/>
    <p:sldId id="289" r:id="rId32"/>
    <p:sldId id="287" r:id="rId33"/>
    <p:sldId id="290" r:id="rId34"/>
    <p:sldId id="294" r:id="rId35"/>
    <p:sldId id="295"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showGuides="1">
      <p:cViewPr varScale="1">
        <p:scale>
          <a:sx n="119" d="100"/>
          <a:sy n="119" d="100"/>
        </p:scale>
        <p:origin x="84" y="25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4C3DB-BAE9-4CF7-81AA-F289FF5DD292}" type="datetimeFigureOut">
              <a:rPr lang="en-US" smtClean="0"/>
              <a:t>2/21/2020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D7FC8-6B4A-443B-AC44-A8771DAB29C9}" type="slidenum">
              <a:rPr lang="en-US" smtClean="0"/>
              <a:t>‹#›</a:t>
            </a:fld>
            <a:endParaRPr lang="en-US"/>
          </a:p>
        </p:txBody>
      </p:sp>
    </p:spTree>
    <p:extLst>
      <p:ext uri="{BB962C8B-B14F-4D97-AF65-F5344CB8AC3E}">
        <p14:creationId xmlns:p14="http://schemas.microsoft.com/office/powerpoint/2010/main" val="2159431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3C306D-5D48-49F8-966D-E48738CB8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70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22AB2-8DC9-4176-8216-176D53630043}"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256730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22AB2-8DC9-4176-8216-176D53630043}"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78588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22AB2-8DC9-4176-8216-176D53630043}"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2007394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Calibri" panose="020F0502020204030204"/>
                <a:ea typeface="+mn-ea"/>
                <a:cs typeface="+mn-cs"/>
              </a:rPr>
              <a:t>11/20/2015</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a:ea typeface="+mn-ea"/>
                <a:cs typeface="+mn-cs"/>
              </a:rPr>
              <a:t>Thesis Day</a:t>
            </a:r>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p:cNvSpPr txBox="1"/>
          <p:nvPr userDrawn="1"/>
        </p:nvSpPr>
        <p:spPr>
          <a:xfrm>
            <a:off x="3034578" y="6459785"/>
            <a:ext cx="61196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multidisciplinary studies for interdisciplinary solutions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966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a:xfrm>
            <a:off x="618067" y="1845733"/>
            <a:ext cx="11091333" cy="41571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Calibri" panose="020F0502020204030204"/>
                <a:ea typeface="+mn-ea"/>
                <a:cs typeface="+mn-cs"/>
              </a:rPr>
              <a:t>11/20/2015</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a:ea typeface="+mn-ea"/>
                <a:cs typeface="+mn-cs"/>
              </a:rPr>
              <a:t>Thesis Day</a:t>
            </a:r>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p:cNvSpPr/>
          <p:nvPr userDrawn="1"/>
        </p:nvSpPr>
        <p:spPr>
          <a:xfrm>
            <a:off x="960120" y="1655064"/>
            <a:ext cx="10252363" cy="190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a:stretch>
            <a:fillRect/>
          </a:stretch>
        </p:blipFill>
        <p:spPr>
          <a:xfrm>
            <a:off x="8842248" y="289742"/>
            <a:ext cx="2867152" cy="502447"/>
          </a:xfrm>
          <a:prstGeom prst="rect">
            <a:avLst/>
          </a:prstGeom>
        </p:spPr>
      </p:pic>
      <p:sp>
        <p:nvSpPr>
          <p:cNvPr id="10" name="TextBox 9"/>
          <p:cNvSpPr txBox="1"/>
          <p:nvPr userDrawn="1"/>
        </p:nvSpPr>
        <p:spPr>
          <a:xfrm>
            <a:off x="3034578" y="6459785"/>
            <a:ext cx="61196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multidisciplinary studies for interdisciplinary solutions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494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894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58800" y="1845733"/>
            <a:ext cx="5476239" cy="41063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19" y="1845735"/>
            <a:ext cx="5586151" cy="43095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894" y="-85654"/>
            <a:ext cx="1183177" cy="11831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147" y="245976"/>
            <a:ext cx="2555513" cy="519915"/>
          </a:xfrm>
          <a:prstGeom prst="rect">
            <a:avLst/>
          </a:prstGeom>
        </p:spPr>
      </p:pic>
    </p:spTree>
    <p:extLst>
      <p:ext uri="{BB962C8B-B14F-4D97-AF65-F5344CB8AC3E}">
        <p14:creationId xmlns:p14="http://schemas.microsoft.com/office/powerpoint/2010/main" val="3935139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056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696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281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42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22AB2-8DC9-4176-8216-176D53630043}"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617977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307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56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2/21/2020</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64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6A6640-AD73-4576-91C6-F8D4C9FD56C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56080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704FA2-C76F-48B2-944D-134F3407B93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2719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9D3AEB-C982-46CF-A86E-F4C2D238C37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84234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FAA788-32CF-4F42-9CF0-A0E0DD51984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3646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23F68A-AEFB-4B2F-9AAD-4B9B0EEFB6E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7771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D9D8E9-543D-4EFC-A009-3193185C64F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42087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462C01-FBD2-4874-9527-11433B19C40E}"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734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622AB2-8DC9-4176-8216-176D53630043}"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2284992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47089C-F246-4331-A8AF-5B6857038B8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11031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E0C0ED-7EC4-4C89-82D3-F6897637B7A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0214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43A3AF-D87C-44C1-872C-9BAE97AB786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67013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82408A-B969-4AB6-8C8F-185EEE3B5F9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96472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609458-FFB7-449B-B1A9-5116824F0DBE}"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96823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2D76A3-0A3B-40A7-A039-DD15B0D2335D}"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8171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22AB2-8DC9-4176-8216-176D53630043}"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119115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22AB2-8DC9-4176-8216-176D53630043}" type="datetimeFigureOut">
              <a:rPr lang="en-US" smtClean="0"/>
              <a:t>2/21/2020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1839300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22AB2-8DC9-4176-8216-176D53630043}" type="datetimeFigureOut">
              <a:rPr lang="en-US" smtClean="0"/>
              <a:t>2/21/2020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213117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22AB2-8DC9-4176-8216-176D53630043}" type="datetimeFigureOut">
              <a:rPr lang="en-US" smtClean="0"/>
              <a:t>2/21/2020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406359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622AB2-8DC9-4176-8216-176D53630043}"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282091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622AB2-8DC9-4176-8216-176D53630043}"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3D214-81DF-4E67-8377-08F8421C5237}" type="slidenum">
              <a:rPr lang="en-US" smtClean="0"/>
              <a:t>‹#›</a:t>
            </a:fld>
            <a:endParaRPr lang="en-US"/>
          </a:p>
        </p:txBody>
      </p:sp>
    </p:spTree>
    <p:extLst>
      <p:ext uri="{BB962C8B-B14F-4D97-AF65-F5344CB8AC3E}">
        <p14:creationId xmlns:p14="http://schemas.microsoft.com/office/powerpoint/2010/main" val="332515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22AB2-8DC9-4176-8216-176D53630043}" type="datetimeFigureOut">
              <a:rPr lang="en-US" smtClean="0"/>
              <a:t>2/21/2020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3D214-81DF-4E67-8377-08F8421C5237}" type="slidenum">
              <a:rPr lang="en-US" smtClean="0"/>
              <a:t>‹#›</a:t>
            </a:fld>
            <a:endParaRPr lang="en-US"/>
          </a:p>
        </p:txBody>
      </p:sp>
    </p:spTree>
    <p:extLst>
      <p:ext uri="{BB962C8B-B14F-4D97-AF65-F5344CB8AC3E}">
        <p14:creationId xmlns:p14="http://schemas.microsoft.com/office/powerpoint/2010/main" val="3106771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Calibri" panose="020F0502020204030204"/>
                <a:ea typeface="+mn-ea"/>
                <a:cs typeface="+mn-cs"/>
              </a:rPr>
              <a:t>11/20/2015</a:t>
            </a: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srgbClr val="FFFFFF"/>
                </a:solidFill>
                <a:effectLst/>
                <a:uLnTx/>
                <a:uFillTx/>
                <a:latin typeface="Calibri" panose="020F0502020204030204"/>
                <a:ea typeface="+mn-ea"/>
                <a:cs typeface="+mn-cs"/>
              </a:rPr>
              <a:t>Thesis Day</a:t>
            </a:r>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739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C61AAB-BA70-4AF0-8986-F6B5A7C1BB4D}"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759339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6.wmf"/></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mdpi.com/journal/geosciences/special_issues/basin_modellin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2.emf"/><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59.emf"/><Relationship Id="rId7" Type="http://schemas.openxmlformats.org/officeDocument/2006/relationships/image" Target="../media/image57.wmf"/><Relationship Id="rId2" Type="http://schemas.openxmlformats.org/officeDocument/2006/relationships/slideLayout" Target="../slideLayouts/slideLayout28.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56.wmf"/><Relationship Id="rId4" Type="http://schemas.openxmlformats.org/officeDocument/2006/relationships/oleObject" Target="../embeddings/oleObject5.bin"/><Relationship Id="rId9" Type="http://schemas.openxmlformats.org/officeDocument/2006/relationships/image" Target="../media/image58.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63.png"/><Relationship Id="rId2" Type="http://schemas.openxmlformats.org/officeDocument/2006/relationships/slideLayout" Target="../slideLayouts/slideLayout28.xml"/><Relationship Id="rId1" Type="http://schemas.openxmlformats.org/officeDocument/2006/relationships/vmlDrawing" Target="../drawings/vmlDrawing5.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82" y="365661"/>
            <a:ext cx="2555513" cy="519915"/>
          </a:xfrm>
          <a:prstGeom prst="rect">
            <a:avLst/>
          </a:prstGeom>
        </p:spPr>
      </p:pic>
      <p:pic>
        <p:nvPicPr>
          <p:cNvPr id="4" name="Picture 3"/>
          <p:cNvPicPr>
            <a:picLocks noChangeAspect="1"/>
          </p:cNvPicPr>
          <p:nvPr/>
        </p:nvPicPr>
        <p:blipFill>
          <a:blip r:embed="rId4"/>
          <a:stretch>
            <a:fillRect/>
          </a:stretch>
        </p:blipFill>
        <p:spPr>
          <a:xfrm>
            <a:off x="9135373" y="460609"/>
            <a:ext cx="2516639" cy="442200"/>
          </a:xfrm>
          <a:prstGeom prst="rect">
            <a:avLst/>
          </a:prstGeom>
        </p:spPr>
      </p:pic>
      <p:sp>
        <p:nvSpPr>
          <p:cNvPr id="7" name="TextBox 6"/>
          <p:cNvSpPr txBox="1"/>
          <p:nvPr/>
        </p:nvSpPr>
        <p:spPr>
          <a:xfrm>
            <a:off x="10135518" y="5343180"/>
            <a:ext cx="254489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hoto credit: Dave Leary</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718" y="1141554"/>
            <a:ext cx="11426670" cy="4803492"/>
          </a:xfrm>
          <a:prstGeom prst="rect">
            <a:avLst/>
          </a:prstGeom>
        </p:spPr>
      </p:pic>
      <p:sp>
        <p:nvSpPr>
          <p:cNvPr id="6" name="Title 5"/>
          <p:cNvSpPr>
            <a:spLocks noGrp="1"/>
          </p:cNvSpPr>
          <p:nvPr>
            <p:ph type="ctrTitle"/>
          </p:nvPr>
        </p:nvSpPr>
        <p:spPr>
          <a:xfrm>
            <a:off x="3916921" y="2375338"/>
            <a:ext cx="5750483" cy="1477319"/>
          </a:xfrm>
        </p:spPr>
        <p:txBody>
          <a:bodyPr>
            <a:noAutofit/>
          </a:bodyPr>
          <a:lstStyle/>
          <a:p>
            <a:r>
              <a:rPr lang="en-US" sz="3600" b="1" dirty="0">
                <a:solidFill>
                  <a:schemeClr val="bg1"/>
                </a:solidFill>
              </a:rPr>
              <a:t>The surprising nature of fluid flow in sedimentary basins</a:t>
            </a:r>
            <a:r>
              <a:rPr lang="en-US" sz="1600" b="1" dirty="0" smtClean="0">
                <a:solidFill>
                  <a:schemeClr val="bg1"/>
                </a:solidFill>
              </a:rPr>
              <a:t/>
            </a:r>
            <a:br>
              <a:rPr lang="en-US" sz="1600" b="1" dirty="0" smtClean="0">
                <a:solidFill>
                  <a:schemeClr val="bg1"/>
                </a:solidFill>
              </a:rPr>
            </a:br>
            <a:endParaRPr lang="en-US" sz="2800" b="1" dirty="0">
              <a:solidFill>
                <a:schemeClr val="bg1"/>
              </a:solidFill>
            </a:endParaRPr>
          </a:p>
        </p:txBody>
      </p:sp>
      <p:pic>
        <p:nvPicPr>
          <p:cNvPr id="2" name="Picture 1"/>
          <p:cNvPicPr>
            <a:picLocks noChangeAspect="1"/>
          </p:cNvPicPr>
          <p:nvPr/>
        </p:nvPicPr>
        <p:blipFill>
          <a:blip r:embed="rId6"/>
          <a:stretch>
            <a:fillRect/>
          </a:stretch>
        </p:blipFill>
        <p:spPr>
          <a:xfrm>
            <a:off x="242837" y="1130060"/>
            <a:ext cx="3102941" cy="2298940"/>
          </a:xfrm>
          <a:prstGeom prst="rect">
            <a:avLst/>
          </a:prstGeom>
        </p:spPr>
      </p:pic>
      <p:sp>
        <p:nvSpPr>
          <p:cNvPr id="5" name="Rectangle 4"/>
          <p:cNvSpPr/>
          <p:nvPr/>
        </p:nvSpPr>
        <p:spPr>
          <a:xfrm>
            <a:off x="3979653" y="4078711"/>
            <a:ext cx="7424468" cy="1477328"/>
          </a:xfrm>
          <a:prstGeom prst="rect">
            <a:avLst/>
          </a:prstGeom>
          <a:solidFill>
            <a:srgbClr val="905109">
              <a:alpha val="5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mn-cs"/>
              </a:rPr>
              <a:t>Flow in sedimentary basins can be shockingly dynamic, non-linear, and channelized on a scale so large that is it is easy to overlook.  We know this from resource observations.  How observations lead to these conclusions, why the results might be expected, and the broad implications for future research are discussed.</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itle 5"/>
          <p:cNvSpPr txBox="1">
            <a:spLocks/>
          </p:cNvSpPr>
          <p:nvPr/>
        </p:nvSpPr>
        <p:spPr>
          <a:xfrm>
            <a:off x="262228" y="3510951"/>
            <a:ext cx="2261049" cy="60384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000" b="1" i="1" u="none" strike="noStrike" kern="1200" cap="none" spc="-50" normalizeH="0" baseline="0" noProof="0" dirty="0" smtClean="0">
                <a:ln>
                  <a:noFill/>
                </a:ln>
                <a:solidFill>
                  <a:prstClr val="white"/>
                </a:solidFill>
                <a:effectLst/>
                <a:uLnTx/>
                <a:uFillTx/>
                <a:latin typeface="Calibri Light" panose="020F0302020204030204"/>
                <a:ea typeface="+mj-ea"/>
                <a:cs typeface="+mj-cs"/>
              </a:rPr>
              <a:t>Dr. Larry Cathles</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000" b="1" i="1" u="none" strike="noStrike" kern="1200" cap="none" spc="-50" normalizeH="0" baseline="0" noProof="0" dirty="0" smtClean="0">
                <a:ln>
                  <a:noFill/>
                </a:ln>
                <a:solidFill>
                  <a:prstClr val="white"/>
                </a:solidFill>
                <a:effectLst/>
                <a:uLnTx/>
                <a:uFillTx/>
                <a:latin typeface="Calibri Light" panose="020F0302020204030204"/>
                <a:ea typeface="+mj-ea"/>
                <a:cs typeface="+mj-cs"/>
              </a:rPr>
              <a:t>Cornell University</a:t>
            </a:r>
            <a:endParaRPr kumimoji="0" lang="en-US" sz="1600" b="1" i="1" u="none" strike="noStrike" kern="1200" cap="none" spc="-50" normalizeH="0" baseline="0" noProof="0" dirty="0">
              <a:ln>
                <a:noFill/>
              </a:ln>
              <a:solidFill>
                <a:prstClr val="white"/>
              </a:solidFill>
              <a:effectLst/>
              <a:uLnTx/>
              <a:uFillTx/>
              <a:latin typeface="Calibri Light" panose="020F0302020204030204"/>
              <a:ea typeface="+mj-ea"/>
              <a:cs typeface="+mj-cs"/>
            </a:endParaRPr>
          </a:p>
        </p:txBody>
      </p:sp>
      <p:sp>
        <p:nvSpPr>
          <p:cNvPr id="12" name="Rectangle 11"/>
          <p:cNvSpPr/>
          <p:nvPr/>
        </p:nvSpPr>
        <p:spPr>
          <a:xfrm>
            <a:off x="5824686" y="1177862"/>
            <a:ext cx="5867824" cy="138499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BF5700"/>
                </a:solidFill>
                <a:effectLst>
                  <a:outerShdw blurRad="38100" dist="38100" dir="2700000" algn="tl">
                    <a:srgbClr val="000000">
                      <a:alpha val="43137"/>
                    </a:srgbClr>
                  </a:outerShdw>
                </a:effectLst>
                <a:uLnTx/>
                <a:uFillTx/>
                <a:latin typeface="Poppins"/>
                <a:ea typeface="+mn-ea"/>
                <a:cs typeface="+mn-cs"/>
              </a:rPr>
              <a:t>Water, Climate &amp; Environment Seminar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BF5700"/>
                </a:solidFill>
                <a:effectLst>
                  <a:outerShdw blurRad="38100" dist="38100" dir="2700000" algn="tl">
                    <a:srgbClr val="000000">
                      <a:alpha val="43137"/>
                    </a:srgbClr>
                  </a:outerShdw>
                </a:effectLst>
                <a:uLnTx/>
                <a:uFillTx/>
                <a:latin typeface="Poppins"/>
                <a:ea typeface="+mn-ea"/>
                <a:cs typeface="+mn-cs"/>
              </a:rPr>
              <a:t>Friday, February 14, 2020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BF5700"/>
                </a:solidFill>
                <a:effectLst>
                  <a:outerShdw blurRad="38100" dist="38100" dir="2700000" algn="tl">
                    <a:srgbClr val="000000">
                      <a:alpha val="43137"/>
                    </a:srgbClr>
                  </a:outerShdw>
                </a:effectLst>
                <a:uLnTx/>
                <a:uFillTx/>
                <a:latin typeface="Poppins"/>
                <a:ea typeface="+mn-ea"/>
                <a:cs typeface="+mn-cs"/>
              </a:rPr>
              <a:t>12:00 – 1:00 pm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BF5700"/>
                </a:solidFill>
                <a:effectLst>
                  <a:outerShdw blurRad="38100" dist="38100" dir="2700000" algn="tl">
                    <a:srgbClr val="000000">
                      <a:alpha val="43137"/>
                    </a:srgbClr>
                  </a:outerShdw>
                </a:effectLst>
                <a:uLnTx/>
                <a:uFillTx/>
                <a:latin typeface="Poppins"/>
                <a:ea typeface="+mn-ea"/>
                <a:cs typeface="+mn-cs"/>
              </a:rPr>
              <a:t>JGB 3.222</a:t>
            </a:r>
            <a:endParaRPr kumimoji="0" lang="en-US" sz="2000" b="1" i="0" u="none" strike="noStrike" kern="1200" cap="none" spc="0" normalizeH="0" baseline="0" noProof="0" dirty="0">
              <a:ln>
                <a:noFill/>
              </a:ln>
              <a:solidFill>
                <a:srgbClr val="BF5700"/>
              </a:solidFill>
              <a:effectLst>
                <a:outerShdw blurRad="38100" dist="38100" dir="2700000" algn="tl">
                  <a:srgbClr val="000000">
                    <a:alpha val="43137"/>
                  </a:srgbClr>
                </a:outerShdw>
              </a:effectLst>
              <a:uLnTx/>
              <a:uFillTx/>
              <a:latin typeface="Poppins"/>
              <a:ea typeface="+mn-ea"/>
              <a:cs typeface="+mn-cs"/>
            </a:endParaRPr>
          </a:p>
        </p:txBody>
      </p:sp>
    </p:spTree>
    <p:extLst>
      <p:ext uri="{BB962C8B-B14F-4D97-AF65-F5344CB8AC3E}">
        <p14:creationId xmlns:p14="http://schemas.microsoft.com/office/powerpoint/2010/main" val="1155520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18527" y="431066"/>
            <a:ext cx="5362596" cy="5995867"/>
            <a:chOff x="7917164" y="1511162"/>
            <a:chExt cx="4042988" cy="4520426"/>
          </a:xfrm>
        </p:grpSpPr>
        <p:pic>
          <p:nvPicPr>
            <p:cNvPr id="5" name="Picture 1028"/>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213558" y="1511162"/>
              <a:ext cx="3384543" cy="4178801"/>
            </a:xfrm>
            <a:prstGeom prst="rect">
              <a:avLst/>
            </a:prstGeom>
            <a:noFill/>
            <a:ln/>
          </p:spPr>
        </p:pic>
        <p:sp>
          <p:nvSpPr>
            <p:cNvPr id="6" name="Text Box 1030"/>
            <p:cNvSpPr txBox="1">
              <a:spLocks noChangeArrowheads="1"/>
            </p:cNvSpPr>
            <p:nvPr/>
          </p:nvSpPr>
          <p:spPr bwMode="auto">
            <a:xfrm rot="16200000">
              <a:off x="10771546" y="3784449"/>
              <a:ext cx="20694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smtClean="0"/>
                <a:t>= (</a:t>
              </a:r>
              <a:r>
                <a:rPr lang="en-US" altLang="en-US" sz="1400" dirty="0" smtClean="0">
                  <a:solidFill>
                    <a:srgbClr val="C00000"/>
                  </a:solidFill>
                </a:rPr>
                <a:t>T</a:t>
              </a:r>
              <a:r>
                <a:rPr lang="en-US" altLang="en-US" sz="1400" baseline="-25000" dirty="0" smtClean="0">
                  <a:solidFill>
                    <a:srgbClr val="C00000"/>
                  </a:solidFill>
                </a:rPr>
                <a:t>homog</a:t>
              </a:r>
              <a:r>
                <a:rPr lang="en-US" altLang="en-US" sz="1400" dirty="0" smtClean="0"/>
                <a:t>-15</a:t>
              </a:r>
              <a:r>
                <a:rPr lang="en-US" altLang="en-US" sz="1400" dirty="0" smtClean="0">
                  <a:latin typeface="Calibri" panose="020F0502020204030204" pitchFamily="34" charset="0"/>
                  <a:cs typeface="Calibri" panose="020F0502020204030204" pitchFamily="34" charset="0"/>
                </a:rPr>
                <a:t>°</a:t>
              </a:r>
              <a:r>
                <a:rPr lang="en-US" altLang="en-US" sz="1400" dirty="0" smtClean="0"/>
                <a:t>C)/20</a:t>
              </a:r>
              <a:r>
                <a:rPr lang="en-US" altLang="en-US" sz="1400" dirty="0" smtClean="0">
                  <a:latin typeface="Calibri" panose="020F0502020204030204" pitchFamily="34" charset="0"/>
                  <a:cs typeface="Calibri" panose="020F0502020204030204" pitchFamily="34" charset="0"/>
                </a:rPr>
                <a:t>°</a:t>
              </a:r>
              <a:r>
                <a:rPr lang="en-US" altLang="en-US" sz="1400" dirty="0" smtClean="0"/>
                <a:t>C km</a:t>
              </a:r>
              <a:r>
                <a:rPr lang="en-US" altLang="en-US" sz="1400" baseline="30000" dirty="0" smtClean="0"/>
                <a:t>-1</a:t>
              </a:r>
              <a:endParaRPr lang="en-US" altLang="en-US" sz="1400" dirty="0"/>
            </a:p>
          </p:txBody>
        </p:sp>
        <p:sp>
          <p:nvSpPr>
            <p:cNvPr id="7" name="TextBox 6"/>
            <p:cNvSpPr txBox="1"/>
            <p:nvPr/>
          </p:nvSpPr>
          <p:spPr>
            <a:xfrm rot="19838873">
              <a:off x="9943917" y="1667865"/>
              <a:ext cx="736099" cy="369332"/>
            </a:xfrm>
            <a:prstGeom prst="rect">
              <a:avLst/>
            </a:prstGeom>
            <a:noFill/>
          </p:spPr>
          <p:txBody>
            <a:bodyPr wrap="none" rtlCol="0">
              <a:spAutoFit/>
            </a:bodyPr>
            <a:lstStyle/>
            <a:p>
              <a:r>
                <a:rPr lang="en-US" altLang="en-US" dirty="0" err="1" smtClean="0">
                  <a:solidFill>
                    <a:srgbClr val="FF0000"/>
                  </a:solidFill>
                </a:rPr>
                <a:t>T</a:t>
              </a:r>
              <a:r>
                <a:rPr lang="en-US" altLang="en-US" baseline="-25000" dirty="0" err="1" smtClean="0">
                  <a:solidFill>
                    <a:srgbClr val="FF0000"/>
                  </a:solidFill>
                </a:rPr>
                <a:t>homog</a:t>
              </a:r>
              <a:endParaRPr lang="en-US" dirty="0"/>
            </a:p>
          </p:txBody>
        </p:sp>
        <p:sp>
          <p:nvSpPr>
            <p:cNvPr id="8" name="TextBox 7"/>
            <p:cNvSpPr txBox="1"/>
            <p:nvPr/>
          </p:nvSpPr>
          <p:spPr>
            <a:xfrm>
              <a:off x="7917164" y="4429662"/>
              <a:ext cx="2075055" cy="369332"/>
            </a:xfrm>
            <a:prstGeom prst="rect">
              <a:avLst/>
            </a:prstGeom>
            <a:noFill/>
          </p:spPr>
          <p:txBody>
            <a:bodyPr wrap="none" rtlCol="0">
              <a:spAutoFit/>
            </a:bodyPr>
            <a:lstStyle/>
            <a:p>
              <a:r>
                <a:rPr lang="en-US" dirty="0" smtClean="0">
                  <a:solidFill>
                    <a:srgbClr val="FF9933"/>
                  </a:solidFill>
                </a:rPr>
                <a:t>CAI </a:t>
              </a:r>
              <a:r>
                <a:rPr lang="en-US" dirty="0" smtClean="0">
                  <a:solidFill>
                    <a:schemeClr val="accent6">
                      <a:lumMod val="75000"/>
                    </a:schemeClr>
                  </a:solidFill>
                </a:rPr>
                <a:t>caps </a:t>
              </a:r>
              <a:r>
                <a:rPr lang="en-US" dirty="0" err="1" smtClean="0">
                  <a:solidFill>
                    <a:schemeClr val="accent6">
                      <a:lumMod val="75000"/>
                    </a:schemeClr>
                  </a:solidFill>
                </a:rPr>
                <a:t>ka</a:t>
              </a:r>
              <a:r>
                <a:rPr lang="en-US" dirty="0" smtClean="0">
                  <a:solidFill>
                    <a:schemeClr val="accent6">
                      <a:lumMod val="75000"/>
                    </a:schemeClr>
                  </a:solidFill>
                </a:rPr>
                <a:t> at </a:t>
              </a:r>
              <a:r>
                <a:rPr lang="en-US" dirty="0" err="1" smtClean="0">
                  <a:solidFill>
                    <a:srgbClr val="C00000"/>
                  </a:solidFill>
                </a:rPr>
                <a:t>T</a:t>
              </a:r>
              <a:r>
                <a:rPr lang="en-US" baseline="-25000" dirty="0" err="1" smtClean="0">
                  <a:solidFill>
                    <a:srgbClr val="C00000"/>
                  </a:solidFill>
                </a:rPr>
                <a:t>homog</a:t>
              </a:r>
              <a:endParaRPr lang="en-US" baseline="-25000" dirty="0">
                <a:solidFill>
                  <a:srgbClr val="C00000"/>
                </a:solidFill>
              </a:endParaRPr>
            </a:p>
          </p:txBody>
        </p:sp>
        <p:cxnSp>
          <p:nvCxnSpPr>
            <p:cNvPr id="9" name="Straight Connector 8"/>
            <p:cNvCxnSpPr/>
            <p:nvPr/>
          </p:nvCxnSpPr>
          <p:spPr>
            <a:xfrm flipV="1">
              <a:off x="8796681" y="4170947"/>
              <a:ext cx="547845" cy="25871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04958" y="5292924"/>
              <a:ext cx="618311" cy="738664"/>
            </a:xfrm>
            <a:prstGeom prst="rect">
              <a:avLst/>
            </a:prstGeom>
            <a:noFill/>
          </p:spPr>
          <p:txBody>
            <a:bodyPr wrap="none" rtlCol="0">
              <a:spAutoFit/>
            </a:bodyPr>
            <a:lstStyle/>
            <a:p>
              <a:r>
                <a:rPr lang="en-US" sz="1400" dirty="0" smtClean="0">
                  <a:solidFill>
                    <a:schemeClr val="accent1">
                      <a:lumMod val="50000"/>
                    </a:schemeClr>
                  </a:solidFill>
                </a:rPr>
                <a:t>depth</a:t>
              </a:r>
            </a:p>
            <a:p>
              <a:r>
                <a:rPr lang="en-US" sz="1400" dirty="0" smtClean="0">
                  <a:solidFill>
                    <a:schemeClr val="accent1">
                      <a:lumMod val="50000"/>
                    </a:schemeClr>
                  </a:solidFill>
                </a:rPr>
                <a:t>from</a:t>
              </a:r>
            </a:p>
            <a:p>
              <a:r>
                <a:rPr lang="en-US" sz="1400" dirty="0" err="1" smtClean="0">
                  <a:solidFill>
                    <a:schemeClr val="accent1">
                      <a:lumMod val="50000"/>
                    </a:schemeClr>
                  </a:solidFill>
                </a:rPr>
                <a:t>T</a:t>
              </a:r>
              <a:r>
                <a:rPr lang="en-US" sz="1400" baseline="-25000" dirty="0" err="1" smtClean="0">
                  <a:solidFill>
                    <a:schemeClr val="accent1">
                      <a:lumMod val="50000"/>
                    </a:schemeClr>
                  </a:solidFill>
                </a:rPr>
                <a:t>homog</a:t>
              </a:r>
              <a:endParaRPr lang="en-US" sz="1400" baseline="-25000" dirty="0">
                <a:solidFill>
                  <a:schemeClr val="accent1">
                    <a:lumMod val="50000"/>
                  </a:schemeClr>
                </a:solidFill>
              </a:endParaRPr>
            </a:p>
          </p:txBody>
        </p:sp>
        <p:cxnSp>
          <p:nvCxnSpPr>
            <p:cNvPr id="11" name="Straight Connector 10"/>
            <p:cNvCxnSpPr/>
            <p:nvPr/>
          </p:nvCxnSpPr>
          <p:spPr>
            <a:xfrm>
              <a:off x="8277726" y="4758160"/>
              <a:ext cx="385011" cy="174061"/>
            </a:xfrm>
            <a:prstGeom prst="line">
              <a:avLst/>
            </a:prstGeom>
            <a:ln>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54691" y="5443393"/>
              <a:ext cx="25026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420367" y="2665808"/>
            <a:ext cx="2073581" cy="400110"/>
          </a:xfrm>
          <a:prstGeom prst="rect">
            <a:avLst/>
          </a:prstGeom>
          <a:noFill/>
        </p:spPr>
        <p:txBody>
          <a:bodyPr wrap="none" rtlCol="0">
            <a:spAutoFit/>
          </a:bodyPr>
          <a:lstStyle/>
          <a:p>
            <a:r>
              <a:rPr lang="en-US" sz="2000" b="1" dirty="0" smtClean="0"/>
              <a:t>Depth of deposits</a:t>
            </a:r>
            <a:endParaRPr lang="en-US" sz="2000" b="1" dirty="0"/>
          </a:p>
        </p:txBody>
      </p:sp>
      <p:sp>
        <p:nvSpPr>
          <p:cNvPr id="16" name="TextBox 15"/>
          <p:cNvSpPr txBox="1"/>
          <p:nvPr/>
        </p:nvSpPr>
        <p:spPr>
          <a:xfrm>
            <a:off x="2547149" y="1234119"/>
            <a:ext cx="3071378" cy="707886"/>
          </a:xfrm>
          <a:prstGeom prst="rect">
            <a:avLst/>
          </a:prstGeom>
          <a:noFill/>
        </p:spPr>
        <p:txBody>
          <a:bodyPr wrap="square" rtlCol="0">
            <a:spAutoFit/>
          </a:bodyPr>
          <a:lstStyle/>
          <a:p>
            <a:r>
              <a:rPr lang="en-US" sz="2000" b="1" dirty="0" smtClean="0">
                <a:solidFill>
                  <a:srgbClr val="FF0000"/>
                </a:solidFill>
              </a:rPr>
              <a:t>Homogenization T of fluid inclusions in </a:t>
            </a:r>
            <a:r>
              <a:rPr lang="en-US" sz="2000" b="1" dirty="0" err="1" smtClean="0">
                <a:solidFill>
                  <a:srgbClr val="FF0000"/>
                </a:solidFill>
              </a:rPr>
              <a:t>Sphalerite</a:t>
            </a:r>
            <a:endParaRPr lang="en-US" sz="2000" b="1" dirty="0">
              <a:solidFill>
                <a:srgbClr val="FF0000"/>
              </a:solidFill>
            </a:endParaRPr>
          </a:p>
        </p:txBody>
      </p:sp>
      <p:sp>
        <p:nvSpPr>
          <p:cNvPr id="17" name="TextBox 16"/>
          <p:cNvSpPr txBox="1"/>
          <p:nvPr/>
        </p:nvSpPr>
        <p:spPr>
          <a:xfrm>
            <a:off x="3660700" y="5447173"/>
            <a:ext cx="1759392" cy="400110"/>
          </a:xfrm>
          <a:prstGeom prst="rect">
            <a:avLst/>
          </a:prstGeom>
          <a:noFill/>
        </p:spPr>
        <p:txBody>
          <a:bodyPr wrap="none" rtlCol="0">
            <a:spAutoFit/>
          </a:bodyPr>
          <a:lstStyle/>
          <a:p>
            <a:r>
              <a:rPr lang="en-US" sz="2000" b="1" dirty="0" smtClean="0">
                <a:solidFill>
                  <a:schemeClr val="accent1">
                    <a:lumMod val="50000"/>
                  </a:schemeClr>
                </a:solidFill>
              </a:rPr>
              <a:t>Depth of fluids</a:t>
            </a:r>
            <a:endParaRPr lang="en-US" sz="2000" b="1" dirty="0">
              <a:solidFill>
                <a:schemeClr val="accent1">
                  <a:lumMod val="50000"/>
                </a:schemeClr>
              </a:solidFill>
            </a:endParaRPr>
          </a:p>
        </p:txBody>
      </p:sp>
      <p:sp>
        <p:nvSpPr>
          <p:cNvPr id="18" name="TextBox 17"/>
          <p:cNvSpPr txBox="1"/>
          <p:nvPr/>
        </p:nvSpPr>
        <p:spPr>
          <a:xfrm>
            <a:off x="673714" y="3157625"/>
            <a:ext cx="2020338" cy="923330"/>
          </a:xfrm>
          <a:prstGeom prst="rect">
            <a:avLst/>
          </a:prstGeom>
          <a:noFill/>
        </p:spPr>
        <p:txBody>
          <a:bodyPr wrap="square" rtlCol="0">
            <a:spAutoFit/>
          </a:bodyPr>
          <a:lstStyle/>
          <a:p>
            <a:r>
              <a:rPr lang="en-US" dirty="0" smtClean="0"/>
              <a:t>Inferred assuming </a:t>
            </a:r>
            <a:r>
              <a:rPr lang="en-US" dirty="0" err="1" smtClean="0"/>
              <a:t>geotherm</a:t>
            </a:r>
            <a:r>
              <a:rPr lang="en-US" dirty="0" smtClean="0"/>
              <a:t> of 20</a:t>
            </a:r>
            <a:r>
              <a:rPr lang="en-US" dirty="0" smtClean="0">
                <a:latin typeface="Calibri" panose="020F0502020204030204" pitchFamily="34" charset="0"/>
                <a:cs typeface="Calibri" panose="020F0502020204030204" pitchFamily="34" charset="0"/>
              </a:rPr>
              <a:t>°</a:t>
            </a:r>
            <a:r>
              <a:rPr lang="en-US" dirty="0" smtClean="0"/>
              <a:t>C/km</a:t>
            </a:r>
            <a:endParaRPr lang="en-US" dirty="0"/>
          </a:p>
        </p:txBody>
      </p:sp>
      <p:sp>
        <p:nvSpPr>
          <p:cNvPr id="19" name="Freeform 18"/>
          <p:cNvSpPr/>
          <p:nvPr/>
        </p:nvSpPr>
        <p:spPr>
          <a:xfrm>
            <a:off x="1435768" y="1700463"/>
            <a:ext cx="753979" cy="1403684"/>
          </a:xfrm>
          <a:custGeom>
            <a:avLst/>
            <a:gdLst>
              <a:gd name="connsiteX0" fmla="*/ 753979 w 753979"/>
              <a:gd name="connsiteY0" fmla="*/ 0 h 1403684"/>
              <a:gd name="connsiteX1" fmla="*/ 457200 w 753979"/>
              <a:gd name="connsiteY1" fmla="*/ 104274 h 1403684"/>
              <a:gd name="connsiteX2" fmla="*/ 144379 w 753979"/>
              <a:gd name="connsiteY2" fmla="*/ 385011 h 1403684"/>
              <a:gd name="connsiteX3" fmla="*/ 0 w 753979"/>
              <a:gd name="connsiteY3" fmla="*/ 1122948 h 1403684"/>
              <a:gd name="connsiteX4" fmla="*/ 0 w 753979"/>
              <a:gd name="connsiteY4" fmla="*/ 1403684 h 1403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79" h="1403684">
                <a:moveTo>
                  <a:pt x="753979" y="0"/>
                </a:moveTo>
                <a:lnTo>
                  <a:pt x="457200" y="104274"/>
                </a:lnTo>
                <a:lnTo>
                  <a:pt x="144379" y="385011"/>
                </a:lnTo>
                <a:lnTo>
                  <a:pt x="0" y="1122948"/>
                </a:lnTo>
                <a:lnTo>
                  <a:pt x="0" y="1403684"/>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427747" y="4211053"/>
            <a:ext cx="1668379" cy="1387642"/>
          </a:xfrm>
          <a:custGeom>
            <a:avLst/>
            <a:gdLst>
              <a:gd name="connsiteX0" fmla="*/ 0 w 1668379"/>
              <a:gd name="connsiteY0" fmla="*/ 0 h 1387642"/>
              <a:gd name="connsiteX1" fmla="*/ 152400 w 1668379"/>
              <a:gd name="connsiteY1" fmla="*/ 449179 h 1387642"/>
              <a:gd name="connsiteX2" fmla="*/ 409074 w 1668379"/>
              <a:gd name="connsiteY2" fmla="*/ 770021 h 1387642"/>
              <a:gd name="connsiteX3" fmla="*/ 802106 w 1668379"/>
              <a:gd name="connsiteY3" fmla="*/ 1034715 h 1387642"/>
              <a:gd name="connsiteX4" fmla="*/ 1259306 w 1668379"/>
              <a:gd name="connsiteY4" fmla="*/ 1227221 h 1387642"/>
              <a:gd name="connsiteX5" fmla="*/ 1668379 w 1668379"/>
              <a:gd name="connsiteY5" fmla="*/ 1387642 h 13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379" h="1387642">
                <a:moveTo>
                  <a:pt x="0" y="0"/>
                </a:moveTo>
                <a:lnTo>
                  <a:pt x="152400" y="449179"/>
                </a:lnTo>
                <a:lnTo>
                  <a:pt x="409074" y="770021"/>
                </a:lnTo>
                <a:lnTo>
                  <a:pt x="802106" y="1034715"/>
                </a:lnTo>
                <a:lnTo>
                  <a:pt x="1259306" y="1227221"/>
                </a:lnTo>
                <a:lnTo>
                  <a:pt x="1668379" y="1387642"/>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967192" y="5549442"/>
            <a:ext cx="257867" cy="9731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60441" y="3973270"/>
            <a:ext cx="1454557" cy="1015663"/>
          </a:xfrm>
          <a:prstGeom prst="rect">
            <a:avLst/>
          </a:prstGeom>
          <a:noFill/>
        </p:spPr>
        <p:txBody>
          <a:bodyPr wrap="square" rtlCol="0">
            <a:spAutoFit/>
          </a:bodyPr>
          <a:lstStyle/>
          <a:p>
            <a:r>
              <a:rPr lang="en-US" sz="2000" b="1" dirty="0" smtClean="0">
                <a:solidFill>
                  <a:srgbClr val="FF9933"/>
                </a:solidFill>
              </a:rPr>
              <a:t>Conodont maturity cap on t-T</a:t>
            </a:r>
            <a:endParaRPr lang="en-US" sz="2000" b="1" dirty="0">
              <a:solidFill>
                <a:srgbClr val="FF9933"/>
              </a:solidFill>
            </a:endParaRPr>
          </a:p>
        </p:txBody>
      </p:sp>
      <p:sp>
        <p:nvSpPr>
          <p:cNvPr id="25" name="Title 1"/>
          <p:cNvSpPr txBox="1">
            <a:spLocks/>
          </p:cNvSpPr>
          <p:nvPr/>
        </p:nvSpPr>
        <p:spPr>
          <a:xfrm>
            <a:off x="79350" y="23736"/>
            <a:ext cx="10515600" cy="7895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…and pulses must be of short duration</a:t>
            </a:r>
            <a:endParaRPr lang="en-US" dirty="0"/>
          </a:p>
        </p:txBody>
      </p:sp>
      <p:sp>
        <p:nvSpPr>
          <p:cNvPr id="26" name="TextBox 25"/>
          <p:cNvSpPr txBox="1"/>
          <p:nvPr/>
        </p:nvSpPr>
        <p:spPr>
          <a:xfrm>
            <a:off x="11574523" y="6347060"/>
            <a:ext cx="442750" cy="369332"/>
          </a:xfrm>
          <a:prstGeom prst="rect">
            <a:avLst/>
          </a:prstGeom>
          <a:noFill/>
        </p:spPr>
        <p:txBody>
          <a:bodyPr wrap="none" rtlCol="0">
            <a:spAutoFit/>
          </a:bodyPr>
          <a:lstStyle/>
          <a:p>
            <a:r>
              <a:rPr lang="en-US" dirty="0" smtClean="0"/>
              <a:t>[7]</a:t>
            </a:r>
            <a:endParaRPr lang="en-US" dirty="0"/>
          </a:p>
        </p:txBody>
      </p:sp>
      <p:sp>
        <p:nvSpPr>
          <p:cNvPr id="3" name="TextBox 2"/>
          <p:cNvSpPr txBox="1"/>
          <p:nvPr/>
        </p:nvSpPr>
        <p:spPr>
          <a:xfrm>
            <a:off x="6954941" y="5008960"/>
            <a:ext cx="1694566" cy="369332"/>
          </a:xfrm>
          <a:prstGeom prst="rect">
            <a:avLst/>
          </a:prstGeom>
          <a:noFill/>
        </p:spPr>
        <p:txBody>
          <a:bodyPr wrap="none" rtlCol="0">
            <a:spAutoFit/>
          </a:bodyPr>
          <a:lstStyle/>
          <a:p>
            <a:r>
              <a:rPr lang="en-US" dirty="0" err="1">
                <a:solidFill>
                  <a:srgbClr val="00B050"/>
                </a:solidFill>
              </a:rPr>
              <a:t>k</a:t>
            </a:r>
            <a:r>
              <a:rPr lang="en-US" dirty="0" err="1" smtClean="0">
                <a:solidFill>
                  <a:srgbClr val="00B050"/>
                </a:solidFill>
              </a:rPr>
              <a:t>a</a:t>
            </a:r>
            <a:r>
              <a:rPr lang="en-US" dirty="0" smtClean="0">
                <a:solidFill>
                  <a:srgbClr val="00B050"/>
                </a:solidFill>
              </a:rPr>
              <a:t> max duration</a:t>
            </a:r>
            <a:endParaRPr lang="en-US" dirty="0">
              <a:solidFill>
                <a:srgbClr val="00B050"/>
              </a:solidFill>
            </a:endParaRPr>
          </a:p>
        </p:txBody>
      </p:sp>
    </p:spTree>
    <p:extLst>
      <p:ext uri="{BB962C8B-B14F-4D97-AF65-F5344CB8AC3E}">
        <p14:creationId xmlns:p14="http://schemas.microsoft.com/office/powerpoint/2010/main" val="4014691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1289724" y="140777"/>
            <a:ext cx="5507277" cy="7185363"/>
          </a:xfrm>
          <a:prstGeom prst="rect">
            <a:avLst/>
          </a:prstGeom>
        </p:spPr>
      </p:pic>
      <p:sp>
        <p:nvSpPr>
          <p:cNvPr id="5" name="TextBox 4"/>
          <p:cNvSpPr txBox="1"/>
          <p:nvPr/>
        </p:nvSpPr>
        <p:spPr>
          <a:xfrm>
            <a:off x="8130986" y="1986624"/>
            <a:ext cx="2972480" cy="1815882"/>
          </a:xfrm>
          <a:prstGeom prst="rect">
            <a:avLst/>
          </a:prstGeom>
          <a:noFill/>
        </p:spPr>
        <p:txBody>
          <a:bodyPr wrap="none" rtlCol="0">
            <a:spAutoFit/>
          </a:bodyPr>
          <a:lstStyle/>
          <a:p>
            <a:r>
              <a:rPr lang="en-US" sz="2800" dirty="0" smtClean="0"/>
              <a:t>Hydrologic flow </a:t>
            </a:r>
          </a:p>
          <a:p>
            <a:pPr lvl="1"/>
            <a:r>
              <a:rPr lang="en-US" sz="2800" dirty="0" smtClean="0"/>
              <a:t>cools basin</a:t>
            </a:r>
          </a:p>
          <a:p>
            <a:pPr lvl="1"/>
            <a:r>
              <a:rPr lang="en-US" sz="2800" dirty="0" smtClean="0"/>
              <a:t>Flushes salt</a:t>
            </a:r>
          </a:p>
          <a:p>
            <a:pPr lvl="1"/>
            <a:r>
              <a:rPr lang="en-US" sz="2800" dirty="0" smtClean="0"/>
              <a:t>Slowly changing</a:t>
            </a:r>
            <a:endParaRPr lang="en-US" sz="2800" dirty="0"/>
          </a:p>
        </p:txBody>
      </p:sp>
      <p:sp>
        <p:nvSpPr>
          <p:cNvPr id="9" name="Title 1"/>
          <p:cNvSpPr txBox="1">
            <a:spLocks/>
          </p:cNvSpPr>
          <p:nvPr/>
        </p:nvSpPr>
        <p:spPr>
          <a:xfrm>
            <a:off x="79350" y="23736"/>
            <a:ext cx="10515600" cy="78950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Cross-basin hydrologic flow is flawed hypothesis</a:t>
            </a:r>
            <a:endParaRPr lang="en-US" dirty="0"/>
          </a:p>
        </p:txBody>
      </p:sp>
      <p:sp>
        <p:nvSpPr>
          <p:cNvPr id="11" name="Title 1"/>
          <p:cNvSpPr txBox="1">
            <a:spLocks/>
          </p:cNvSpPr>
          <p:nvPr/>
        </p:nvSpPr>
        <p:spPr>
          <a:xfrm>
            <a:off x="8130986" y="5922375"/>
            <a:ext cx="4090736" cy="789503"/>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0000FF"/>
                </a:solidFill>
              </a:rPr>
              <a:t>…so how do basins spit?</a:t>
            </a:r>
            <a:endParaRPr lang="en-US" dirty="0">
              <a:solidFill>
                <a:srgbClr val="0000FF"/>
              </a:solidFill>
            </a:endParaRPr>
          </a:p>
        </p:txBody>
      </p:sp>
      <p:sp>
        <p:nvSpPr>
          <p:cNvPr id="12" name="TextBox 11"/>
          <p:cNvSpPr txBox="1"/>
          <p:nvPr/>
        </p:nvSpPr>
        <p:spPr>
          <a:xfrm>
            <a:off x="11574523" y="6347060"/>
            <a:ext cx="442750" cy="369332"/>
          </a:xfrm>
          <a:prstGeom prst="rect">
            <a:avLst/>
          </a:prstGeom>
          <a:noFill/>
        </p:spPr>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1018527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81127" y="1755187"/>
            <a:ext cx="4798465" cy="3628865"/>
          </a:xfrm>
          <a:prstGeom prst="rect">
            <a:avLst/>
          </a:prstGeom>
        </p:spPr>
      </p:pic>
      <p:sp>
        <p:nvSpPr>
          <p:cNvPr id="4" name="Title 1"/>
          <p:cNvSpPr txBox="1">
            <a:spLocks/>
          </p:cNvSpPr>
          <p:nvPr/>
        </p:nvSpPr>
        <p:spPr>
          <a:xfrm>
            <a:off x="79350" y="415614"/>
            <a:ext cx="11600242" cy="7895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On July 30, 1987 a remarkable thing happened…</a:t>
            </a:r>
            <a:endParaRPr lang="en-US" dirty="0"/>
          </a:p>
        </p:txBody>
      </p:sp>
      <p:sp>
        <p:nvSpPr>
          <p:cNvPr id="5" name="TextBox 4"/>
          <p:cNvSpPr txBox="1"/>
          <p:nvPr/>
        </p:nvSpPr>
        <p:spPr>
          <a:xfrm>
            <a:off x="9280359" y="5842873"/>
            <a:ext cx="2635869" cy="646331"/>
          </a:xfrm>
          <a:prstGeom prst="rect">
            <a:avLst/>
          </a:prstGeom>
          <a:noFill/>
        </p:spPr>
        <p:txBody>
          <a:bodyPr wrap="square" rtlCol="0">
            <a:spAutoFit/>
          </a:bodyPr>
          <a:lstStyle/>
          <a:p>
            <a:r>
              <a:rPr lang="en-US" dirty="0" smtClean="0">
                <a:solidFill>
                  <a:srgbClr val="0000FF"/>
                </a:solidFill>
              </a:rPr>
              <a:t>… would GRI investigate pressure compartments?</a:t>
            </a:r>
            <a:endParaRPr lang="en-US" dirty="0">
              <a:solidFill>
                <a:srgbClr val="0000FF"/>
              </a:solidFill>
            </a:endParaRPr>
          </a:p>
        </p:txBody>
      </p:sp>
      <p:grpSp>
        <p:nvGrpSpPr>
          <p:cNvPr id="3" name="Group 2"/>
          <p:cNvGrpSpPr/>
          <p:nvPr/>
        </p:nvGrpSpPr>
        <p:grpSpPr>
          <a:xfrm>
            <a:off x="115580" y="1333841"/>
            <a:ext cx="6564682" cy="5402514"/>
            <a:chOff x="13982" y="796819"/>
            <a:chExt cx="6564682" cy="5402514"/>
          </a:xfrm>
        </p:grpSpPr>
        <p:pic>
          <p:nvPicPr>
            <p:cNvPr id="6" name="Picture 5"/>
            <p:cNvPicPr>
              <a:picLocks noChangeAspect="1"/>
            </p:cNvPicPr>
            <p:nvPr/>
          </p:nvPicPr>
          <p:blipFill>
            <a:blip r:embed="rId3"/>
            <a:stretch>
              <a:fillRect/>
            </a:stretch>
          </p:blipFill>
          <p:spPr>
            <a:xfrm>
              <a:off x="13982" y="796819"/>
              <a:ext cx="6238875" cy="3095625"/>
            </a:xfrm>
            <a:prstGeom prst="rect">
              <a:avLst/>
            </a:prstGeom>
          </p:spPr>
        </p:pic>
        <p:pic>
          <p:nvPicPr>
            <p:cNvPr id="10" name="Picture 9"/>
            <p:cNvPicPr>
              <a:picLocks noChangeAspect="1"/>
            </p:cNvPicPr>
            <p:nvPr/>
          </p:nvPicPr>
          <p:blipFill rotWithShape="1">
            <a:blip r:embed="rId4"/>
            <a:srcRect l="77375" t="88716" b="-709"/>
            <a:stretch/>
          </p:blipFill>
          <p:spPr>
            <a:xfrm>
              <a:off x="4709861" y="5830364"/>
              <a:ext cx="1305928" cy="368969"/>
            </a:xfrm>
            <a:prstGeom prst="rect">
              <a:avLst/>
            </a:prstGeom>
          </p:spPr>
        </p:pic>
        <p:pic>
          <p:nvPicPr>
            <p:cNvPr id="11" name="Picture 10"/>
            <p:cNvPicPr>
              <a:picLocks noChangeAspect="1"/>
            </p:cNvPicPr>
            <p:nvPr/>
          </p:nvPicPr>
          <p:blipFill>
            <a:blip r:embed="rId5"/>
            <a:stretch>
              <a:fillRect/>
            </a:stretch>
          </p:blipFill>
          <p:spPr>
            <a:xfrm>
              <a:off x="405704" y="5101064"/>
              <a:ext cx="1085850" cy="409575"/>
            </a:xfrm>
            <a:prstGeom prst="rect">
              <a:avLst/>
            </a:prstGeom>
          </p:spPr>
        </p:pic>
        <p:sp>
          <p:nvSpPr>
            <p:cNvPr id="12" name="TextBox 11"/>
            <p:cNvSpPr txBox="1"/>
            <p:nvPr/>
          </p:nvSpPr>
          <p:spPr>
            <a:xfrm>
              <a:off x="5613335" y="5315844"/>
              <a:ext cx="965329" cy="369332"/>
            </a:xfrm>
            <a:prstGeom prst="rect">
              <a:avLst/>
            </a:prstGeom>
            <a:noFill/>
          </p:spPr>
          <p:txBody>
            <a:bodyPr wrap="none" rtlCol="0">
              <a:spAutoFit/>
            </a:bodyPr>
            <a:lstStyle/>
            <a:p>
              <a:r>
                <a:rPr lang="en-US" dirty="0" smtClean="0"/>
                <a:t>T~100</a:t>
              </a:r>
              <a:r>
                <a:rPr lang="en-US" dirty="0" smtClean="0">
                  <a:latin typeface="Calibri" panose="020F0502020204030204" pitchFamily="34" charset="0"/>
                  <a:cs typeface="Calibri" panose="020F0502020204030204" pitchFamily="34" charset="0"/>
                </a:rPr>
                <a:t>°</a:t>
              </a:r>
              <a:r>
                <a:rPr lang="en-US" dirty="0" smtClean="0"/>
                <a:t>C</a:t>
              </a:r>
              <a:endParaRPr lang="en-US" dirty="0"/>
            </a:p>
          </p:txBody>
        </p:sp>
        <p:pic>
          <p:nvPicPr>
            <p:cNvPr id="13" name="Picture 12"/>
            <p:cNvPicPr>
              <a:picLocks noChangeAspect="1"/>
            </p:cNvPicPr>
            <p:nvPr/>
          </p:nvPicPr>
          <p:blipFill rotWithShape="1">
            <a:blip r:embed="rId6"/>
            <a:srcRect r="19845" b="50779"/>
            <a:stretch/>
          </p:blipFill>
          <p:spPr>
            <a:xfrm>
              <a:off x="52037" y="4059481"/>
              <a:ext cx="2824409" cy="952475"/>
            </a:xfrm>
            <a:prstGeom prst="rect">
              <a:avLst/>
            </a:prstGeom>
          </p:spPr>
        </p:pic>
        <p:pic>
          <p:nvPicPr>
            <p:cNvPr id="14" name="Picture 13"/>
            <p:cNvPicPr>
              <a:picLocks noChangeAspect="1"/>
            </p:cNvPicPr>
            <p:nvPr/>
          </p:nvPicPr>
          <p:blipFill rotWithShape="1">
            <a:blip r:embed="rId4"/>
            <a:srcRect l="4893" r="18789" b="50829"/>
            <a:stretch/>
          </p:blipFill>
          <p:spPr>
            <a:xfrm>
              <a:off x="2755992" y="4803482"/>
              <a:ext cx="3104148" cy="1065997"/>
            </a:xfrm>
            <a:prstGeom prst="rect">
              <a:avLst/>
            </a:prstGeom>
          </p:spPr>
        </p:pic>
      </p:grpSp>
      <p:pic>
        <p:nvPicPr>
          <p:cNvPr id="7" name="Picture 6"/>
          <p:cNvPicPr>
            <a:picLocks noChangeAspect="1"/>
          </p:cNvPicPr>
          <p:nvPr/>
        </p:nvPicPr>
        <p:blipFill>
          <a:blip r:embed="rId7"/>
          <a:stretch>
            <a:fillRect/>
          </a:stretch>
        </p:blipFill>
        <p:spPr>
          <a:xfrm>
            <a:off x="195763" y="1172228"/>
            <a:ext cx="2447925" cy="790575"/>
          </a:xfrm>
          <a:prstGeom prst="rect">
            <a:avLst/>
          </a:prstGeom>
        </p:spPr>
      </p:pic>
      <p:sp>
        <p:nvSpPr>
          <p:cNvPr id="15" name="TextBox 14"/>
          <p:cNvSpPr txBox="1"/>
          <p:nvPr/>
        </p:nvSpPr>
        <p:spPr>
          <a:xfrm>
            <a:off x="119610" y="163190"/>
            <a:ext cx="1687065" cy="369332"/>
          </a:xfrm>
          <a:prstGeom prst="rect">
            <a:avLst/>
          </a:prstGeom>
          <a:noFill/>
        </p:spPr>
        <p:txBody>
          <a:bodyPr wrap="none" rtlCol="0">
            <a:spAutoFit/>
          </a:bodyPr>
          <a:lstStyle/>
          <a:p>
            <a:r>
              <a:rPr lang="en-US" dirty="0" smtClean="0">
                <a:solidFill>
                  <a:srgbClr val="0000FF"/>
                </a:solidFill>
              </a:rPr>
              <a:t>Second strand…</a:t>
            </a:r>
            <a:endParaRPr lang="en-US" dirty="0">
              <a:solidFill>
                <a:srgbClr val="0000FF"/>
              </a:solidFill>
            </a:endParaRPr>
          </a:p>
        </p:txBody>
      </p:sp>
    </p:spTree>
    <p:extLst>
      <p:ext uri="{BB962C8B-B14F-4D97-AF65-F5344CB8AC3E}">
        <p14:creationId xmlns:p14="http://schemas.microsoft.com/office/powerpoint/2010/main" val="113280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4304" y="877528"/>
            <a:ext cx="7645590" cy="5471912"/>
          </a:xfrm>
          <a:prstGeom prst="rect">
            <a:avLst/>
          </a:prstGeom>
        </p:spPr>
      </p:pic>
      <p:sp>
        <p:nvSpPr>
          <p:cNvPr id="3" name="Title 1"/>
          <p:cNvSpPr txBox="1">
            <a:spLocks/>
          </p:cNvSpPr>
          <p:nvPr/>
        </p:nvSpPr>
        <p:spPr>
          <a:xfrm>
            <a:off x="151969" y="134238"/>
            <a:ext cx="11888062" cy="493629"/>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a:t>
            </a:r>
            <a:r>
              <a:rPr lang="en-US" baseline="30000" dirty="0" smtClean="0"/>
              <a:t>st</a:t>
            </a:r>
            <a:r>
              <a:rPr lang="en-US" dirty="0" smtClean="0"/>
              <a:t> GRI phase </a:t>
            </a:r>
            <a:r>
              <a:rPr lang="en-US" dirty="0"/>
              <a:t>l</a:t>
            </a:r>
            <a:r>
              <a:rPr lang="en-US" dirty="0" smtClean="0"/>
              <a:t>ate 80’s to 1992: are pressure compartments real?</a:t>
            </a:r>
            <a:endParaRPr lang="en-US" dirty="0"/>
          </a:p>
        </p:txBody>
      </p:sp>
      <p:pic>
        <p:nvPicPr>
          <p:cNvPr id="4" name="Picture 3"/>
          <p:cNvPicPr>
            <a:picLocks noChangeAspect="1"/>
          </p:cNvPicPr>
          <p:nvPr/>
        </p:nvPicPr>
        <p:blipFill>
          <a:blip r:embed="rId3"/>
          <a:stretch>
            <a:fillRect/>
          </a:stretch>
        </p:blipFill>
        <p:spPr>
          <a:xfrm>
            <a:off x="427454" y="1082842"/>
            <a:ext cx="2756904" cy="3562132"/>
          </a:xfrm>
          <a:prstGeom prst="rect">
            <a:avLst/>
          </a:prstGeom>
        </p:spPr>
      </p:pic>
      <p:sp>
        <p:nvSpPr>
          <p:cNvPr id="5" name="TextBox 4"/>
          <p:cNvSpPr txBox="1"/>
          <p:nvPr/>
        </p:nvSpPr>
        <p:spPr>
          <a:xfrm>
            <a:off x="9788173" y="5836134"/>
            <a:ext cx="1601721" cy="369332"/>
          </a:xfrm>
          <a:prstGeom prst="rect">
            <a:avLst/>
          </a:prstGeom>
          <a:noFill/>
        </p:spPr>
        <p:txBody>
          <a:bodyPr wrap="none" rtlCol="0">
            <a:spAutoFit/>
          </a:bodyPr>
          <a:lstStyle/>
          <a:p>
            <a:r>
              <a:rPr lang="en-US" dirty="0" err="1" smtClean="0"/>
              <a:t>Zuhair</a:t>
            </a:r>
            <a:r>
              <a:rPr lang="en-US" dirty="0" smtClean="0"/>
              <a:t> Al-</a:t>
            </a:r>
            <a:r>
              <a:rPr lang="en-US" dirty="0" err="1" smtClean="0"/>
              <a:t>Shaib</a:t>
            </a:r>
            <a:endParaRPr lang="en-US" dirty="0"/>
          </a:p>
        </p:txBody>
      </p:sp>
      <p:sp>
        <p:nvSpPr>
          <p:cNvPr id="6" name="TextBox 5"/>
          <p:cNvSpPr txBox="1"/>
          <p:nvPr/>
        </p:nvSpPr>
        <p:spPr>
          <a:xfrm>
            <a:off x="914400" y="5005137"/>
            <a:ext cx="2343783" cy="1200329"/>
          </a:xfrm>
          <a:prstGeom prst="rect">
            <a:avLst/>
          </a:prstGeom>
          <a:noFill/>
        </p:spPr>
        <p:txBody>
          <a:bodyPr wrap="none" rtlCol="0">
            <a:spAutoFit/>
          </a:bodyPr>
          <a:lstStyle/>
          <a:p>
            <a:r>
              <a:rPr lang="en-US" dirty="0" smtClean="0"/>
              <a:t>Anadarko (Al-</a:t>
            </a:r>
            <a:r>
              <a:rPr lang="en-US" dirty="0" err="1" smtClean="0"/>
              <a:t>Shaib</a:t>
            </a:r>
            <a:r>
              <a:rPr lang="en-US" dirty="0" smtClean="0"/>
              <a:t>)</a:t>
            </a:r>
          </a:p>
          <a:p>
            <a:r>
              <a:rPr lang="en-US" dirty="0" smtClean="0"/>
              <a:t>Gulf Coast (Engelder)</a:t>
            </a:r>
          </a:p>
          <a:p>
            <a:r>
              <a:rPr lang="en-US" dirty="0" smtClean="0"/>
              <a:t>Michigan (Bahr)</a:t>
            </a:r>
          </a:p>
          <a:p>
            <a:r>
              <a:rPr lang="en-US" dirty="0" smtClean="0"/>
              <a:t>Powder River (</a:t>
            </a:r>
            <a:r>
              <a:rPr lang="en-US" dirty="0" err="1" smtClean="0"/>
              <a:t>Surdam</a:t>
            </a:r>
            <a:r>
              <a:rPr lang="en-US" dirty="0" smtClean="0"/>
              <a:t>)</a:t>
            </a:r>
            <a:endParaRPr lang="en-US" dirty="0"/>
          </a:p>
        </p:txBody>
      </p:sp>
      <p:sp>
        <p:nvSpPr>
          <p:cNvPr id="7" name="TextBox 6"/>
          <p:cNvSpPr txBox="1"/>
          <p:nvPr/>
        </p:nvSpPr>
        <p:spPr>
          <a:xfrm>
            <a:off x="9105024" y="1207946"/>
            <a:ext cx="1634037" cy="369332"/>
          </a:xfrm>
          <a:prstGeom prst="rect">
            <a:avLst/>
          </a:prstGeom>
          <a:noFill/>
        </p:spPr>
        <p:txBody>
          <a:bodyPr wrap="none" rtlCol="0">
            <a:spAutoFit/>
          </a:bodyPr>
          <a:lstStyle/>
          <a:p>
            <a:r>
              <a:rPr lang="en-US" dirty="0" smtClean="0"/>
              <a:t>Anadarko Basin</a:t>
            </a:r>
            <a:endParaRPr lang="en-US" dirty="0"/>
          </a:p>
        </p:txBody>
      </p:sp>
      <p:sp>
        <p:nvSpPr>
          <p:cNvPr id="8" name="TextBox 7"/>
          <p:cNvSpPr txBox="1"/>
          <p:nvPr/>
        </p:nvSpPr>
        <p:spPr>
          <a:xfrm>
            <a:off x="2711152" y="4327205"/>
            <a:ext cx="473206" cy="261610"/>
          </a:xfrm>
          <a:prstGeom prst="rect">
            <a:avLst/>
          </a:prstGeom>
          <a:noFill/>
        </p:spPr>
        <p:txBody>
          <a:bodyPr wrap="none" rtlCol="0">
            <a:spAutoFit/>
          </a:bodyPr>
          <a:lstStyle/>
          <a:p>
            <a:r>
              <a:rPr lang="en-US" sz="1100" dirty="0" smtClean="0">
                <a:solidFill>
                  <a:schemeClr val="bg1"/>
                </a:solidFill>
              </a:rPr>
              <a:t>1994</a:t>
            </a:r>
            <a:endParaRPr lang="en-US" sz="1100" dirty="0">
              <a:solidFill>
                <a:schemeClr val="bg1"/>
              </a:solidFill>
            </a:endParaRPr>
          </a:p>
        </p:txBody>
      </p:sp>
      <p:sp>
        <p:nvSpPr>
          <p:cNvPr id="9" name="TextBox 8"/>
          <p:cNvSpPr txBox="1"/>
          <p:nvPr/>
        </p:nvSpPr>
        <p:spPr>
          <a:xfrm>
            <a:off x="11305535" y="6349440"/>
            <a:ext cx="734496" cy="369332"/>
          </a:xfrm>
          <a:prstGeom prst="rect">
            <a:avLst/>
          </a:prstGeom>
          <a:noFill/>
        </p:spPr>
        <p:txBody>
          <a:bodyPr wrap="none" rtlCol="0">
            <a:spAutoFit/>
          </a:bodyPr>
          <a:lstStyle/>
          <a:p>
            <a:r>
              <a:rPr lang="en-US" smtClean="0"/>
              <a:t>[9,10]</a:t>
            </a:r>
            <a:endParaRPr lang="en-US" dirty="0"/>
          </a:p>
        </p:txBody>
      </p:sp>
    </p:spTree>
    <p:extLst>
      <p:ext uri="{BB962C8B-B14F-4D97-AF65-F5344CB8AC3E}">
        <p14:creationId xmlns:p14="http://schemas.microsoft.com/office/powerpoint/2010/main" val="3074331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E:\InetPub\ftproot\hedberg99\toop_neworleans2.gif"/>
          <p:cNvPicPr>
            <a:picLocks noChangeAspect="1" noChangeArrowheads="1"/>
          </p:cNvPicPr>
          <p:nvPr/>
        </p:nvPicPr>
        <p:blipFill>
          <a:blip r:embed="rId2" cstate="print">
            <a:extLst>
              <a:ext uri="{28A0092B-C50C-407E-A947-70E740481C1C}">
                <a14:useLocalDpi xmlns:a14="http://schemas.microsoft.com/office/drawing/2010/main" val="0"/>
              </a:ext>
            </a:extLst>
          </a:blip>
          <a:srcRect t="5714" r="18628" b="37143"/>
          <a:stretch>
            <a:fillRect/>
          </a:stretch>
        </p:blipFill>
        <p:spPr bwMode="auto">
          <a:xfrm>
            <a:off x="374584" y="2476500"/>
            <a:ext cx="632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374584" y="889203"/>
            <a:ext cx="1646722" cy="1768968"/>
          </a:xfrm>
          <a:prstGeom prst="rect">
            <a:avLst/>
          </a:prstGeom>
        </p:spPr>
      </p:pic>
      <p:sp>
        <p:nvSpPr>
          <p:cNvPr id="4" name="TextBox 3"/>
          <p:cNvSpPr txBox="1"/>
          <p:nvPr/>
        </p:nvSpPr>
        <p:spPr>
          <a:xfrm>
            <a:off x="1446999" y="4150667"/>
            <a:ext cx="39833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Top of overpressure in </a:t>
            </a:r>
            <a:r>
              <a:rPr kumimoji="0" lang="en-US" sz="2400" b="0" i="0" u="none" strike="noStrike" kern="1200" cap="none" spc="0" normalizeH="0" baseline="0" noProof="0" dirty="0" err="1" smtClean="0">
                <a:ln>
                  <a:noFill/>
                </a:ln>
                <a:solidFill>
                  <a:srgbClr val="000000"/>
                </a:solidFill>
                <a:effectLst/>
                <a:uLnTx/>
                <a:uFillTx/>
                <a:latin typeface="Arial"/>
                <a:ea typeface="+mn-ea"/>
                <a:cs typeface="+mn-cs"/>
              </a:rPr>
              <a:t>GoM</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6850"/>
          <a:stretch>
            <a:fillRect/>
          </a:stretch>
        </p:blipFill>
        <p:spPr bwMode="auto">
          <a:xfrm>
            <a:off x="7283117" y="1773687"/>
            <a:ext cx="4610920" cy="460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51969" y="134238"/>
            <a:ext cx="11888062" cy="493629"/>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a:t>
            </a:r>
            <a:r>
              <a:rPr lang="en-US" baseline="30000" dirty="0" smtClean="0"/>
              <a:t>st</a:t>
            </a:r>
            <a:r>
              <a:rPr lang="en-US" dirty="0" smtClean="0"/>
              <a:t> GRI phase </a:t>
            </a:r>
            <a:r>
              <a:rPr lang="en-US" dirty="0"/>
              <a:t>l</a:t>
            </a:r>
            <a:r>
              <a:rPr lang="en-US" dirty="0" smtClean="0"/>
              <a:t>ate 80’s to 1992: are pressure compartments real?</a:t>
            </a:r>
            <a:endParaRPr lang="en-US" dirty="0"/>
          </a:p>
        </p:txBody>
      </p:sp>
      <p:sp>
        <p:nvSpPr>
          <p:cNvPr id="7" name="TextBox 6"/>
          <p:cNvSpPr txBox="1"/>
          <p:nvPr/>
        </p:nvSpPr>
        <p:spPr>
          <a:xfrm>
            <a:off x="672860" y="2288839"/>
            <a:ext cx="1348446" cy="369332"/>
          </a:xfrm>
          <a:prstGeom prst="rect">
            <a:avLst/>
          </a:prstGeom>
          <a:noFill/>
        </p:spPr>
        <p:txBody>
          <a:bodyPr wrap="none" rtlCol="0">
            <a:spAutoFit/>
          </a:bodyPr>
          <a:lstStyle/>
          <a:p>
            <a:r>
              <a:rPr lang="en-US" dirty="0" smtClean="0"/>
              <a:t>GRI Corridor</a:t>
            </a:r>
            <a:endParaRPr lang="en-US" dirty="0"/>
          </a:p>
        </p:txBody>
      </p:sp>
      <p:sp>
        <p:nvSpPr>
          <p:cNvPr id="8" name="TextBox 7"/>
          <p:cNvSpPr txBox="1"/>
          <p:nvPr/>
        </p:nvSpPr>
        <p:spPr>
          <a:xfrm>
            <a:off x="2855495" y="4692315"/>
            <a:ext cx="3176336" cy="646331"/>
          </a:xfrm>
          <a:prstGeom prst="rect">
            <a:avLst/>
          </a:prstGeom>
          <a:noFill/>
        </p:spPr>
        <p:txBody>
          <a:bodyPr wrap="square" rtlCol="0">
            <a:spAutoFit/>
          </a:bodyPr>
          <a:lstStyle/>
          <a:p>
            <a:r>
              <a:rPr lang="en-US" dirty="0" smtClean="0"/>
              <a:t>12 pound </a:t>
            </a:r>
            <a:r>
              <a:rPr lang="en-US" dirty="0" err="1" smtClean="0"/>
              <a:t>mudweight</a:t>
            </a:r>
            <a:r>
              <a:rPr lang="en-US" dirty="0" smtClean="0"/>
              <a:t> surface from 2131 wells in GRI </a:t>
            </a:r>
            <a:r>
              <a:rPr lang="en-US" dirty="0" err="1" smtClean="0"/>
              <a:t>corrdor</a:t>
            </a:r>
            <a:endParaRPr lang="en-US" dirty="0"/>
          </a:p>
        </p:txBody>
      </p:sp>
      <p:sp>
        <p:nvSpPr>
          <p:cNvPr id="9" name="TextBox 8"/>
          <p:cNvSpPr txBox="1"/>
          <p:nvPr/>
        </p:nvSpPr>
        <p:spPr>
          <a:xfrm>
            <a:off x="7442182" y="850357"/>
            <a:ext cx="4292789" cy="923330"/>
          </a:xfrm>
          <a:prstGeom prst="rect">
            <a:avLst/>
          </a:prstGeom>
          <a:noFill/>
        </p:spPr>
        <p:txBody>
          <a:bodyPr wrap="square" rtlCol="0">
            <a:spAutoFit/>
          </a:bodyPr>
          <a:lstStyle/>
          <a:p>
            <a:r>
              <a:rPr lang="en-US" dirty="0" smtClean="0"/>
              <a:t>Hydrocarbon fields associated with topographic highs in the top of overpressure</a:t>
            </a:r>
            <a:endParaRPr lang="en-US" dirty="0"/>
          </a:p>
        </p:txBody>
      </p:sp>
      <p:sp>
        <p:nvSpPr>
          <p:cNvPr id="10" name="TextBox 9"/>
          <p:cNvSpPr txBox="1"/>
          <p:nvPr/>
        </p:nvSpPr>
        <p:spPr>
          <a:xfrm>
            <a:off x="11528318" y="6375002"/>
            <a:ext cx="559769" cy="369332"/>
          </a:xfrm>
          <a:prstGeom prst="rect">
            <a:avLst/>
          </a:prstGeom>
          <a:noFill/>
        </p:spPr>
        <p:txBody>
          <a:bodyPr wrap="none" rtlCol="0">
            <a:spAutoFit/>
          </a:bodyPr>
          <a:lstStyle/>
          <a:p>
            <a:r>
              <a:rPr lang="en-US" dirty="0" smtClean="0"/>
              <a:t>[11]</a:t>
            </a:r>
            <a:endParaRPr lang="en-US" dirty="0"/>
          </a:p>
        </p:txBody>
      </p:sp>
    </p:spTree>
    <p:extLst>
      <p:ext uri="{BB962C8B-B14F-4D97-AF65-F5344CB8AC3E}">
        <p14:creationId xmlns:p14="http://schemas.microsoft.com/office/powerpoint/2010/main" val="919179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469" y="1809750"/>
            <a:ext cx="7392488" cy="3926557"/>
          </a:xfrm>
          <a:prstGeom prst="rect">
            <a:avLst/>
          </a:prstGeom>
        </p:spPr>
      </p:pic>
      <p:sp>
        <p:nvSpPr>
          <p:cNvPr id="3" name="Title 2"/>
          <p:cNvSpPr>
            <a:spLocks noGrp="1"/>
          </p:cNvSpPr>
          <p:nvPr>
            <p:ph type="title"/>
          </p:nvPr>
        </p:nvSpPr>
        <p:spPr>
          <a:xfrm>
            <a:off x="292769" y="252832"/>
            <a:ext cx="10515600" cy="846054"/>
          </a:xfrm>
        </p:spPr>
        <p:txBody>
          <a:bodyPr/>
          <a:lstStyle/>
          <a:p>
            <a:r>
              <a:rPr lang="en-US" dirty="0" smtClean="0"/>
              <a:t>A digression to gas washing…</a:t>
            </a:r>
            <a:endParaRPr lang="en-US" dirty="0"/>
          </a:p>
        </p:txBody>
      </p:sp>
      <p:graphicFrame>
        <p:nvGraphicFramePr>
          <p:cNvPr id="5" name="Object 3"/>
          <p:cNvGraphicFramePr>
            <a:graphicFrameLocks noChangeAspect="1"/>
          </p:cNvGraphicFramePr>
          <p:nvPr/>
        </p:nvGraphicFramePr>
        <p:xfrm>
          <a:off x="8494294" y="1466850"/>
          <a:ext cx="3376613" cy="4495800"/>
        </p:xfrm>
        <a:graphic>
          <a:graphicData uri="http://schemas.openxmlformats.org/presentationml/2006/ole">
            <mc:AlternateContent xmlns:mc="http://schemas.openxmlformats.org/markup-compatibility/2006">
              <mc:Choice xmlns:v="urn:schemas-microsoft-com:vml" Requires="v">
                <p:oleObj spid="_x0000_s1037" name="Drawing" r:id="rId4" imgW="5010120" imgH="6124320" progId="Canvas.Drawing.8">
                  <p:embed/>
                </p:oleObj>
              </mc:Choice>
              <mc:Fallback>
                <p:oleObj name="Drawing" r:id="rId4" imgW="5010120" imgH="6124320" progId="Canvas.Drawing.8">
                  <p:embed/>
                  <p:pic>
                    <p:nvPicPr>
                      <p:cNvPr id="5120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294" y="1466850"/>
                        <a:ext cx="3376613" cy="4495800"/>
                      </a:xfrm>
                      <a:prstGeom prst="rect">
                        <a:avLst/>
                      </a:prstGeom>
                    </p:spPr>
                  </p:pic>
                </p:oleObj>
              </mc:Fallback>
            </mc:AlternateContent>
          </a:graphicData>
        </a:graphic>
      </p:graphicFrame>
      <p:sp>
        <p:nvSpPr>
          <p:cNvPr id="9" name="TextBox 8"/>
          <p:cNvSpPr txBox="1"/>
          <p:nvPr/>
        </p:nvSpPr>
        <p:spPr>
          <a:xfrm>
            <a:off x="11528318" y="6375002"/>
            <a:ext cx="559769" cy="369332"/>
          </a:xfrm>
          <a:prstGeom prst="rect">
            <a:avLst/>
          </a:prstGeom>
          <a:noFill/>
        </p:spPr>
        <p:txBody>
          <a:bodyPr wrap="none" rtlCol="0">
            <a:spAutoFit/>
          </a:bodyPr>
          <a:lstStyle/>
          <a:p>
            <a:r>
              <a:rPr lang="en-US" dirty="0" smtClean="0"/>
              <a:t>[12]</a:t>
            </a:r>
            <a:endParaRPr lang="en-US" dirty="0"/>
          </a:p>
        </p:txBody>
      </p:sp>
      <p:sp>
        <p:nvSpPr>
          <p:cNvPr id="4" name="TextBox 3"/>
          <p:cNvSpPr txBox="1"/>
          <p:nvPr/>
        </p:nvSpPr>
        <p:spPr>
          <a:xfrm>
            <a:off x="292769" y="1641925"/>
            <a:ext cx="1348446" cy="369332"/>
          </a:xfrm>
          <a:prstGeom prst="rect">
            <a:avLst/>
          </a:prstGeom>
          <a:noFill/>
        </p:spPr>
        <p:txBody>
          <a:bodyPr wrap="none" rtlCol="0">
            <a:spAutoFit/>
          </a:bodyPr>
          <a:lstStyle/>
          <a:p>
            <a:r>
              <a:rPr lang="en-US" dirty="0" smtClean="0">
                <a:solidFill>
                  <a:srgbClr val="C00000"/>
                </a:solidFill>
              </a:rPr>
              <a:t>GRI Corridor</a:t>
            </a:r>
            <a:endParaRPr lang="en-US" dirty="0">
              <a:solidFill>
                <a:srgbClr val="C00000"/>
              </a:solidFill>
            </a:endParaRPr>
          </a:p>
        </p:txBody>
      </p:sp>
      <p:sp>
        <p:nvSpPr>
          <p:cNvPr id="6" name="Rectangle 5"/>
          <p:cNvSpPr/>
          <p:nvPr/>
        </p:nvSpPr>
        <p:spPr>
          <a:xfrm>
            <a:off x="465469" y="1967715"/>
            <a:ext cx="332817" cy="25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8896" y="1884771"/>
            <a:ext cx="332817" cy="25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49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4" y="228767"/>
            <a:ext cx="11297652" cy="886159"/>
          </a:xfrm>
        </p:spPr>
        <p:txBody>
          <a:bodyPr>
            <a:normAutofit/>
          </a:bodyPr>
          <a:lstStyle/>
          <a:p>
            <a:r>
              <a:rPr lang="en-US" dirty="0" smtClean="0"/>
              <a:t>2</a:t>
            </a:r>
            <a:r>
              <a:rPr lang="en-US" baseline="30000" dirty="0" smtClean="0"/>
              <a:t>nd</a:t>
            </a:r>
            <a:r>
              <a:rPr lang="en-US" dirty="0" smtClean="0"/>
              <a:t> GRI phase: Understanding compartments</a:t>
            </a:r>
            <a:endParaRPr lang="en-US" dirty="0"/>
          </a:p>
        </p:txBody>
      </p:sp>
      <p:grpSp>
        <p:nvGrpSpPr>
          <p:cNvPr id="19" name="Group 18"/>
          <p:cNvGrpSpPr/>
          <p:nvPr/>
        </p:nvGrpSpPr>
        <p:grpSpPr>
          <a:xfrm>
            <a:off x="813429" y="2357866"/>
            <a:ext cx="4408276" cy="2547642"/>
            <a:chOff x="35387" y="1796393"/>
            <a:chExt cx="4408276" cy="2547642"/>
          </a:xfrm>
        </p:grpSpPr>
        <p:sp>
          <p:nvSpPr>
            <p:cNvPr id="3" name="Freeform 2"/>
            <p:cNvSpPr/>
            <p:nvPr/>
          </p:nvSpPr>
          <p:spPr>
            <a:xfrm>
              <a:off x="689811" y="2486526"/>
              <a:ext cx="3505200" cy="1235242"/>
            </a:xfrm>
            <a:custGeom>
              <a:avLst/>
              <a:gdLst>
                <a:gd name="connsiteX0" fmla="*/ 0 w 3505200"/>
                <a:gd name="connsiteY0" fmla="*/ 264695 h 617621"/>
                <a:gd name="connsiteX1" fmla="*/ 344905 w 3505200"/>
                <a:gd name="connsiteY1" fmla="*/ 160421 h 617621"/>
                <a:gd name="connsiteX2" fmla="*/ 649705 w 3505200"/>
                <a:gd name="connsiteY2" fmla="*/ 72190 h 617621"/>
                <a:gd name="connsiteX3" fmla="*/ 906378 w 3505200"/>
                <a:gd name="connsiteY3" fmla="*/ 8021 h 617621"/>
                <a:gd name="connsiteX4" fmla="*/ 1219200 w 3505200"/>
                <a:gd name="connsiteY4" fmla="*/ 0 h 617621"/>
                <a:gd name="connsiteX5" fmla="*/ 1491915 w 3505200"/>
                <a:gd name="connsiteY5" fmla="*/ 48127 h 617621"/>
                <a:gd name="connsiteX6" fmla="*/ 1957136 w 3505200"/>
                <a:gd name="connsiteY6" fmla="*/ 128337 h 617621"/>
                <a:gd name="connsiteX7" fmla="*/ 2662989 w 3505200"/>
                <a:gd name="connsiteY7" fmla="*/ 296779 h 617621"/>
                <a:gd name="connsiteX8" fmla="*/ 3208421 w 3505200"/>
                <a:gd name="connsiteY8" fmla="*/ 481263 h 617621"/>
                <a:gd name="connsiteX9" fmla="*/ 3505200 w 3505200"/>
                <a:gd name="connsiteY9" fmla="*/ 617621 h 6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5200" h="617621">
                  <a:moveTo>
                    <a:pt x="0" y="264695"/>
                  </a:moveTo>
                  <a:lnTo>
                    <a:pt x="344905" y="160421"/>
                  </a:lnTo>
                  <a:lnTo>
                    <a:pt x="649705" y="72190"/>
                  </a:lnTo>
                  <a:lnTo>
                    <a:pt x="906378" y="8021"/>
                  </a:lnTo>
                  <a:lnTo>
                    <a:pt x="1219200" y="0"/>
                  </a:lnTo>
                  <a:lnTo>
                    <a:pt x="1491915" y="48127"/>
                  </a:lnTo>
                  <a:lnTo>
                    <a:pt x="1957136" y="128337"/>
                  </a:lnTo>
                  <a:lnTo>
                    <a:pt x="2662989" y="296779"/>
                  </a:lnTo>
                  <a:lnTo>
                    <a:pt x="3208421" y="481263"/>
                  </a:lnTo>
                  <a:lnTo>
                    <a:pt x="3505200" y="61762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06905" y="2486526"/>
              <a:ext cx="1532021" cy="272716"/>
            </a:xfrm>
            <a:custGeom>
              <a:avLst/>
              <a:gdLst>
                <a:gd name="connsiteX0" fmla="*/ 0 w 1532021"/>
                <a:gd name="connsiteY0" fmla="*/ 272716 h 272716"/>
                <a:gd name="connsiteX1" fmla="*/ 465221 w 1532021"/>
                <a:gd name="connsiteY1" fmla="*/ 16042 h 272716"/>
                <a:gd name="connsiteX2" fmla="*/ 794084 w 1532021"/>
                <a:gd name="connsiteY2" fmla="*/ 0 h 272716"/>
                <a:gd name="connsiteX3" fmla="*/ 1532021 w 1532021"/>
                <a:gd name="connsiteY3" fmla="*/ 256674 h 272716"/>
                <a:gd name="connsiteX4" fmla="*/ 0 w 1532021"/>
                <a:gd name="connsiteY4" fmla="*/ 272716 h 27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21" h="272716">
                  <a:moveTo>
                    <a:pt x="0" y="272716"/>
                  </a:moveTo>
                  <a:lnTo>
                    <a:pt x="465221" y="16042"/>
                  </a:lnTo>
                  <a:lnTo>
                    <a:pt x="794084" y="0"/>
                  </a:lnTo>
                  <a:lnTo>
                    <a:pt x="1532021" y="256674"/>
                  </a:lnTo>
                  <a:lnTo>
                    <a:pt x="0" y="27271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355558" y="2486526"/>
              <a:ext cx="890337" cy="128337"/>
            </a:xfrm>
            <a:custGeom>
              <a:avLst/>
              <a:gdLst>
                <a:gd name="connsiteX0" fmla="*/ 0 w 890337"/>
                <a:gd name="connsiteY0" fmla="*/ 120316 h 128337"/>
                <a:gd name="connsiteX1" fmla="*/ 240631 w 890337"/>
                <a:gd name="connsiteY1" fmla="*/ 16042 h 128337"/>
                <a:gd name="connsiteX2" fmla="*/ 561474 w 890337"/>
                <a:gd name="connsiteY2" fmla="*/ 0 h 128337"/>
                <a:gd name="connsiteX3" fmla="*/ 890337 w 890337"/>
                <a:gd name="connsiteY3" fmla="*/ 128337 h 128337"/>
                <a:gd name="connsiteX4" fmla="*/ 0 w 890337"/>
                <a:gd name="connsiteY4" fmla="*/ 120316 h 12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337" h="128337">
                  <a:moveTo>
                    <a:pt x="0" y="120316"/>
                  </a:moveTo>
                  <a:lnTo>
                    <a:pt x="240631" y="16042"/>
                  </a:lnTo>
                  <a:lnTo>
                    <a:pt x="561474" y="0"/>
                  </a:lnTo>
                  <a:lnTo>
                    <a:pt x="890337" y="128337"/>
                  </a:lnTo>
                  <a:lnTo>
                    <a:pt x="0" y="120316"/>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17621" y="2342147"/>
              <a:ext cx="3665621" cy="1283369"/>
            </a:xfrm>
            <a:custGeom>
              <a:avLst/>
              <a:gdLst>
                <a:gd name="connsiteX0" fmla="*/ 0 w 3665621"/>
                <a:gd name="connsiteY0" fmla="*/ 585537 h 1283369"/>
                <a:gd name="connsiteX1" fmla="*/ 842211 w 3665621"/>
                <a:gd name="connsiteY1" fmla="*/ 72190 h 1283369"/>
                <a:gd name="connsiteX2" fmla="*/ 1034716 w 3665621"/>
                <a:gd name="connsiteY2" fmla="*/ 0 h 1283369"/>
                <a:gd name="connsiteX3" fmla="*/ 1339516 w 3665621"/>
                <a:gd name="connsiteY3" fmla="*/ 8021 h 1283369"/>
                <a:gd name="connsiteX4" fmla="*/ 2093495 w 3665621"/>
                <a:gd name="connsiteY4" fmla="*/ 304800 h 1283369"/>
                <a:gd name="connsiteX5" fmla="*/ 2799347 w 3665621"/>
                <a:gd name="connsiteY5" fmla="*/ 649706 h 1283369"/>
                <a:gd name="connsiteX6" fmla="*/ 3408947 w 3665621"/>
                <a:gd name="connsiteY6" fmla="*/ 1050758 h 1283369"/>
                <a:gd name="connsiteX7" fmla="*/ 3665621 w 3665621"/>
                <a:gd name="connsiteY7" fmla="*/ 1283369 h 1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5621" h="1283369">
                  <a:moveTo>
                    <a:pt x="0" y="585537"/>
                  </a:moveTo>
                  <a:lnTo>
                    <a:pt x="842211" y="72190"/>
                  </a:lnTo>
                  <a:lnTo>
                    <a:pt x="1034716" y="0"/>
                  </a:lnTo>
                  <a:lnTo>
                    <a:pt x="1339516" y="8021"/>
                  </a:lnTo>
                  <a:lnTo>
                    <a:pt x="2093495" y="304800"/>
                  </a:lnTo>
                  <a:lnTo>
                    <a:pt x="2799347" y="649706"/>
                  </a:lnTo>
                  <a:lnTo>
                    <a:pt x="3408947" y="1050758"/>
                  </a:lnTo>
                  <a:lnTo>
                    <a:pt x="3665621" y="12833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72915" y="2823047"/>
              <a:ext cx="644728" cy="369332"/>
            </a:xfrm>
            <a:prstGeom prst="rect">
              <a:avLst/>
            </a:prstGeom>
            <a:noFill/>
          </p:spPr>
          <p:txBody>
            <a:bodyPr wrap="none" rtlCol="0">
              <a:spAutoFit/>
            </a:bodyPr>
            <a:lstStyle/>
            <a:p>
              <a:r>
                <a:rPr lang="en-US" dirty="0" smtClean="0"/>
                <a:t>Sand</a:t>
              </a:r>
              <a:endParaRPr lang="en-US" dirty="0"/>
            </a:p>
          </p:txBody>
        </p:sp>
        <p:sp>
          <p:nvSpPr>
            <p:cNvPr id="9" name="TextBox 8"/>
            <p:cNvSpPr txBox="1"/>
            <p:nvPr/>
          </p:nvSpPr>
          <p:spPr>
            <a:xfrm rot="19777279">
              <a:off x="35387" y="2934391"/>
              <a:ext cx="675185" cy="369332"/>
            </a:xfrm>
            <a:prstGeom prst="rect">
              <a:avLst/>
            </a:prstGeom>
            <a:noFill/>
          </p:spPr>
          <p:txBody>
            <a:bodyPr wrap="none" rtlCol="0">
              <a:spAutoFit/>
            </a:bodyPr>
            <a:lstStyle/>
            <a:p>
              <a:r>
                <a:rPr lang="en-US" dirty="0" smtClean="0"/>
                <a:t>shale</a:t>
              </a:r>
              <a:endParaRPr lang="en-US" dirty="0"/>
            </a:p>
          </p:txBody>
        </p:sp>
        <p:sp>
          <p:nvSpPr>
            <p:cNvPr id="10" name="TextBox 9"/>
            <p:cNvSpPr txBox="1"/>
            <p:nvPr/>
          </p:nvSpPr>
          <p:spPr>
            <a:xfrm>
              <a:off x="140369" y="1796393"/>
              <a:ext cx="4303294" cy="369332"/>
            </a:xfrm>
            <a:prstGeom prst="rect">
              <a:avLst/>
            </a:prstGeom>
            <a:noFill/>
          </p:spPr>
          <p:txBody>
            <a:bodyPr wrap="square" rtlCol="0">
              <a:spAutoFit/>
            </a:bodyPr>
            <a:lstStyle/>
            <a:p>
              <a:r>
                <a:rPr lang="en-US" dirty="0" smtClean="0"/>
                <a:t>Capillary Seal understood (</a:t>
              </a:r>
              <a:r>
                <a:rPr lang="en-US" dirty="0" err="1" smtClean="0"/>
                <a:t>Schowalter</a:t>
              </a:r>
              <a:r>
                <a:rPr lang="en-US" dirty="0" smtClean="0"/>
                <a:t> 1979)</a:t>
              </a:r>
              <a:endParaRPr lang="en-US" dirty="0"/>
            </a:p>
          </p:txBody>
        </p:sp>
        <p:sp>
          <p:nvSpPr>
            <p:cNvPr id="11" name="Freeform 10"/>
            <p:cNvSpPr/>
            <p:nvPr/>
          </p:nvSpPr>
          <p:spPr>
            <a:xfrm>
              <a:off x="1965158" y="2542674"/>
              <a:ext cx="1925053" cy="938463"/>
            </a:xfrm>
            <a:custGeom>
              <a:avLst/>
              <a:gdLst>
                <a:gd name="connsiteX0" fmla="*/ 0 w 1925053"/>
                <a:gd name="connsiteY0" fmla="*/ 938463 h 938463"/>
                <a:gd name="connsiteX1" fmla="*/ 842210 w 1925053"/>
                <a:gd name="connsiteY1" fmla="*/ 770021 h 938463"/>
                <a:gd name="connsiteX2" fmla="*/ 1395663 w 1925053"/>
                <a:gd name="connsiteY2" fmla="*/ 529389 h 938463"/>
                <a:gd name="connsiteX3" fmla="*/ 1925053 w 1925053"/>
                <a:gd name="connsiteY3" fmla="*/ 8021 h 938463"/>
                <a:gd name="connsiteX4" fmla="*/ 1925053 w 1925053"/>
                <a:gd name="connsiteY4" fmla="*/ 0 h 93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3" h="938463">
                  <a:moveTo>
                    <a:pt x="0" y="938463"/>
                  </a:moveTo>
                  <a:lnTo>
                    <a:pt x="842210" y="770021"/>
                  </a:lnTo>
                  <a:lnTo>
                    <a:pt x="1395663" y="529389"/>
                  </a:lnTo>
                  <a:lnTo>
                    <a:pt x="1925053" y="8021"/>
                  </a:lnTo>
                  <a:lnTo>
                    <a:pt x="1925053"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762255" y="2398295"/>
              <a:ext cx="280356" cy="276545"/>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9405" y="3697704"/>
              <a:ext cx="2951747" cy="646331"/>
            </a:xfrm>
            <a:prstGeom prst="rect">
              <a:avLst/>
            </a:prstGeom>
            <a:noFill/>
          </p:spPr>
          <p:txBody>
            <a:bodyPr wrap="square" rtlCol="0">
              <a:spAutoFit/>
            </a:bodyPr>
            <a:lstStyle/>
            <a:p>
              <a:r>
                <a:rPr lang="en-US" dirty="0" smtClean="0"/>
                <a:t>Gas or oil trapped but water free to move</a:t>
              </a:r>
              <a:endParaRPr lang="en-US" dirty="0"/>
            </a:p>
          </p:txBody>
        </p:sp>
      </p:grpSp>
      <p:pic>
        <p:nvPicPr>
          <p:cNvPr id="17" name="Picture 16"/>
          <p:cNvPicPr>
            <a:picLocks noChangeAspect="1"/>
          </p:cNvPicPr>
          <p:nvPr/>
        </p:nvPicPr>
        <p:blipFill rotWithShape="1">
          <a:blip r:embed="rId2"/>
          <a:srcRect l="4893" r="18789" b="50829"/>
          <a:stretch/>
        </p:blipFill>
        <p:spPr>
          <a:xfrm>
            <a:off x="6096000" y="2005663"/>
            <a:ext cx="5182925" cy="1779871"/>
          </a:xfrm>
          <a:prstGeom prst="rect">
            <a:avLst/>
          </a:prstGeom>
        </p:spPr>
      </p:pic>
      <p:sp>
        <p:nvSpPr>
          <p:cNvPr id="18" name="TextBox 17"/>
          <p:cNvSpPr txBox="1"/>
          <p:nvPr/>
        </p:nvSpPr>
        <p:spPr>
          <a:xfrm>
            <a:off x="6614020" y="4029940"/>
            <a:ext cx="4146884" cy="923330"/>
          </a:xfrm>
          <a:prstGeom prst="rect">
            <a:avLst/>
          </a:prstGeom>
          <a:noFill/>
        </p:spPr>
        <p:txBody>
          <a:bodyPr wrap="square" rtlCol="0">
            <a:spAutoFit/>
          </a:bodyPr>
          <a:lstStyle/>
          <a:p>
            <a:r>
              <a:rPr lang="en-US" dirty="0" smtClean="0"/>
              <a:t>How can seals compartmentalize basin to hydrocarbons and water?  How do vertical seals work?</a:t>
            </a:r>
            <a:endParaRPr lang="en-US" dirty="0"/>
          </a:p>
        </p:txBody>
      </p:sp>
      <p:sp>
        <p:nvSpPr>
          <p:cNvPr id="20" name="TextBox 19"/>
          <p:cNvSpPr txBox="1"/>
          <p:nvPr/>
        </p:nvSpPr>
        <p:spPr>
          <a:xfrm>
            <a:off x="1039699" y="66517"/>
            <a:ext cx="1191352" cy="369332"/>
          </a:xfrm>
          <a:prstGeom prst="rect">
            <a:avLst/>
          </a:prstGeom>
          <a:noFill/>
        </p:spPr>
        <p:txBody>
          <a:bodyPr wrap="none" rtlCol="0">
            <a:spAutoFit/>
          </a:bodyPr>
          <a:lstStyle/>
          <a:p>
            <a:r>
              <a:rPr lang="en-US" dirty="0" smtClean="0"/>
              <a:t>1992-2002</a:t>
            </a:r>
            <a:endParaRPr lang="en-US" dirty="0"/>
          </a:p>
        </p:txBody>
      </p:sp>
      <p:sp>
        <p:nvSpPr>
          <p:cNvPr id="21" name="TextBox 20"/>
          <p:cNvSpPr txBox="1"/>
          <p:nvPr/>
        </p:nvSpPr>
        <p:spPr>
          <a:xfrm>
            <a:off x="388102" y="1407351"/>
            <a:ext cx="2212465" cy="523220"/>
          </a:xfrm>
          <a:prstGeom prst="rect">
            <a:avLst/>
          </a:prstGeom>
          <a:noFill/>
        </p:spPr>
        <p:txBody>
          <a:bodyPr wrap="none" rtlCol="0">
            <a:spAutoFit/>
          </a:bodyPr>
          <a:lstStyle/>
          <a:p>
            <a:r>
              <a:rPr lang="en-US" sz="2800" dirty="0" smtClean="0"/>
              <a:t>The Dilemma:</a:t>
            </a:r>
            <a:endParaRPr lang="en-US" sz="2800" dirty="0"/>
          </a:p>
        </p:txBody>
      </p:sp>
      <p:sp>
        <p:nvSpPr>
          <p:cNvPr id="22" name="TextBox 21"/>
          <p:cNvSpPr txBox="1"/>
          <p:nvPr/>
        </p:nvSpPr>
        <p:spPr>
          <a:xfrm>
            <a:off x="2203570" y="5445710"/>
            <a:ext cx="7544271" cy="923330"/>
          </a:xfrm>
          <a:prstGeom prst="rect">
            <a:avLst/>
          </a:prstGeom>
          <a:noFill/>
        </p:spPr>
        <p:txBody>
          <a:bodyPr wrap="square" rtlCol="0">
            <a:spAutoFit/>
          </a:bodyPr>
          <a:lstStyle/>
          <a:p>
            <a:r>
              <a:rPr lang="en-US" dirty="0" smtClean="0"/>
              <a:t>Bradly and Powley (1994) were careful to distinguished “</a:t>
            </a:r>
            <a:r>
              <a:rPr lang="en-US" b="1" dirty="0" smtClean="0"/>
              <a:t>pressure seals</a:t>
            </a:r>
            <a:r>
              <a:rPr lang="en-US" dirty="0" smtClean="0"/>
              <a:t>” that block flow of both brine and hydrocarbons between compartments from “</a:t>
            </a:r>
            <a:r>
              <a:rPr lang="en-US" b="1" dirty="0" smtClean="0"/>
              <a:t>capillary seals</a:t>
            </a:r>
            <a:r>
              <a:rPr lang="en-US" dirty="0" smtClean="0"/>
              <a:t>” which block just hydrocarbons</a:t>
            </a:r>
            <a:endParaRPr lang="en-US" dirty="0"/>
          </a:p>
        </p:txBody>
      </p:sp>
      <p:sp>
        <p:nvSpPr>
          <p:cNvPr id="4" name="TextBox 3"/>
          <p:cNvSpPr txBox="1"/>
          <p:nvPr/>
        </p:nvSpPr>
        <p:spPr>
          <a:xfrm>
            <a:off x="11236828" y="6369040"/>
            <a:ext cx="787395" cy="369332"/>
          </a:xfrm>
          <a:prstGeom prst="rect">
            <a:avLst/>
          </a:prstGeom>
          <a:noFill/>
        </p:spPr>
        <p:txBody>
          <a:bodyPr wrap="none" rtlCol="0">
            <a:spAutoFit/>
          </a:bodyPr>
          <a:lstStyle/>
          <a:p>
            <a:r>
              <a:rPr lang="en-US" dirty="0"/>
              <a:t>i</a:t>
            </a:r>
            <a:r>
              <a:rPr lang="en-US" dirty="0" smtClean="0"/>
              <a:t>n [10]</a:t>
            </a:r>
            <a:endParaRPr lang="en-US" dirty="0"/>
          </a:p>
        </p:txBody>
      </p:sp>
    </p:spTree>
    <p:extLst>
      <p:ext uri="{BB962C8B-B14F-4D97-AF65-F5344CB8AC3E}">
        <p14:creationId xmlns:p14="http://schemas.microsoft.com/office/powerpoint/2010/main" val="2272087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14588" y="1188410"/>
            <a:ext cx="9071962" cy="5122596"/>
            <a:chOff x="392879" y="442452"/>
            <a:chExt cx="10330660" cy="5821870"/>
          </a:xfrm>
        </p:grpSpPr>
        <p:grpSp>
          <p:nvGrpSpPr>
            <p:cNvPr id="17" name="Group 16"/>
            <p:cNvGrpSpPr/>
            <p:nvPr/>
          </p:nvGrpSpPr>
          <p:grpSpPr>
            <a:xfrm>
              <a:off x="392879" y="442452"/>
              <a:ext cx="10330660" cy="5821870"/>
              <a:chOff x="392879" y="442452"/>
              <a:chExt cx="10330660" cy="5821870"/>
            </a:xfrm>
          </p:grpSpPr>
          <p:grpSp>
            <p:nvGrpSpPr>
              <p:cNvPr id="9" name="Group 8"/>
              <p:cNvGrpSpPr/>
              <p:nvPr/>
            </p:nvGrpSpPr>
            <p:grpSpPr>
              <a:xfrm>
                <a:off x="392879" y="442452"/>
                <a:ext cx="10330660" cy="5821870"/>
                <a:chOff x="392879" y="442452"/>
                <a:chExt cx="10330660" cy="5821870"/>
              </a:xfrm>
            </p:grpSpPr>
            <p:graphicFrame>
              <p:nvGraphicFramePr>
                <p:cNvPr id="3" name="Object 2"/>
                <p:cNvGraphicFramePr>
                  <a:graphicFrameLocks noChangeAspect="1"/>
                </p:cNvGraphicFramePr>
                <p:nvPr>
                  <p:extLst/>
                </p:nvPr>
              </p:nvGraphicFramePr>
              <p:xfrm>
                <a:off x="392879" y="442452"/>
                <a:ext cx="10330660" cy="5821870"/>
              </p:xfrm>
              <a:graphic>
                <a:graphicData uri="http://schemas.openxmlformats.org/presentationml/2006/ole">
                  <mc:AlternateContent xmlns:mc="http://schemas.openxmlformats.org/markup-compatibility/2006">
                    <mc:Choice xmlns:v="urn:schemas-microsoft-com:vml" Requires="v">
                      <p:oleObj spid="_x0000_s2076" name="Drawing" r:id="rId3" imgW="9145440" imgH="5155200" progId="Canvas.Drawing.9">
                        <p:embed/>
                      </p:oleObj>
                    </mc:Choice>
                    <mc:Fallback>
                      <p:oleObj name="Drawing" r:id="rId3" imgW="9145440" imgH="5155200" progId="Canvas.Drawing.9">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79" y="442452"/>
                              <a:ext cx="10330660" cy="5821870"/>
                            </a:xfrm>
                            <a:prstGeom prst="rect">
                              <a:avLst/>
                            </a:prstGeom>
                            <a:solidFill>
                              <a:schemeClr val="bg1"/>
                            </a:solidFill>
                            <a:ln>
                              <a:solidFill>
                                <a:schemeClr val="bg1"/>
                              </a:solidFill>
                            </a:ln>
                          </p:spPr>
                        </p:pic>
                      </p:oleObj>
                    </mc:Fallback>
                  </mc:AlternateContent>
                </a:graphicData>
              </a:graphic>
            </p:graphicFrame>
            <p:pic>
              <p:nvPicPr>
                <p:cNvPr id="5" name="Picture 4"/>
                <p:cNvPicPr>
                  <a:picLocks noChangeAspect="1"/>
                </p:cNvPicPr>
                <p:nvPr/>
              </p:nvPicPr>
              <p:blipFill rotWithShape="1">
                <a:blip r:embed="rId5"/>
                <a:srcRect b="73375"/>
                <a:stretch/>
              </p:blipFill>
              <p:spPr>
                <a:xfrm>
                  <a:off x="6964720" y="619876"/>
                  <a:ext cx="3496500" cy="784141"/>
                </a:xfrm>
                <a:prstGeom prst="rect">
                  <a:avLst/>
                </a:prstGeom>
              </p:spPr>
            </p:pic>
            <p:pic>
              <p:nvPicPr>
                <p:cNvPr id="45" name="Picture 44"/>
                <p:cNvPicPr>
                  <a:picLocks noChangeAspect="1"/>
                </p:cNvPicPr>
                <p:nvPr/>
              </p:nvPicPr>
              <p:blipFill>
                <a:blip r:embed="rId6"/>
                <a:stretch>
                  <a:fillRect/>
                </a:stretch>
              </p:blipFill>
              <p:spPr>
                <a:xfrm rot="5400000">
                  <a:off x="8589107" y="1746384"/>
                  <a:ext cx="946649" cy="356802"/>
                </a:xfrm>
                <a:prstGeom prst="rect">
                  <a:avLst/>
                </a:prstGeom>
              </p:spPr>
            </p:pic>
            <p:sp>
              <p:nvSpPr>
                <p:cNvPr id="46" name="TextBox 45"/>
                <p:cNvSpPr txBox="1"/>
                <p:nvPr/>
              </p:nvSpPr>
              <p:spPr>
                <a:xfrm>
                  <a:off x="9330004" y="1591453"/>
                  <a:ext cx="1393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Gas bubbles block flow</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0" name="Rectangle 9"/>
              <p:cNvSpPr/>
              <p:nvPr/>
            </p:nvSpPr>
            <p:spPr>
              <a:xfrm>
                <a:off x="2715905" y="619876"/>
                <a:ext cx="600501" cy="1659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3207224" y="805218"/>
                <a:ext cx="232012" cy="1337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p:nvPr/>
            </p:nvSpPr>
            <p:spPr>
              <a:xfrm>
                <a:off x="4490113" y="1760561"/>
                <a:ext cx="2074460" cy="1801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6964720" y="2398110"/>
                <a:ext cx="1756199" cy="1668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1666533" y="805218"/>
                <a:ext cx="1187355" cy="786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a:ea typeface="+mn-ea"/>
                    <a:cs typeface="+mn-cs"/>
                  </a:rPr>
                  <a:t>Darcy Flow</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p:cNvSpPr txBox="1"/>
              <p:nvPr/>
            </p:nvSpPr>
            <p:spPr>
              <a:xfrm rot="1811166">
                <a:off x="1850695" y="1750649"/>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Darcy Flow</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p:cNvSpPr txBox="1"/>
              <p:nvPr/>
            </p:nvSpPr>
            <p:spPr>
              <a:xfrm>
                <a:off x="4723276" y="3562066"/>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Capillary Seal</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aphicFrame>
          <p:nvGraphicFramePr>
            <p:cNvPr id="18" name="Object 17"/>
            <p:cNvGraphicFramePr>
              <a:graphicFrameLocks noChangeAspect="1"/>
            </p:cNvGraphicFramePr>
            <p:nvPr>
              <p:extLst/>
            </p:nvPr>
          </p:nvGraphicFramePr>
          <p:xfrm>
            <a:off x="7863085" y="2508149"/>
            <a:ext cx="2246970" cy="817080"/>
          </p:xfrm>
          <a:graphic>
            <a:graphicData uri="http://schemas.openxmlformats.org/presentationml/2006/ole">
              <mc:AlternateContent xmlns:mc="http://schemas.openxmlformats.org/markup-compatibility/2006">
                <mc:Choice xmlns:v="urn:schemas-microsoft-com:vml" Requires="v">
                  <p:oleObj spid="_x0000_s2077" name="Equation" r:id="rId7" imgW="1396800" imgH="507960" progId="Equation.3">
                    <p:embed/>
                  </p:oleObj>
                </mc:Choice>
                <mc:Fallback>
                  <p:oleObj name="Equation" r:id="rId7" imgW="1396800" imgH="507960" progId="Equation.3">
                    <p:embed/>
                    <p:pic>
                      <p:nvPicPr>
                        <p:cNvPr id="18" name="Object 17"/>
                        <p:cNvPicPr/>
                        <p:nvPr/>
                      </p:nvPicPr>
                      <p:blipFill>
                        <a:blip r:embed="rId8"/>
                        <a:stretch>
                          <a:fillRect/>
                        </a:stretch>
                      </p:blipFill>
                      <p:spPr>
                        <a:xfrm>
                          <a:off x="7863085" y="2508149"/>
                          <a:ext cx="2246970" cy="817080"/>
                        </a:xfrm>
                        <a:prstGeom prst="rect">
                          <a:avLst/>
                        </a:prstGeom>
                      </p:spPr>
                    </p:pic>
                  </p:oleObj>
                </mc:Fallback>
              </mc:AlternateContent>
            </a:graphicData>
          </a:graphic>
        </p:graphicFrame>
      </p:grpSp>
      <p:sp>
        <p:nvSpPr>
          <p:cNvPr id="21" name="Title 2"/>
          <p:cNvSpPr txBox="1">
            <a:spLocks/>
          </p:cNvSpPr>
          <p:nvPr/>
        </p:nvSpPr>
        <p:spPr>
          <a:xfrm>
            <a:off x="292769" y="252832"/>
            <a:ext cx="10515600" cy="8460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ysClr val="windowText" lastClr="000000"/>
                </a:solidFill>
                <a:latin typeface="Calibri Light" panose="020F0302020204030204"/>
              </a:rPr>
              <a:t>T</a:t>
            </a:r>
            <a:r>
              <a:rPr kumimoji="0" lang="en-US"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he “</a:t>
            </a:r>
            <a:r>
              <a:rPr kumimoji="0" lang="en-US" sz="4400" b="0" i="0" u="none" strike="noStrike" kern="1200" cap="none" spc="0" normalizeH="0" baseline="0" noProof="0" dirty="0" err="1" smtClean="0">
                <a:ln>
                  <a:noFill/>
                </a:ln>
                <a:solidFill>
                  <a:sysClr val="windowText" lastClr="000000"/>
                </a:solidFill>
                <a:effectLst/>
                <a:uLnTx/>
                <a:uFillTx/>
                <a:latin typeface="Calibri Light" panose="020F0302020204030204"/>
                <a:ea typeface="+mj-ea"/>
                <a:cs typeface="+mj-cs"/>
              </a:rPr>
              <a:t>Shosa</a:t>
            </a:r>
            <a:r>
              <a:rPr kumimoji="0" lang="en-US" sz="4400" b="0" i="0" u="none" strike="noStrike" kern="1200" cap="none" spc="0" normalizeH="0" noProof="0" dirty="0" smtClean="0">
                <a:ln>
                  <a:noFill/>
                </a:ln>
                <a:solidFill>
                  <a:sysClr val="windowText" lastClr="000000"/>
                </a:solidFill>
                <a:effectLst/>
                <a:uLnTx/>
                <a:uFillTx/>
                <a:latin typeface="Calibri Light" panose="020F0302020204030204"/>
                <a:ea typeface="+mj-ea"/>
                <a:cs typeface="+mj-cs"/>
              </a:rPr>
              <a:t> pressure Seal”</a:t>
            </a:r>
            <a:endParaRPr kumimoji="0" lang="en-US" sz="44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endParaRPr>
          </a:p>
        </p:txBody>
      </p:sp>
      <p:sp>
        <p:nvSpPr>
          <p:cNvPr id="2" name="TextBox 1"/>
          <p:cNvSpPr txBox="1"/>
          <p:nvPr/>
        </p:nvSpPr>
        <p:spPr>
          <a:xfrm>
            <a:off x="10262390" y="2267329"/>
            <a:ext cx="1709723" cy="2308324"/>
          </a:xfrm>
          <a:prstGeom prst="rect">
            <a:avLst/>
          </a:prstGeom>
          <a:noFill/>
        </p:spPr>
        <p:txBody>
          <a:bodyPr wrap="square" rtlCol="0">
            <a:spAutoFit/>
          </a:bodyPr>
          <a:lstStyle/>
          <a:p>
            <a:r>
              <a:rPr lang="en-US" dirty="0" smtClean="0">
                <a:solidFill>
                  <a:srgbClr val="0000FF"/>
                </a:solidFill>
              </a:rPr>
              <a:t>There is a critical mix of water and hydrocarbons that is completely impermeable to both phases</a:t>
            </a:r>
            <a:endParaRPr lang="en-US" dirty="0">
              <a:solidFill>
                <a:srgbClr val="0000FF"/>
              </a:solidFill>
            </a:endParaRPr>
          </a:p>
        </p:txBody>
      </p:sp>
      <p:sp>
        <p:nvSpPr>
          <p:cNvPr id="22" name="TextBox 21"/>
          <p:cNvSpPr txBox="1"/>
          <p:nvPr/>
        </p:nvSpPr>
        <p:spPr>
          <a:xfrm>
            <a:off x="11528318" y="6375002"/>
            <a:ext cx="569387" cy="369332"/>
          </a:xfrm>
          <a:prstGeom prst="rect">
            <a:avLst/>
          </a:prstGeom>
          <a:noFill/>
        </p:spPr>
        <p:txBody>
          <a:bodyPr wrap="none" rtlCol="0">
            <a:spAutoFit/>
          </a:bodyPr>
          <a:lstStyle/>
          <a:p>
            <a:r>
              <a:rPr lang="en-US" dirty="0" smtClean="0"/>
              <a:t>[15]</a:t>
            </a:r>
            <a:endParaRPr lang="en-US" dirty="0"/>
          </a:p>
        </p:txBody>
      </p:sp>
    </p:spTree>
    <p:extLst>
      <p:ext uri="{BB962C8B-B14F-4D97-AF65-F5344CB8AC3E}">
        <p14:creationId xmlns:p14="http://schemas.microsoft.com/office/powerpoint/2010/main" val="2057711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10" y="146301"/>
            <a:ext cx="11285621" cy="1143000"/>
          </a:xfrm>
        </p:spPr>
        <p:txBody>
          <a:bodyPr/>
          <a:lstStyle/>
          <a:p>
            <a:pPr algn="l"/>
            <a:r>
              <a:rPr lang="en-US" dirty="0" smtClean="0"/>
              <a:t>The first of many </a:t>
            </a:r>
            <a:r>
              <a:rPr lang="en-US" dirty="0" err="1" smtClean="0"/>
              <a:t>Shosa</a:t>
            </a:r>
            <a:r>
              <a:rPr lang="en-US" dirty="0" smtClean="0"/>
              <a:t> Seal implications…</a:t>
            </a:r>
            <a:endParaRPr lang="en-US" dirty="0"/>
          </a:p>
        </p:txBody>
      </p:sp>
      <p:pic>
        <p:nvPicPr>
          <p:cNvPr id="3" name="Picture 2"/>
          <p:cNvPicPr>
            <a:picLocks noChangeAspect="1"/>
          </p:cNvPicPr>
          <p:nvPr/>
        </p:nvPicPr>
        <p:blipFill>
          <a:blip r:embed="rId2"/>
          <a:stretch>
            <a:fillRect/>
          </a:stretch>
        </p:blipFill>
        <p:spPr>
          <a:xfrm>
            <a:off x="913174" y="2090957"/>
            <a:ext cx="7099857" cy="4226616"/>
          </a:xfrm>
          <a:prstGeom prst="rect">
            <a:avLst/>
          </a:prstGeom>
        </p:spPr>
      </p:pic>
      <p:sp>
        <p:nvSpPr>
          <p:cNvPr id="4" name="TextBox 3"/>
          <p:cNvSpPr txBox="1"/>
          <p:nvPr/>
        </p:nvSpPr>
        <p:spPr>
          <a:xfrm>
            <a:off x="8237620" y="3857672"/>
            <a:ext cx="3034769" cy="923330"/>
          </a:xfrm>
          <a:prstGeom prst="rect">
            <a:avLst/>
          </a:prstGeom>
          <a:noFill/>
        </p:spPr>
        <p:txBody>
          <a:bodyPr wrap="square" rtlCol="0">
            <a:spAutoFit/>
          </a:bodyPr>
          <a:lstStyle/>
          <a:p>
            <a:r>
              <a:rPr lang="en-US" dirty="0" smtClean="0">
                <a:solidFill>
                  <a:srgbClr val="0000FF"/>
                </a:solidFill>
              </a:rPr>
              <a:t>Water and hydrocarbons migrate together through seal ruptures</a:t>
            </a:r>
            <a:endParaRPr lang="en-US" dirty="0">
              <a:solidFill>
                <a:srgbClr val="0000FF"/>
              </a:solidFill>
            </a:endParaRPr>
          </a:p>
        </p:txBody>
      </p:sp>
      <p:sp>
        <p:nvSpPr>
          <p:cNvPr id="5" name="TextBox 4"/>
          <p:cNvSpPr txBox="1"/>
          <p:nvPr/>
        </p:nvSpPr>
        <p:spPr>
          <a:xfrm>
            <a:off x="335658" y="1410634"/>
            <a:ext cx="2770310" cy="461665"/>
          </a:xfrm>
          <a:prstGeom prst="rect">
            <a:avLst/>
          </a:prstGeom>
          <a:noFill/>
        </p:spPr>
        <p:txBody>
          <a:bodyPr wrap="none" rtlCol="0">
            <a:spAutoFit/>
          </a:bodyPr>
          <a:lstStyle/>
          <a:p>
            <a:r>
              <a:rPr lang="en-US" sz="2400" dirty="0" smtClean="0"/>
              <a:t>The orange model:</a:t>
            </a:r>
            <a:endParaRPr lang="en-US" sz="2400" dirty="0"/>
          </a:p>
        </p:txBody>
      </p:sp>
      <p:sp>
        <p:nvSpPr>
          <p:cNvPr id="6" name="TextBox 5"/>
          <p:cNvSpPr txBox="1"/>
          <p:nvPr/>
        </p:nvSpPr>
        <p:spPr>
          <a:xfrm>
            <a:off x="7956885" y="5494421"/>
            <a:ext cx="4146884" cy="646331"/>
          </a:xfrm>
          <a:prstGeom prst="rect">
            <a:avLst/>
          </a:prstGeom>
          <a:noFill/>
        </p:spPr>
        <p:txBody>
          <a:bodyPr wrap="square" rtlCol="0">
            <a:spAutoFit/>
          </a:bodyPr>
          <a:lstStyle/>
          <a:p>
            <a:r>
              <a:rPr lang="en-US" dirty="0" err="1" smtClean="0">
                <a:solidFill>
                  <a:srgbClr val="0000FF"/>
                </a:solidFill>
              </a:rPr>
              <a:t>Toop</a:t>
            </a:r>
            <a:r>
              <a:rPr lang="en-US" dirty="0" smtClean="0">
                <a:solidFill>
                  <a:srgbClr val="0000FF"/>
                </a:solidFill>
              </a:rPr>
              <a:t> (orange peal) alteration records cumulative brine throughput</a:t>
            </a:r>
            <a:endParaRPr lang="en-US" dirty="0">
              <a:solidFill>
                <a:srgbClr val="0000FF"/>
              </a:solidFill>
            </a:endParaRPr>
          </a:p>
        </p:txBody>
      </p:sp>
      <p:sp>
        <p:nvSpPr>
          <p:cNvPr id="7" name="TextBox 6"/>
          <p:cNvSpPr txBox="1"/>
          <p:nvPr/>
        </p:nvSpPr>
        <p:spPr>
          <a:xfrm>
            <a:off x="11528318" y="6375002"/>
            <a:ext cx="569387" cy="369332"/>
          </a:xfrm>
          <a:prstGeom prst="rect">
            <a:avLst/>
          </a:prstGeom>
          <a:noFill/>
        </p:spPr>
        <p:txBody>
          <a:bodyPr wrap="none" rtlCol="0">
            <a:spAutoFit/>
          </a:bodyPr>
          <a:lstStyle/>
          <a:p>
            <a:r>
              <a:rPr lang="en-US" dirty="0" smtClean="0"/>
              <a:t>[16]</a:t>
            </a:r>
            <a:endParaRPr lang="en-US" dirty="0"/>
          </a:p>
        </p:txBody>
      </p:sp>
    </p:spTree>
    <p:extLst>
      <p:ext uri="{BB962C8B-B14F-4D97-AF65-F5344CB8AC3E}">
        <p14:creationId xmlns:p14="http://schemas.microsoft.com/office/powerpoint/2010/main" val="1472412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234532"/>
            <a:ext cx="10972800" cy="695909"/>
          </a:xfrm>
        </p:spPr>
        <p:txBody>
          <a:bodyPr/>
          <a:lstStyle/>
          <a:p>
            <a:pPr algn="l"/>
            <a:r>
              <a:rPr lang="en-US" dirty="0" err="1" smtClean="0"/>
              <a:t>Shosa</a:t>
            </a:r>
            <a:r>
              <a:rPr lang="en-US" dirty="0" smtClean="0"/>
              <a:t> Seal implications…</a:t>
            </a:r>
            <a:endParaRPr lang="en-US" dirty="0"/>
          </a:p>
        </p:txBody>
      </p:sp>
      <p:grpSp>
        <p:nvGrpSpPr>
          <p:cNvPr id="3" name="Group 2"/>
          <p:cNvGrpSpPr/>
          <p:nvPr/>
        </p:nvGrpSpPr>
        <p:grpSpPr>
          <a:xfrm>
            <a:off x="781812" y="1868618"/>
            <a:ext cx="3932942" cy="3760657"/>
            <a:chOff x="2522184" y="990601"/>
            <a:chExt cx="3932942" cy="3760657"/>
          </a:xfrm>
        </p:grpSpPr>
        <p:grpSp>
          <p:nvGrpSpPr>
            <p:cNvPr id="4" name="Group 85"/>
            <p:cNvGrpSpPr/>
            <p:nvPr/>
          </p:nvGrpSpPr>
          <p:grpSpPr>
            <a:xfrm>
              <a:off x="3276601" y="990601"/>
              <a:ext cx="3178525" cy="3760657"/>
              <a:chOff x="557280" y="1649543"/>
              <a:chExt cx="3178525" cy="3760657"/>
            </a:xfrm>
          </p:grpSpPr>
          <p:grpSp>
            <p:nvGrpSpPr>
              <p:cNvPr id="8" name="Group 7"/>
              <p:cNvGrpSpPr/>
              <p:nvPr/>
            </p:nvGrpSpPr>
            <p:grpSpPr>
              <a:xfrm>
                <a:off x="694888" y="2182943"/>
                <a:ext cx="2438400" cy="228600"/>
                <a:chOff x="685800" y="1828800"/>
                <a:chExt cx="1447800" cy="381000"/>
              </a:xfrm>
            </p:grpSpPr>
            <p:cxnSp>
              <p:nvCxnSpPr>
                <p:cNvPr id="56" name="Straight Connector 55"/>
                <p:cNvCxnSpPr/>
                <p:nvPr/>
              </p:nvCxnSpPr>
              <p:spPr>
                <a:xfrm>
                  <a:off x="685800" y="2209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85800" y="1828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94888" y="3097343"/>
                <a:ext cx="2438400" cy="228600"/>
                <a:chOff x="685800" y="1828800"/>
                <a:chExt cx="1447800" cy="381000"/>
              </a:xfrm>
            </p:grpSpPr>
            <p:cxnSp>
              <p:nvCxnSpPr>
                <p:cNvPr id="54" name="Straight Connector 53"/>
                <p:cNvCxnSpPr/>
                <p:nvPr/>
              </p:nvCxnSpPr>
              <p:spPr>
                <a:xfrm>
                  <a:off x="685800" y="2209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85800" y="1828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11"/>
              <p:cNvGrpSpPr/>
              <p:nvPr/>
            </p:nvGrpSpPr>
            <p:grpSpPr>
              <a:xfrm>
                <a:off x="694888" y="3935543"/>
                <a:ext cx="2438400" cy="228600"/>
                <a:chOff x="685800" y="1828800"/>
                <a:chExt cx="1447800" cy="381000"/>
              </a:xfrm>
            </p:grpSpPr>
            <p:cxnSp>
              <p:nvCxnSpPr>
                <p:cNvPr id="52" name="Straight Connector 51"/>
                <p:cNvCxnSpPr/>
                <p:nvPr/>
              </p:nvCxnSpPr>
              <p:spPr>
                <a:xfrm>
                  <a:off x="685800" y="2209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5800" y="1828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4"/>
              <p:cNvGrpSpPr/>
              <p:nvPr/>
            </p:nvGrpSpPr>
            <p:grpSpPr>
              <a:xfrm>
                <a:off x="694888" y="4926143"/>
                <a:ext cx="2438400" cy="228600"/>
                <a:chOff x="685800" y="1828800"/>
                <a:chExt cx="1447800" cy="381000"/>
              </a:xfrm>
            </p:grpSpPr>
            <p:cxnSp>
              <p:nvCxnSpPr>
                <p:cNvPr id="50" name="Straight Connector 49"/>
                <p:cNvCxnSpPr/>
                <p:nvPr/>
              </p:nvCxnSpPr>
              <p:spPr>
                <a:xfrm>
                  <a:off x="685800" y="2209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85800" y="1828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88328" y="2134039"/>
                <a:ext cx="1838965" cy="307777"/>
              </a:xfrm>
              <a:prstGeom prst="rect">
                <a:avLst/>
              </a:prstGeom>
              <a:noFill/>
            </p:spPr>
            <p:txBody>
              <a:bodyPr wrap="none" rtlCol="0">
                <a:spAutoFit/>
              </a:bodyPr>
              <a:lstStyle/>
              <a:p>
                <a:r>
                  <a:rPr lang="en-US" sz="1400" dirty="0">
                    <a:solidFill>
                      <a:srgbClr val="000000"/>
                    </a:solidFill>
                    <a:latin typeface="Times New Roman"/>
                  </a:rPr>
                  <a:t>Water + organic matter</a:t>
                </a:r>
              </a:p>
            </p:txBody>
          </p:sp>
          <p:sp>
            <p:nvSpPr>
              <p:cNvPr id="13" name="TextBox 12"/>
              <p:cNvSpPr txBox="1"/>
              <p:nvPr/>
            </p:nvSpPr>
            <p:spPr>
              <a:xfrm>
                <a:off x="557280" y="3039335"/>
                <a:ext cx="2710999" cy="307777"/>
              </a:xfrm>
              <a:prstGeom prst="rect">
                <a:avLst/>
              </a:prstGeom>
              <a:noFill/>
            </p:spPr>
            <p:txBody>
              <a:bodyPr wrap="none" rtlCol="0">
                <a:spAutoFit/>
              </a:bodyPr>
              <a:lstStyle/>
              <a:p>
                <a:r>
                  <a:rPr lang="en-US" sz="1400" dirty="0">
                    <a:solidFill>
                      <a:srgbClr val="000000"/>
                    </a:solidFill>
                    <a:latin typeface="Times New Roman"/>
                  </a:rPr>
                  <a:t>Water + oil (20%) + organic matter</a:t>
                </a:r>
              </a:p>
            </p:txBody>
          </p:sp>
          <p:sp>
            <p:nvSpPr>
              <p:cNvPr id="14" name="TextBox 13"/>
              <p:cNvSpPr txBox="1"/>
              <p:nvPr/>
            </p:nvSpPr>
            <p:spPr>
              <a:xfrm>
                <a:off x="685800" y="3883223"/>
                <a:ext cx="2284536" cy="307777"/>
              </a:xfrm>
              <a:prstGeom prst="rect">
                <a:avLst/>
              </a:prstGeom>
              <a:noFill/>
            </p:spPr>
            <p:txBody>
              <a:bodyPr wrap="none" rtlCol="0">
                <a:spAutoFit/>
              </a:bodyPr>
              <a:lstStyle/>
              <a:p>
                <a:r>
                  <a:rPr lang="en-US" sz="1400" dirty="0">
                    <a:solidFill>
                      <a:srgbClr val="000000"/>
                    </a:solidFill>
                    <a:latin typeface="Times New Roman"/>
                  </a:rPr>
                  <a:t>Gas + water + organic matter</a:t>
                </a:r>
              </a:p>
            </p:txBody>
          </p:sp>
          <p:sp>
            <p:nvSpPr>
              <p:cNvPr id="15" name="TextBox 14"/>
              <p:cNvSpPr txBox="1"/>
              <p:nvPr/>
            </p:nvSpPr>
            <p:spPr>
              <a:xfrm>
                <a:off x="990600" y="4873823"/>
                <a:ext cx="1875770" cy="307777"/>
              </a:xfrm>
              <a:prstGeom prst="rect">
                <a:avLst/>
              </a:prstGeom>
              <a:noFill/>
            </p:spPr>
            <p:txBody>
              <a:bodyPr wrap="none" rtlCol="0">
                <a:spAutoFit/>
              </a:bodyPr>
              <a:lstStyle/>
              <a:p>
                <a:r>
                  <a:rPr lang="en-US" sz="1400" dirty="0">
                    <a:solidFill>
                      <a:srgbClr val="000000"/>
                    </a:solidFill>
                    <a:latin typeface="Times New Roman"/>
                  </a:rPr>
                  <a:t>Gas + residual organics</a:t>
                </a:r>
              </a:p>
            </p:txBody>
          </p:sp>
          <p:cxnSp>
            <p:nvCxnSpPr>
              <p:cNvPr id="16" name="Straight Arrow Connector 15"/>
              <p:cNvCxnSpPr/>
              <p:nvPr/>
            </p:nvCxnSpPr>
            <p:spPr>
              <a:xfrm rot="5400000">
                <a:off x="1562100" y="1916243"/>
                <a:ext cx="534194" cy="794"/>
              </a:xfrm>
              <a:prstGeom prst="straightConnector1">
                <a:avLst/>
              </a:prstGeom>
              <a:ln w="76200">
                <a:solidFill>
                  <a:srgbClr val="0066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1562100" y="2754443"/>
                <a:ext cx="534194" cy="794"/>
              </a:xfrm>
              <a:prstGeom prst="straightConnector1">
                <a:avLst/>
              </a:prstGeom>
              <a:ln w="76200">
                <a:solidFill>
                  <a:schemeClr val="tx2">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1562100" y="3668843"/>
                <a:ext cx="534194" cy="794"/>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1562100" y="4583243"/>
                <a:ext cx="534194" cy="79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48"/>
              <p:cNvGrpSpPr/>
              <p:nvPr/>
            </p:nvGrpSpPr>
            <p:grpSpPr>
              <a:xfrm>
                <a:off x="914400" y="2819400"/>
                <a:ext cx="2133600" cy="762000"/>
                <a:chOff x="914400" y="2819400"/>
                <a:chExt cx="2133600" cy="762000"/>
              </a:xfrm>
            </p:grpSpPr>
            <p:cxnSp>
              <p:nvCxnSpPr>
                <p:cNvPr id="42" name="Curved Connector 41"/>
                <p:cNvCxnSpPr/>
                <p:nvPr/>
              </p:nvCxnSpPr>
              <p:spPr>
                <a:xfrm rot="10800000">
                  <a:off x="914400" y="2895600"/>
                  <a:ext cx="304800" cy="2286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6200000" flipV="1">
                  <a:off x="1409700" y="2933700"/>
                  <a:ext cx="304800" cy="762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5400000" flipH="1" flipV="1">
                  <a:off x="2019300" y="2933700"/>
                  <a:ext cx="228600" cy="1524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16200000" flipV="1">
                  <a:off x="2400300" y="2933700"/>
                  <a:ext cx="304800" cy="76200"/>
                </a:xfrm>
                <a:prstGeom prst="curvedConnector3">
                  <a:avLst>
                    <a:gd name="adj1" fmla="val 41045"/>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5400000" flipH="1" flipV="1">
                  <a:off x="2857500" y="2933700"/>
                  <a:ext cx="228600" cy="1524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5400000">
                  <a:off x="2095500" y="3390900"/>
                  <a:ext cx="152400" cy="762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5400000">
                  <a:off x="1219200" y="3429000"/>
                  <a:ext cx="228600" cy="762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6200000" flipH="1">
                  <a:off x="2552700" y="3390900"/>
                  <a:ext cx="152400" cy="76200"/>
                </a:xfrm>
                <a:prstGeom prst="curved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49"/>
              <p:cNvGrpSpPr/>
              <p:nvPr/>
            </p:nvGrpSpPr>
            <p:grpSpPr>
              <a:xfrm>
                <a:off x="762000" y="3657600"/>
                <a:ext cx="2133600" cy="762000"/>
                <a:chOff x="914400" y="2819400"/>
                <a:chExt cx="2133600" cy="762000"/>
              </a:xfrm>
            </p:grpSpPr>
            <p:cxnSp>
              <p:nvCxnSpPr>
                <p:cNvPr id="34" name="Curved Connector 33"/>
                <p:cNvCxnSpPr/>
                <p:nvPr/>
              </p:nvCxnSpPr>
              <p:spPr>
                <a:xfrm rot="10800000">
                  <a:off x="914400" y="2895600"/>
                  <a:ext cx="304800" cy="2286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16200000" flipV="1">
                  <a:off x="1409700" y="2933700"/>
                  <a:ext cx="304800" cy="762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5400000" flipH="1" flipV="1">
                  <a:off x="2019300" y="2933700"/>
                  <a:ext cx="228600" cy="1524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16200000" flipV="1">
                  <a:off x="2400300" y="2933700"/>
                  <a:ext cx="304800" cy="76200"/>
                </a:xfrm>
                <a:prstGeom prst="curvedConnector3">
                  <a:avLst>
                    <a:gd name="adj1" fmla="val 41045"/>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5400000" flipH="1" flipV="1">
                  <a:off x="2857500" y="2933700"/>
                  <a:ext cx="228600" cy="1524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5400000">
                  <a:off x="2095500" y="3390900"/>
                  <a:ext cx="152400" cy="762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5400000">
                  <a:off x="1219200" y="3429000"/>
                  <a:ext cx="228600" cy="762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p:nvPr/>
              </p:nvCxnSpPr>
              <p:spPr>
                <a:xfrm rot="16200000" flipH="1">
                  <a:off x="2552700" y="3390900"/>
                  <a:ext cx="152400" cy="76200"/>
                </a:xfrm>
                <a:prstGeom prst="curvedConnector3">
                  <a:avLst>
                    <a:gd name="adj1" fmla="val 50000"/>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oup 58"/>
              <p:cNvGrpSpPr/>
              <p:nvPr/>
            </p:nvGrpSpPr>
            <p:grpSpPr>
              <a:xfrm>
                <a:off x="914400" y="4648200"/>
                <a:ext cx="2133600" cy="762000"/>
                <a:chOff x="914400" y="2819400"/>
                <a:chExt cx="2133600" cy="762000"/>
              </a:xfrm>
            </p:grpSpPr>
            <p:cxnSp>
              <p:nvCxnSpPr>
                <p:cNvPr id="26" name="Curved Connector 25"/>
                <p:cNvCxnSpPr/>
                <p:nvPr/>
              </p:nvCxnSpPr>
              <p:spPr>
                <a:xfrm rot="10800000">
                  <a:off x="914400" y="2895600"/>
                  <a:ext cx="304800" cy="2286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rot="16200000" flipV="1">
                  <a:off x="1409700" y="2933700"/>
                  <a:ext cx="304800" cy="762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2019300" y="2933700"/>
                  <a:ext cx="228600" cy="1524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6200000" flipV="1">
                  <a:off x="2400300" y="2933700"/>
                  <a:ext cx="304800" cy="76200"/>
                </a:xfrm>
                <a:prstGeom prst="curvedConnector3">
                  <a:avLst>
                    <a:gd name="adj1" fmla="val 41045"/>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5400000" flipH="1" flipV="1">
                  <a:off x="2857500" y="2933700"/>
                  <a:ext cx="228600" cy="1524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a:off x="2095500" y="3390900"/>
                  <a:ext cx="152400" cy="762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5400000">
                  <a:off x="1219200" y="3429000"/>
                  <a:ext cx="228600" cy="762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6200000" flipH="1">
                  <a:off x="2552700" y="3390900"/>
                  <a:ext cx="152400" cy="762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67000" y="2612408"/>
                <a:ext cx="428322" cy="369332"/>
              </a:xfrm>
              <a:prstGeom prst="rect">
                <a:avLst/>
              </a:prstGeom>
              <a:noFill/>
            </p:spPr>
            <p:txBody>
              <a:bodyPr wrap="none" rtlCol="0">
                <a:spAutoFit/>
              </a:bodyPr>
              <a:lstStyle/>
              <a:p>
                <a:r>
                  <a:rPr lang="en-US" dirty="0">
                    <a:solidFill>
                      <a:srgbClr val="CC9900"/>
                    </a:solidFill>
                    <a:latin typeface="Times New Roman"/>
                  </a:rPr>
                  <a:t>oil</a:t>
                </a:r>
              </a:p>
            </p:txBody>
          </p:sp>
          <p:sp>
            <p:nvSpPr>
              <p:cNvPr id="24" name="TextBox 23"/>
              <p:cNvSpPr txBox="1"/>
              <p:nvPr/>
            </p:nvSpPr>
            <p:spPr>
              <a:xfrm>
                <a:off x="2819400" y="3505200"/>
                <a:ext cx="916405" cy="369332"/>
              </a:xfrm>
              <a:prstGeom prst="rect">
                <a:avLst/>
              </a:prstGeom>
              <a:noFill/>
            </p:spPr>
            <p:txBody>
              <a:bodyPr wrap="none" rtlCol="0">
                <a:spAutoFit/>
              </a:bodyPr>
              <a:lstStyle/>
              <a:p>
                <a:r>
                  <a:rPr lang="en-US" dirty="0">
                    <a:solidFill>
                      <a:srgbClr val="FFC000"/>
                    </a:solidFill>
                    <a:latin typeface="Times New Roman"/>
                  </a:rPr>
                  <a:t>Wet gas</a:t>
                </a:r>
              </a:p>
            </p:txBody>
          </p:sp>
          <p:sp>
            <p:nvSpPr>
              <p:cNvPr id="25" name="TextBox 24"/>
              <p:cNvSpPr txBox="1"/>
              <p:nvPr/>
            </p:nvSpPr>
            <p:spPr>
              <a:xfrm>
                <a:off x="2743200" y="4343400"/>
                <a:ext cx="909223" cy="369332"/>
              </a:xfrm>
              <a:prstGeom prst="rect">
                <a:avLst/>
              </a:prstGeom>
              <a:noFill/>
            </p:spPr>
            <p:txBody>
              <a:bodyPr wrap="none" rtlCol="0">
                <a:spAutoFit/>
              </a:bodyPr>
              <a:lstStyle/>
              <a:p>
                <a:r>
                  <a:rPr lang="en-US" dirty="0">
                    <a:solidFill>
                      <a:srgbClr val="FF0000"/>
                    </a:solidFill>
                    <a:latin typeface="Times New Roman"/>
                  </a:rPr>
                  <a:t>Dry gas</a:t>
                </a:r>
              </a:p>
            </p:txBody>
          </p:sp>
        </p:grpSp>
        <p:sp>
          <p:nvSpPr>
            <p:cNvPr id="5" name="TextBox 4"/>
            <p:cNvSpPr txBox="1"/>
            <p:nvPr/>
          </p:nvSpPr>
          <p:spPr>
            <a:xfrm>
              <a:off x="2522184" y="1447801"/>
              <a:ext cx="739305" cy="307777"/>
            </a:xfrm>
            <a:prstGeom prst="rect">
              <a:avLst/>
            </a:prstGeom>
            <a:noFill/>
          </p:spPr>
          <p:txBody>
            <a:bodyPr wrap="none" rtlCol="0">
              <a:spAutoFit/>
            </a:bodyPr>
            <a:lstStyle/>
            <a:p>
              <a:r>
                <a:rPr lang="en-US" sz="1400" dirty="0">
                  <a:solidFill>
                    <a:srgbClr val="000000"/>
                  </a:solidFill>
                  <a:latin typeface="Times New Roman"/>
                </a:rPr>
                <a:t>400 Ma</a:t>
              </a:r>
            </a:p>
          </p:txBody>
        </p:sp>
        <p:sp>
          <p:nvSpPr>
            <p:cNvPr id="6" name="TextBox 5"/>
            <p:cNvSpPr txBox="1"/>
            <p:nvPr/>
          </p:nvSpPr>
          <p:spPr>
            <a:xfrm>
              <a:off x="2522184" y="2362201"/>
              <a:ext cx="739305" cy="307777"/>
            </a:xfrm>
            <a:prstGeom prst="rect">
              <a:avLst/>
            </a:prstGeom>
            <a:noFill/>
          </p:spPr>
          <p:txBody>
            <a:bodyPr wrap="none" rtlCol="0">
              <a:spAutoFit/>
            </a:bodyPr>
            <a:lstStyle/>
            <a:p>
              <a:r>
                <a:rPr lang="en-US" sz="1400" dirty="0">
                  <a:solidFill>
                    <a:srgbClr val="000000"/>
                  </a:solidFill>
                  <a:latin typeface="Times New Roman"/>
                </a:rPr>
                <a:t>330 Ma</a:t>
              </a:r>
            </a:p>
          </p:txBody>
        </p:sp>
        <p:sp>
          <p:nvSpPr>
            <p:cNvPr id="7" name="TextBox 6"/>
            <p:cNvSpPr txBox="1"/>
            <p:nvPr/>
          </p:nvSpPr>
          <p:spPr>
            <a:xfrm>
              <a:off x="2522184" y="4191001"/>
              <a:ext cx="739305" cy="307777"/>
            </a:xfrm>
            <a:prstGeom prst="rect">
              <a:avLst/>
            </a:prstGeom>
            <a:noFill/>
          </p:spPr>
          <p:txBody>
            <a:bodyPr wrap="none" rtlCol="0">
              <a:spAutoFit/>
            </a:bodyPr>
            <a:lstStyle/>
            <a:p>
              <a:r>
                <a:rPr lang="en-US" sz="1400" dirty="0">
                  <a:solidFill>
                    <a:srgbClr val="000000"/>
                  </a:solidFill>
                  <a:latin typeface="Times New Roman"/>
                </a:rPr>
                <a:t>250 Ma</a:t>
              </a:r>
            </a:p>
          </p:txBody>
        </p:sp>
      </p:grpSp>
      <p:grpSp>
        <p:nvGrpSpPr>
          <p:cNvPr id="58" name="Group 57"/>
          <p:cNvGrpSpPr/>
          <p:nvPr/>
        </p:nvGrpSpPr>
        <p:grpSpPr>
          <a:xfrm>
            <a:off x="5752783" y="3922155"/>
            <a:ext cx="5594218" cy="1745495"/>
            <a:chOff x="6019801" y="5150880"/>
            <a:chExt cx="5594218" cy="1745495"/>
          </a:xfrm>
        </p:grpSpPr>
        <p:grpSp>
          <p:nvGrpSpPr>
            <p:cNvPr id="59" name="Group 70"/>
            <p:cNvGrpSpPr/>
            <p:nvPr/>
          </p:nvGrpSpPr>
          <p:grpSpPr>
            <a:xfrm>
              <a:off x="6270008" y="5921992"/>
              <a:ext cx="2438400" cy="228600"/>
              <a:chOff x="685800" y="1828800"/>
              <a:chExt cx="1447800" cy="381000"/>
            </a:xfrm>
          </p:grpSpPr>
          <p:cxnSp>
            <p:nvCxnSpPr>
              <p:cNvPr id="75" name="Straight Connector 74"/>
              <p:cNvCxnSpPr/>
              <p:nvPr/>
            </p:nvCxnSpPr>
            <p:spPr>
              <a:xfrm>
                <a:off x="685800" y="2209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85800" y="18288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80"/>
            <p:cNvGrpSpPr/>
            <p:nvPr/>
          </p:nvGrpSpPr>
          <p:grpSpPr>
            <a:xfrm>
              <a:off x="6096001" y="5576248"/>
              <a:ext cx="2805753" cy="233150"/>
              <a:chOff x="533400" y="5562600"/>
              <a:chExt cx="2805753" cy="233150"/>
            </a:xfrm>
          </p:grpSpPr>
          <p:sp>
            <p:nvSpPr>
              <p:cNvPr id="72" name="Freeform 71"/>
              <p:cNvSpPr/>
              <p:nvPr/>
            </p:nvSpPr>
            <p:spPr>
              <a:xfrm>
                <a:off x="533400" y="5715000"/>
                <a:ext cx="2729553" cy="80750"/>
              </a:xfrm>
              <a:custGeom>
                <a:avLst/>
                <a:gdLst>
                  <a:gd name="connsiteX0" fmla="*/ 0 w 2729553"/>
                  <a:gd name="connsiteY0" fmla="*/ 95535 h 156950"/>
                  <a:gd name="connsiteX1" fmla="*/ 122830 w 2729553"/>
                  <a:gd name="connsiteY1" fmla="*/ 27296 h 156950"/>
                  <a:gd name="connsiteX2" fmla="*/ 259308 w 2729553"/>
                  <a:gd name="connsiteY2" fmla="*/ 136478 h 156950"/>
                  <a:gd name="connsiteX3" fmla="*/ 504968 w 2729553"/>
                  <a:gd name="connsiteY3" fmla="*/ 54591 h 156950"/>
                  <a:gd name="connsiteX4" fmla="*/ 614150 w 2729553"/>
                  <a:gd name="connsiteY4" fmla="*/ 150126 h 156950"/>
                  <a:gd name="connsiteX5" fmla="*/ 900753 w 2729553"/>
                  <a:gd name="connsiteY5" fmla="*/ 95535 h 156950"/>
                  <a:gd name="connsiteX6" fmla="*/ 1214651 w 2729553"/>
                  <a:gd name="connsiteY6" fmla="*/ 109183 h 156950"/>
                  <a:gd name="connsiteX7" fmla="*/ 1351129 w 2729553"/>
                  <a:gd name="connsiteY7" fmla="*/ 13648 h 156950"/>
                  <a:gd name="connsiteX8" fmla="*/ 1569493 w 2729553"/>
                  <a:gd name="connsiteY8" fmla="*/ 27296 h 156950"/>
                  <a:gd name="connsiteX9" fmla="*/ 1924335 w 2729553"/>
                  <a:gd name="connsiteY9" fmla="*/ 136478 h 156950"/>
                  <a:gd name="connsiteX10" fmla="*/ 2197290 w 2729553"/>
                  <a:gd name="connsiteY10" fmla="*/ 54591 h 156950"/>
                  <a:gd name="connsiteX11" fmla="*/ 2265529 w 2729553"/>
                  <a:gd name="connsiteY11" fmla="*/ 136478 h 156950"/>
                  <a:gd name="connsiteX12" fmla="*/ 2470245 w 2729553"/>
                  <a:gd name="connsiteY12" fmla="*/ 136478 h 156950"/>
                  <a:gd name="connsiteX13" fmla="*/ 2620371 w 2729553"/>
                  <a:gd name="connsiteY13" fmla="*/ 95535 h 156950"/>
                  <a:gd name="connsiteX14" fmla="*/ 2729553 w 2729553"/>
                  <a:gd name="connsiteY14" fmla="*/ 136478 h 1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553" h="156950">
                    <a:moveTo>
                      <a:pt x="0" y="95535"/>
                    </a:moveTo>
                    <a:cubicBezTo>
                      <a:pt x="39806" y="58003"/>
                      <a:pt x="79612" y="20472"/>
                      <a:pt x="122830" y="27296"/>
                    </a:cubicBezTo>
                    <a:cubicBezTo>
                      <a:pt x="166048" y="34120"/>
                      <a:pt x="195618" y="131929"/>
                      <a:pt x="259308" y="136478"/>
                    </a:cubicBezTo>
                    <a:cubicBezTo>
                      <a:pt x="322998" y="141027"/>
                      <a:pt x="445828" y="52316"/>
                      <a:pt x="504968" y="54591"/>
                    </a:cubicBezTo>
                    <a:cubicBezTo>
                      <a:pt x="564108" y="56866"/>
                      <a:pt x="548186" y="143302"/>
                      <a:pt x="614150" y="150126"/>
                    </a:cubicBezTo>
                    <a:cubicBezTo>
                      <a:pt x="680114" y="156950"/>
                      <a:pt x="800670" y="102359"/>
                      <a:pt x="900753" y="95535"/>
                    </a:cubicBezTo>
                    <a:cubicBezTo>
                      <a:pt x="1000836" y="88711"/>
                      <a:pt x="1139588" y="122831"/>
                      <a:pt x="1214651" y="109183"/>
                    </a:cubicBezTo>
                    <a:cubicBezTo>
                      <a:pt x="1289714" y="95535"/>
                      <a:pt x="1291989" y="27296"/>
                      <a:pt x="1351129" y="13648"/>
                    </a:cubicBezTo>
                    <a:cubicBezTo>
                      <a:pt x="1410269" y="0"/>
                      <a:pt x="1473959" y="6824"/>
                      <a:pt x="1569493" y="27296"/>
                    </a:cubicBezTo>
                    <a:cubicBezTo>
                      <a:pt x="1665027" y="47768"/>
                      <a:pt x="1819702" y="131929"/>
                      <a:pt x="1924335" y="136478"/>
                    </a:cubicBezTo>
                    <a:cubicBezTo>
                      <a:pt x="2028968" y="141027"/>
                      <a:pt x="2140424" y="54591"/>
                      <a:pt x="2197290" y="54591"/>
                    </a:cubicBezTo>
                    <a:cubicBezTo>
                      <a:pt x="2254156" y="54591"/>
                      <a:pt x="2220037" y="122830"/>
                      <a:pt x="2265529" y="136478"/>
                    </a:cubicBezTo>
                    <a:cubicBezTo>
                      <a:pt x="2311021" y="150126"/>
                      <a:pt x="2411105" y="143302"/>
                      <a:pt x="2470245" y="136478"/>
                    </a:cubicBezTo>
                    <a:cubicBezTo>
                      <a:pt x="2529385" y="129654"/>
                      <a:pt x="2577153" y="95535"/>
                      <a:pt x="2620371" y="95535"/>
                    </a:cubicBezTo>
                    <a:cubicBezTo>
                      <a:pt x="2663589" y="95535"/>
                      <a:pt x="2696571" y="116006"/>
                      <a:pt x="2729553" y="1364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a:endParaRPr>
              </a:p>
            </p:txBody>
          </p:sp>
          <p:sp>
            <p:nvSpPr>
              <p:cNvPr id="73" name="Freeform 72"/>
              <p:cNvSpPr/>
              <p:nvPr/>
            </p:nvSpPr>
            <p:spPr>
              <a:xfrm>
                <a:off x="533400" y="5638800"/>
                <a:ext cx="2729553" cy="80750"/>
              </a:xfrm>
              <a:custGeom>
                <a:avLst/>
                <a:gdLst>
                  <a:gd name="connsiteX0" fmla="*/ 0 w 2729553"/>
                  <a:gd name="connsiteY0" fmla="*/ 95535 h 156950"/>
                  <a:gd name="connsiteX1" fmla="*/ 122830 w 2729553"/>
                  <a:gd name="connsiteY1" fmla="*/ 27296 h 156950"/>
                  <a:gd name="connsiteX2" fmla="*/ 259308 w 2729553"/>
                  <a:gd name="connsiteY2" fmla="*/ 136478 h 156950"/>
                  <a:gd name="connsiteX3" fmla="*/ 504968 w 2729553"/>
                  <a:gd name="connsiteY3" fmla="*/ 54591 h 156950"/>
                  <a:gd name="connsiteX4" fmla="*/ 614150 w 2729553"/>
                  <a:gd name="connsiteY4" fmla="*/ 150126 h 156950"/>
                  <a:gd name="connsiteX5" fmla="*/ 900753 w 2729553"/>
                  <a:gd name="connsiteY5" fmla="*/ 95535 h 156950"/>
                  <a:gd name="connsiteX6" fmla="*/ 1214651 w 2729553"/>
                  <a:gd name="connsiteY6" fmla="*/ 109183 h 156950"/>
                  <a:gd name="connsiteX7" fmla="*/ 1351129 w 2729553"/>
                  <a:gd name="connsiteY7" fmla="*/ 13648 h 156950"/>
                  <a:gd name="connsiteX8" fmla="*/ 1569493 w 2729553"/>
                  <a:gd name="connsiteY8" fmla="*/ 27296 h 156950"/>
                  <a:gd name="connsiteX9" fmla="*/ 1924335 w 2729553"/>
                  <a:gd name="connsiteY9" fmla="*/ 136478 h 156950"/>
                  <a:gd name="connsiteX10" fmla="*/ 2197290 w 2729553"/>
                  <a:gd name="connsiteY10" fmla="*/ 54591 h 156950"/>
                  <a:gd name="connsiteX11" fmla="*/ 2265529 w 2729553"/>
                  <a:gd name="connsiteY11" fmla="*/ 136478 h 156950"/>
                  <a:gd name="connsiteX12" fmla="*/ 2470245 w 2729553"/>
                  <a:gd name="connsiteY12" fmla="*/ 136478 h 156950"/>
                  <a:gd name="connsiteX13" fmla="*/ 2620371 w 2729553"/>
                  <a:gd name="connsiteY13" fmla="*/ 95535 h 156950"/>
                  <a:gd name="connsiteX14" fmla="*/ 2729553 w 2729553"/>
                  <a:gd name="connsiteY14" fmla="*/ 136478 h 1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553" h="156950">
                    <a:moveTo>
                      <a:pt x="0" y="95535"/>
                    </a:moveTo>
                    <a:cubicBezTo>
                      <a:pt x="39806" y="58003"/>
                      <a:pt x="79612" y="20472"/>
                      <a:pt x="122830" y="27296"/>
                    </a:cubicBezTo>
                    <a:cubicBezTo>
                      <a:pt x="166048" y="34120"/>
                      <a:pt x="195618" y="131929"/>
                      <a:pt x="259308" y="136478"/>
                    </a:cubicBezTo>
                    <a:cubicBezTo>
                      <a:pt x="322998" y="141027"/>
                      <a:pt x="445828" y="52316"/>
                      <a:pt x="504968" y="54591"/>
                    </a:cubicBezTo>
                    <a:cubicBezTo>
                      <a:pt x="564108" y="56866"/>
                      <a:pt x="548186" y="143302"/>
                      <a:pt x="614150" y="150126"/>
                    </a:cubicBezTo>
                    <a:cubicBezTo>
                      <a:pt x="680114" y="156950"/>
                      <a:pt x="800670" y="102359"/>
                      <a:pt x="900753" y="95535"/>
                    </a:cubicBezTo>
                    <a:cubicBezTo>
                      <a:pt x="1000836" y="88711"/>
                      <a:pt x="1139588" y="122831"/>
                      <a:pt x="1214651" y="109183"/>
                    </a:cubicBezTo>
                    <a:cubicBezTo>
                      <a:pt x="1289714" y="95535"/>
                      <a:pt x="1291989" y="27296"/>
                      <a:pt x="1351129" y="13648"/>
                    </a:cubicBezTo>
                    <a:cubicBezTo>
                      <a:pt x="1410269" y="0"/>
                      <a:pt x="1473959" y="6824"/>
                      <a:pt x="1569493" y="27296"/>
                    </a:cubicBezTo>
                    <a:cubicBezTo>
                      <a:pt x="1665027" y="47768"/>
                      <a:pt x="1819702" y="131929"/>
                      <a:pt x="1924335" y="136478"/>
                    </a:cubicBezTo>
                    <a:cubicBezTo>
                      <a:pt x="2028968" y="141027"/>
                      <a:pt x="2140424" y="54591"/>
                      <a:pt x="2197290" y="54591"/>
                    </a:cubicBezTo>
                    <a:cubicBezTo>
                      <a:pt x="2254156" y="54591"/>
                      <a:pt x="2220037" y="122830"/>
                      <a:pt x="2265529" y="136478"/>
                    </a:cubicBezTo>
                    <a:cubicBezTo>
                      <a:pt x="2311021" y="150126"/>
                      <a:pt x="2411105" y="143302"/>
                      <a:pt x="2470245" y="136478"/>
                    </a:cubicBezTo>
                    <a:cubicBezTo>
                      <a:pt x="2529385" y="129654"/>
                      <a:pt x="2577153" y="95535"/>
                      <a:pt x="2620371" y="95535"/>
                    </a:cubicBezTo>
                    <a:cubicBezTo>
                      <a:pt x="2663589" y="95535"/>
                      <a:pt x="2696571" y="116006"/>
                      <a:pt x="2729553" y="1364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a:endParaRPr>
              </a:p>
            </p:txBody>
          </p:sp>
          <p:sp>
            <p:nvSpPr>
              <p:cNvPr id="74" name="Freeform 73"/>
              <p:cNvSpPr/>
              <p:nvPr/>
            </p:nvSpPr>
            <p:spPr>
              <a:xfrm>
                <a:off x="609600" y="5562600"/>
                <a:ext cx="2729553" cy="80750"/>
              </a:xfrm>
              <a:custGeom>
                <a:avLst/>
                <a:gdLst>
                  <a:gd name="connsiteX0" fmla="*/ 0 w 2729553"/>
                  <a:gd name="connsiteY0" fmla="*/ 95535 h 156950"/>
                  <a:gd name="connsiteX1" fmla="*/ 122830 w 2729553"/>
                  <a:gd name="connsiteY1" fmla="*/ 27296 h 156950"/>
                  <a:gd name="connsiteX2" fmla="*/ 259308 w 2729553"/>
                  <a:gd name="connsiteY2" fmla="*/ 136478 h 156950"/>
                  <a:gd name="connsiteX3" fmla="*/ 504968 w 2729553"/>
                  <a:gd name="connsiteY3" fmla="*/ 54591 h 156950"/>
                  <a:gd name="connsiteX4" fmla="*/ 614150 w 2729553"/>
                  <a:gd name="connsiteY4" fmla="*/ 150126 h 156950"/>
                  <a:gd name="connsiteX5" fmla="*/ 900753 w 2729553"/>
                  <a:gd name="connsiteY5" fmla="*/ 95535 h 156950"/>
                  <a:gd name="connsiteX6" fmla="*/ 1214651 w 2729553"/>
                  <a:gd name="connsiteY6" fmla="*/ 109183 h 156950"/>
                  <a:gd name="connsiteX7" fmla="*/ 1351129 w 2729553"/>
                  <a:gd name="connsiteY7" fmla="*/ 13648 h 156950"/>
                  <a:gd name="connsiteX8" fmla="*/ 1569493 w 2729553"/>
                  <a:gd name="connsiteY8" fmla="*/ 27296 h 156950"/>
                  <a:gd name="connsiteX9" fmla="*/ 1924335 w 2729553"/>
                  <a:gd name="connsiteY9" fmla="*/ 136478 h 156950"/>
                  <a:gd name="connsiteX10" fmla="*/ 2197290 w 2729553"/>
                  <a:gd name="connsiteY10" fmla="*/ 54591 h 156950"/>
                  <a:gd name="connsiteX11" fmla="*/ 2265529 w 2729553"/>
                  <a:gd name="connsiteY11" fmla="*/ 136478 h 156950"/>
                  <a:gd name="connsiteX12" fmla="*/ 2470245 w 2729553"/>
                  <a:gd name="connsiteY12" fmla="*/ 136478 h 156950"/>
                  <a:gd name="connsiteX13" fmla="*/ 2620371 w 2729553"/>
                  <a:gd name="connsiteY13" fmla="*/ 95535 h 156950"/>
                  <a:gd name="connsiteX14" fmla="*/ 2729553 w 2729553"/>
                  <a:gd name="connsiteY14" fmla="*/ 136478 h 1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553" h="156950">
                    <a:moveTo>
                      <a:pt x="0" y="95535"/>
                    </a:moveTo>
                    <a:cubicBezTo>
                      <a:pt x="39806" y="58003"/>
                      <a:pt x="79612" y="20472"/>
                      <a:pt x="122830" y="27296"/>
                    </a:cubicBezTo>
                    <a:cubicBezTo>
                      <a:pt x="166048" y="34120"/>
                      <a:pt x="195618" y="131929"/>
                      <a:pt x="259308" y="136478"/>
                    </a:cubicBezTo>
                    <a:cubicBezTo>
                      <a:pt x="322998" y="141027"/>
                      <a:pt x="445828" y="52316"/>
                      <a:pt x="504968" y="54591"/>
                    </a:cubicBezTo>
                    <a:cubicBezTo>
                      <a:pt x="564108" y="56866"/>
                      <a:pt x="548186" y="143302"/>
                      <a:pt x="614150" y="150126"/>
                    </a:cubicBezTo>
                    <a:cubicBezTo>
                      <a:pt x="680114" y="156950"/>
                      <a:pt x="800670" y="102359"/>
                      <a:pt x="900753" y="95535"/>
                    </a:cubicBezTo>
                    <a:cubicBezTo>
                      <a:pt x="1000836" y="88711"/>
                      <a:pt x="1139588" y="122831"/>
                      <a:pt x="1214651" y="109183"/>
                    </a:cubicBezTo>
                    <a:cubicBezTo>
                      <a:pt x="1289714" y="95535"/>
                      <a:pt x="1291989" y="27296"/>
                      <a:pt x="1351129" y="13648"/>
                    </a:cubicBezTo>
                    <a:cubicBezTo>
                      <a:pt x="1410269" y="0"/>
                      <a:pt x="1473959" y="6824"/>
                      <a:pt x="1569493" y="27296"/>
                    </a:cubicBezTo>
                    <a:cubicBezTo>
                      <a:pt x="1665027" y="47768"/>
                      <a:pt x="1819702" y="131929"/>
                      <a:pt x="1924335" y="136478"/>
                    </a:cubicBezTo>
                    <a:cubicBezTo>
                      <a:pt x="2028968" y="141027"/>
                      <a:pt x="2140424" y="54591"/>
                      <a:pt x="2197290" y="54591"/>
                    </a:cubicBezTo>
                    <a:cubicBezTo>
                      <a:pt x="2254156" y="54591"/>
                      <a:pt x="2220037" y="122830"/>
                      <a:pt x="2265529" y="136478"/>
                    </a:cubicBezTo>
                    <a:cubicBezTo>
                      <a:pt x="2311021" y="150126"/>
                      <a:pt x="2411105" y="143302"/>
                      <a:pt x="2470245" y="136478"/>
                    </a:cubicBezTo>
                    <a:cubicBezTo>
                      <a:pt x="2529385" y="129654"/>
                      <a:pt x="2577153" y="95535"/>
                      <a:pt x="2620371" y="95535"/>
                    </a:cubicBezTo>
                    <a:cubicBezTo>
                      <a:pt x="2663589" y="95535"/>
                      <a:pt x="2696571" y="116006"/>
                      <a:pt x="2729553" y="1364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a:endParaRPr>
              </a:p>
            </p:txBody>
          </p:sp>
        </p:grpSp>
        <p:grpSp>
          <p:nvGrpSpPr>
            <p:cNvPr id="61" name="Group 81"/>
            <p:cNvGrpSpPr/>
            <p:nvPr/>
          </p:nvGrpSpPr>
          <p:grpSpPr>
            <a:xfrm>
              <a:off x="6019801" y="6262048"/>
              <a:ext cx="2805753" cy="233150"/>
              <a:chOff x="533400" y="5562600"/>
              <a:chExt cx="2805753" cy="233150"/>
            </a:xfrm>
          </p:grpSpPr>
          <p:sp>
            <p:nvSpPr>
              <p:cNvPr id="69" name="Freeform 68"/>
              <p:cNvSpPr/>
              <p:nvPr/>
            </p:nvSpPr>
            <p:spPr>
              <a:xfrm>
                <a:off x="533400" y="5715000"/>
                <a:ext cx="2729553" cy="80750"/>
              </a:xfrm>
              <a:custGeom>
                <a:avLst/>
                <a:gdLst>
                  <a:gd name="connsiteX0" fmla="*/ 0 w 2729553"/>
                  <a:gd name="connsiteY0" fmla="*/ 95535 h 156950"/>
                  <a:gd name="connsiteX1" fmla="*/ 122830 w 2729553"/>
                  <a:gd name="connsiteY1" fmla="*/ 27296 h 156950"/>
                  <a:gd name="connsiteX2" fmla="*/ 259308 w 2729553"/>
                  <a:gd name="connsiteY2" fmla="*/ 136478 h 156950"/>
                  <a:gd name="connsiteX3" fmla="*/ 504968 w 2729553"/>
                  <a:gd name="connsiteY3" fmla="*/ 54591 h 156950"/>
                  <a:gd name="connsiteX4" fmla="*/ 614150 w 2729553"/>
                  <a:gd name="connsiteY4" fmla="*/ 150126 h 156950"/>
                  <a:gd name="connsiteX5" fmla="*/ 900753 w 2729553"/>
                  <a:gd name="connsiteY5" fmla="*/ 95535 h 156950"/>
                  <a:gd name="connsiteX6" fmla="*/ 1214651 w 2729553"/>
                  <a:gd name="connsiteY6" fmla="*/ 109183 h 156950"/>
                  <a:gd name="connsiteX7" fmla="*/ 1351129 w 2729553"/>
                  <a:gd name="connsiteY7" fmla="*/ 13648 h 156950"/>
                  <a:gd name="connsiteX8" fmla="*/ 1569493 w 2729553"/>
                  <a:gd name="connsiteY8" fmla="*/ 27296 h 156950"/>
                  <a:gd name="connsiteX9" fmla="*/ 1924335 w 2729553"/>
                  <a:gd name="connsiteY9" fmla="*/ 136478 h 156950"/>
                  <a:gd name="connsiteX10" fmla="*/ 2197290 w 2729553"/>
                  <a:gd name="connsiteY10" fmla="*/ 54591 h 156950"/>
                  <a:gd name="connsiteX11" fmla="*/ 2265529 w 2729553"/>
                  <a:gd name="connsiteY11" fmla="*/ 136478 h 156950"/>
                  <a:gd name="connsiteX12" fmla="*/ 2470245 w 2729553"/>
                  <a:gd name="connsiteY12" fmla="*/ 136478 h 156950"/>
                  <a:gd name="connsiteX13" fmla="*/ 2620371 w 2729553"/>
                  <a:gd name="connsiteY13" fmla="*/ 95535 h 156950"/>
                  <a:gd name="connsiteX14" fmla="*/ 2729553 w 2729553"/>
                  <a:gd name="connsiteY14" fmla="*/ 136478 h 1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553" h="156950">
                    <a:moveTo>
                      <a:pt x="0" y="95535"/>
                    </a:moveTo>
                    <a:cubicBezTo>
                      <a:pt x="39806" y="58003"/>
                      <a:pt x="79612" y="20472"/>
                      <a:pt x="122830" y="27296"/>
                    </a:cubicBezTo>
                    <a:cubicBezTo>
                      <a:pt x="166048" y="34120"/>
                      <a:pt x="195618" y="131929"/>
                      <a:pt x="259308" y="136478"/>
                    </a:cubicBezTo>
                    <a:cubicBezTo>
                      <a:pt x="322998" y="141027"/>
                      <a:pt x="445828" y="52316"/>
                      <a:pt x="504968" y="54591"/>
                    </a:cubicBezTo>
                    <a:cubicBezTo>
                      <a:pt x="564108" y="56866"/>
                      <a:pt x="548186" y="143302"/>
                      <a:pt x="614150" y="150126"/>
                    </a:cubicBezTo>
                    <a:cubicBezTo>
                      <a:pt x="680114" y="156950"/>
                      <a:pt x="800670" y="102359"/>
                      <a:pt x="900753" y="95535"/>
                    </a:cubicBezTo>
                    <a:cubicBezTo>
                      <a:pt x="1000836" y="88711"/>
                      <a:pt x="1139588" y="122831"/>
                      <a:pt x="1214651" y="109183"/>
                    </a:cubicBezTo>
                    <a:cubicBezTo>
                      <a:pt x="1289714" y="95535"/>
                      <a:pt x="1291989" y="27296"/>
                      <a:pt x="1351129" y="13648"/>
                    </a:cubicBezTo>
                    <a:cubicBezTo>
                      <a:pt x="1410269" y="0"/>
                      <a:pt x="1473959" y="6824"/>
                      <a:pt x="1569493" y="27296"/>
                    </a:cubicBezTo>
                    <a:cubicBezTo>
                      <a:pt x="1665027" y="47768"/>
                      <a:pt x="1819702" y="131929"/>
                      <a:pt x="1924335" y="136478"/>
                    </a:cubicBezTo>
                    <a:cubicBezTo>
                      <a:pt x="2028968" y="141027"/>
                      <a:pt x="2140424" y="54591"/>
                      <a:pt x="2197290" y="54591"/>
                    </a:cubicBezTo>
                    <a:cubicBezTo>
                      <a:pt x="2254156" y="54591"/>
                      <a:pt x="2220037" y="122830"/>
                      <a:pt x="2265529" y="136478"/>
                    </a:cubicBezTo>
                    <a:cubicBezTo>
                      <a:pt x="2311021" y="150126"/>
                      <a:pt x="2411105" y="143302"/>
                      <a:pt x="2470245" y="136478"/>
                    </a:cubicBezTo>
                    <a:cubicBezTo>
                      <a:pt x="2529385" y="129654"/>
                      <a:pt x="2577153" y="95535"/>
                      <a:pt x="2620371" y="95535"/>
                    </a:cubicBezTo>
                    <a:cubicBezTo>
                      <a:pt x="2663589" y="95535"/>
                      <a:pt x="2696571" y="116006"/>
                      <a:pt x="2729553" y="1364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a:endParaRPr>
              </a:p>
            </p:txBody>
          </p:sp>
          <p:sp>
            <p:nvSpPr>
              <p:cNvPr id="70" name="Freeform 69"/>
              <p:cNvSpPr/>
              <p:nvPr/>
            </p:nvSpPr>
            <p:spPr>
              <a:xfrm>
                <a:off x="533400" y="5638800"/>
                <a:ext cx="2729553" cy="80750"/>
              </a:xfrm>
              <a:custGeom>
                <a:avLst/>
                <a:gdLst>
                  <a:gd name="connsiteX0" fmla="*/ 0 w 2729553"/>
                  <a:gd name="connsiteY0" fmla="*/ 95535 h 156950"/>
                  <a:gd name="connsiteX1" fmla="*/ 122830 w 2729553"/>
                  <a:gd name="connsiteY1" fmla="*/ 27296 h 156950"/>
                  <a:gd name="connsiteX2" fmla="*/ 259308 w 2729553"/>
                  <a:gd name="connsiteY2" fmla="*/ 136478 h 156950"/>
                  <a:gd name="connsiteX3" fmla="*/ 504968 w 2729553"/>
                  <a:gd name="connsiteY3" fmla="*/ 54591 h 156950"/>
                  <a:gd name="connsiteX4" fmla="*/ 614150 w 2729553"/>
                  <a:gd name="connsiteY4" fmla="*/ 150126 h 156950"/>
                  <a:gd name="connsiteX5" fmla="*/ 900753 w 2729553"/>
                  <a:gd name="connsiteY5" fmla="*/ 95535 h 156950"/>
                  <a:gd name="connsiteX6" fmla="*/ 1214651 w 2729553"/>
                  <a:gd name="connsiteY6" fmla="*/ 109183 h 156950"/>
                  <a:gd name="connsiteX7" fmla="*/ 1351129 w 2729553"/>
                  <a:gd name="connsiteY7" fmla="*/ 13648 h 156950"/>
                  <a:gd name="connsiteX8" fmla="*/ 1569493 w 2729553"/>
                  <a:gd name="connsiteY8" fmla="*/ 27296 h 156950"/>
                  <a:gd name="connsiteX9" fmla="*/ 1924335 w 2729553"/>
                  <a:gd name="connsiteY9" fmla="*/ 136478 h 156950"/>
                  <a:gd name="connsiteX10" fmla="*/ 2197290 w 2729553"/>
                  <a:gd name="connsiteY10" fmla="*/ 54591 h 156950"/>
                  <a:gd name="connsiteX11" fmla="*/ 2265529 w 2729553"/>
                  <a:gd name="connsiteY11" fmla="*/ 136478 h 156950"/>
                  <a:gd name="connsiteX12" fmla="*/ 2470245 w 2729553"/>
                  <a:gd name="connsiteY12" fmla="*/ 136478 h 156950"/>
                  <a:gd name="connsiteX13" fmla="*/ 2620371 w 2729553"/>
                  <a:gd name="connsiteY13" fmla="*/ 95535 h 156950"/>
                  <a:gd name="connsiteX14" fmla="*/ 2729553 w 2729553"/>
                  <a:gd name="connsiteY14" fmla="*/ 136478 h 1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553" h="156950">
                    <a:moveTo>
                      <a:pt x="0" y="95535"/>
                    </a:moveTo>
                    <a:cubicBezTo>
                      <a:pt x="39806" y="58003"/>
                      <a:pt x="79612" y="20472"/>
                      <a:pt x="122830" y="27296"/>
                    </a:cubicBezTo>
                    <a:cubicBezTo>
                      <a:pt x="166048" y="34120"/>
                      <a:pt x="195618" y="131929"/>
                      <a:pt x="259308" y="136478"/>
                    </a:cubicBezTo>
                    <a:cubicBezTo>
                      <a:pt x="322998" y="141027"/>
                      <a:pt x="445828" y="52316"/>
                      <a:pt x="504968" y="54591"/>
                    </a:cubicBezTo>
                    <a:cubicBezTo>
                      <a:pt x="564108" y="56866"/>
                      <a:pt x="548186" y="143302"/>
                      <a:pt x="614150" y="150126"/>
                    </a:cubicBezTo>
                    <a:cubicBezTo>
                      <a:pt x="680114" y="156950"/>
                      <a:pt x="800670" y="102359"/>
                      <a:pt x="900753" y="95535"/>
                    </a:cubicBezTo>
                    <a:cubicBezTo>
                      <a:pt x="1000836" y="88711"/>
                      <a:pt x="1139588" y="122831"/>
                      <a:pt x="1214651" y="109183"/>
                    </a:cubicBezTo>
                    <a:cubicBezTo>
                      <a:pt x="1289714" y="95535"/>
                      <a:pt x="1291989" y="27296"/>
                      <a:pt x="1351129" y="13648"/>
                    </a:cubicBezTo>
                    <a:cubicBezTo>
                      <a:pt x="1410269" y="0"/>
                      <a:pt x="1473959" y="6824"/>
                      <a:pt x="1569493" y="27296"/>
                    </a:cubicBezTo>
                    <a:cubicBezTo>
                      <a:pt x="1665027" y="47768"/>
                      <a:pt x="1819702" y="131929"/>
                      <a:pt x="1924335" y="136478"/>
                    </a:cubicBezTo>
                    <a:cubicBezTo>
                      <a:pt x="2028968" y="141027"/>
                      <a:pt x="2140424" y="54591"/>
                      <a:pt x="2197290" y="54591"/>
                    </a:cubicBezTo>
                    <a:cubicBezTo>
                      <a:pt x="2254156" y="54591"/>
                      <a:pt x="2220037" y="122830"/>
                      <a:pt x="2265529" y="136478"/>
                    </a:cubicBezTo>
                    <a:cubicBezTo>
                      <a:pt x="2311021" y="150126"/>
                      <a:pt x="2411105" y="143302"/>
                      <a:pt x="2470245" y="136478"/>
                    </a:cubicBezTo>
                    <a:cubicBezTo>
                      <a:pt x="2529385" y="129654"/>
                      <a:pt x="2577153" y="95535"/>
                      <a:pt x="2620371" y="95535"/>
                    </a:cubicBezTo>
                    <a:cubicBezTo>
                      <a:pt x="2663589" y="95535"/>
                      <a:pt x="2696571" y="116006"/>
                      <a:pt x="2729553" y="1364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a:endParaRPr>
              </a:p>
            </p:txBody>
          </p:sp>
          <p:sp>
            <p:nvSpPr>
              <p:cNvPr id="71" name="Freeform 70"/>
              <p:cNvSpPr/>
              <p:nvPr/>
            </p:nvSpPr>
            <p:spPr>
              <a:xfrm>
                <a:off x="609600" y="5562600"/>
                <a:ext cx="2729553" cy="80750"/>
              </a:xfrm>
              <a:custGeom>
                <a:avLst/>
                <a:gdLst>
                  <a:gd name="connsiteX0" fmla="*/ 0 w 2729553"/>
                  <a:gd name="connsiteY0" fmla="*/ 95535 h 156950"/>
                  <a:gd name="connsiteX1" fmla="*/ 122830 w 2729553"/>
                  <a:gd name="connsiteY1" fmla="*/ 27296 h 156950"/>
                  <a:gd name="connsiteX2" fmla="*/ 259308 w 2729553"/>
                  <a:gd name="connsiteY2" fmla="*/ 136478 h 156950"/>
                  <a:gd name="connsiteX3" fmla="*/ 504968 w 2729553"/>
                  <a:gd name="connsiteY3" fmla="*/ 54591 h 156950"/>
                  <a:gd name="connsiteX4" fmla="*/ 614150 w 2729553"/>
                  <a:gd name="connsiteY4" fmla="*/ 150126 h 156950"/>
                  <a:gd name="connsiteX5" fmla="*/ 900753 w 2729553"/>
                  <a:gd name="connsiteY5" fmla="*/ 95535 h 156950"/>
                  <a:gd name="connsiteX6" fmla="*/ 1214651 w 2729553"/>
                  <a:gd name="connsiteY6" fmla="*/ 109183 h 156950"/>
                  <a:gd name="connsiteX7" fmla="*/ 1351129 w 2729553"/>
                  <a:gd name="connsiteY7" fmla="*/ 13648 h 156950"/>
                  <a:gd name="connsiteX8" fmla="*/ 1569493 w 2729553"/>
                  <a:gd name="connsiteY8" fmla="*/ 27296 h 156950"/>
                  <a:gd name="connsiteX9" fmla="*/ 1924335 w 2729553"/>
                  <a:gd name="connsiteY9" fmla="*/ 136478 h 156950"/>
                  <a:gd name="connsiteX10" fmla="*/ 2197290 w 2729553"/>
                  <a:gd name="connsiteY10" fmla="*/ 54591 h 156950"/>
                  <a:gd name="connsiteX11" fmla="*/ 2265529 w 2729553"/>
                  <a:gd name="connsiteY11" fmla="*/ 136478 h 156950"/>
                  <a:gd name="connsiteX12" fmla="*/ 2470245 w 2729553"/>
                  <a:gd name="connsiteY12" fmla="*/ 136478 h 156950"/>
                  <a:gd name="connsiteX13" fmla="*/ 2620371 w 2729553"/>
                  <a:gd name="connsiteY13" fmla="*/ 95535 h 156950"/>
                  <a:gd name="connsiteX14" fmla="*/ 2729553 w 2729553"/>
                  <a:gd name="connsiteY14" fmla="*/ 136478 h 1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553" h="156950">
                    <a:moveTo>
                      <a:pt x="0" y="95535"/>
                    </a:moveTo>
                    <a:cubicBezTo>
                      <a:pt x="39806" y="58003"/>
                      <a:pt x="79612" y="20472"/>
                      <a:pt x="122830" y="27296"/>
                    </a:cubicBezTo>
                    <a:cubicBezTo>
                      <a:pt x="166048" y="34120"/>
                      <a:pt x="195618" y="131929"/>
                      <a:pt x="259308" y="136478"/>
                    </a:cubicBezTo>
                    <a:cubicBezTo>
                      <a:pt x="322998" y="141027"/>
                      <a:pt x="445828" y="52316"/>
                      <a:pt x="504968" y="54591"/>
                    </a:cubicBezTo>
                    <a:cubicBezTo>
                      <a:pt x="564108" y="56866"/>
                      <a:pt x="548186" y="143302"/>
                      <a:pt x="614150" y="150126"/>
                    </a:cubicBezTo>
                    <a:cubicBezTo>
                      <a:pt x="680114" y="156950"/>
                      <a:pt x="800670" y="102359"/>
                      <a:pt x="900753" y="95535"/>
                    </a:cubicBezTo>
                    <a:cubicBezTo>
                      <a:pt x="1000836" y="88711"/>
                      <a:pt x="1139588" y="122831"/>
                      <a:pt x="1214651" y="109183"/>
                    </a:cubicBezTo>
                    <a:cubicBezTo>
                      <a:pt x="1289714" y="95535"/>
                      <a:pt x="1291989" y="27296"/>
                      <a:pt x="1351129" y="13648"/>
                    </a:cubicBezTo>
                    <a:cubicBezTo>
                      <a:pt x="1410269" y="0"/>
                      <a:pt x="1473959" y="6824"/>
                      <a:pt x="1569493" y="27296"/>
                    </a:cubicBezTo>
                    <a:cubicBezTo>
                      <a:pt x="1665027" y="47768"/>
                      <a:pt x="1819702" y="131929"/>
                      <a:pt x="1924335" y="136478"/>
                    </a:cubicBezTo>
                    <a:cubicBezTo>
                      <a:pt x="2028968" y="141027"/>
                      <a:pt x="2140424" y="54591"/>
                      <a:pt x="2197290" y="54591"/>
                    </a:cubicBezTo>
                    <a:cubicBezTo>
                      <a:pt x="2254156" y="54591"/>
                      <a:pt x="2220037" y="122830"/>
                      <a:pt x="2265529" y="136478"/>
                    </a:cubicBezTo>
                    <a:cubicBezTo>
                      <a:pt x="2311021" y="150126"/>
                      <a:pt x="2411105" y="143302"/>
                      <a:pt x="2470245" y="136478"/>
                    </a:cubicBezTo>
                    <a:cubicBezTo>
                      <a:pt x="2529385" y="129654"/>
                      <a:pt x="2577153" y="95535"/>
                      <a:pt x="2620371" y="95535"/>
                    </a:cubicBezTo>
                    <a:cubicBezTo>
                      <a:pt x="2663589" y="95535"/>
                      <a:pt x="2696571" y="116006"/>
                      <a:pt x="2729553" y="1364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Times New Roman"/>
                </a:endParaRPr>
              </a:p>
            </p:txBody>
          </p:sp>
        </p:grpSp>
        <p:sp>
          <p:nvSpPr>
            <p:cNvPr id="62" name="TextBox 61"/>
            <p:cNvSpPr txBox="1"/>
            <p:nvPr/>
          </p:nvSpPr>
          <p:spPr>
            <a:xfrm>
              <a:off x="6842080" y="5540993"/>
              <a:ext cx="1010213" cy="307777"/>
            </a:xfrm>
            <a:prstGeom prst="rect">
              <a:avLst/>
            </a:prstGeom>
            <a:noFill/>
          </p:spPr>
          <p:txBody>
            <a:bodyPr wrap="none" rtlCol="0">
              <a:spAutoFit/>
            </a:bodyPr>
            <a:lstStyle/>
            <a:p>
              <a:r>
                <a:rPr lang="en-US" sz="1400" dirty="0" err="1" smtClean="0">
                  <a:solidFill>
                    <a:srgbClr val="000000"/>
                  </a:solidFill>
                  <a:latin typeface="Times New Roman"/>
                </a:rPr>
                <a:t>Shosa</a:t>
              </a:r>
              <a:r>
                <a:rPr lang="en-US" sz="1400" dirty="0" smtClean="0">
                  <a:solidFill>
                    <a:srgbClr val="000000"/>
                  </a:solidFill>
                  <a:latin typeface="Times New Roman"/>
                </a:rPr>
                <a:t> </a:t>
              </a:r>
              <a:r>
                <a:rPr lang="en-US" sz="1400" dirty="0">
                  <a:solidFill>
                    <a:srgbClr val="000000"/>
                  </a:solidFill>
                  <a:latin typeface="Times New Roman"/>
                </a:rPr>
                <a:t>seals</a:t>
              </a:r>
            </a:p>
          </p:txBody>
        </p:sp>
        <p:sp>
          <p:nvSpPr>
            <p:cNvPr id="63" name="TextBox 62"/>
            <p:cNvSpPr txBox="1"/>
            <p:nvPr/>
          </p:nvSpPr>
          <p:spPr>
            <a:xfrm>
              <a:off x="6836392" y="6207457"/>
              <a:ext cx="1010213" cy="307777"/>
            </a:xfrm>
            <a:prstGeom prst="rect">
              <a:avLst/>
            </a:prstGeom>
            <a:noFill/>
          </p:spPr>
          <p:txBody>
            <a:bodyPr wrap="none" rtlCol="0">
              <a:spAutoFit/>
            </a:bodyPr>
            <a:lstStyle/>
            <a:p>
              <a:r>
                <a:rPr lang="en-US" sz="1400" dirty="0" err="1" smtClean="0">
                  <a:solidFill>
                    <a:srgbClr val="000000"/>
                  </a:solidFill>
                  <a:latin typeface="Times New Roman"/>
                </a:rPr>
                <a:t>Shosa</a:t>
              </a:r>
              <a:r>
                <a:rPr lang="en-US" sz="1400" dirty="0" smtClean="0">
                  <a:solidFill>
                    <a:srgbClr val="000000"/>
                  </a:solidFill>
                  <a:latin typeface="Times New Roman"/>
                </a:rPr>
                <a:t> seals</a:t>
              </a:r>
              <a:endParaRPr lang="en-US" sz="1400" dirty="0">
                <a:solidFill>
                  <a:srgbClr val="000000"/>
                </a:solidFill>
                <a:latin typeface="Times New Roman"/>
              </a:endParaRPr>
            </a:p>
          </p:txBody>
        </p:sp>
        <p:sp>
          <p:nvSpPr>
            <p:cNvPr id="64" name="TextBox 63"/>
            <p:cNvSpPr txBox="1"/>
            <p:nvPr/>
          </p:nvSpPr>
          <p:spPr>
            <a:xfrm>
              <a:off x="7667625" y="5150880"/>
              <a:ext cx="697627" cy="369332"/>
            </a:xfrm>
            <a:prstGeom prst="rect">
              <a:avLst/>
            </a:prstGeom>
            <a:noFill/>
          </p:spPr>
          <p:txBody>
            <a:bodyPr wrap="none" rtlCol="0">
              <a:spAutoFit/>
            </a:bodyPr>
            <a:lstStyle/>
            <a:p>
              <a:r>
                <a:rPr lang="en-US" dirty="0">
                  <a:solidFill>
                    <a:schemeClr val="accent2">
                      <a:lumMod val="60000"/>
                      <a:lumOff val="40000"/>
                    </a:schemeClr>
                  </a:solidFill>
                  <a:latin typeface="Times New Roman"/>
                </a:rPr>
                <a:t>Brine</a:t>
              </a:r>
            </a:p>
          </p:txBody>
        </p:sp>
        <p:sp>
          <p:nvSpPr>
            <p:cNvPr id="65" name="TextBox 64"/>
            <p:cNvSpPr txBox="1"/>
            <p:nvPr/>
          </p:nvSpPr>
          <p:spPr>
            <a:xfrm>
              <a:off x="7961722" y="6527043"/>
              <a:ext cx="697627" cy="369332"/>
            </a:xfrm>
            <a:prstGeom prst="rect">
              <a:avLst/>
            </a:prstGeom>
            <a:noFill/>
          </p:spPr>
          <p:txBody>
            <a:bodyPr wrap="none" rtlCol="0">
              <a:spAutoFit/>
            </a:bodyPr>
            <a:lstStyle/>
            <a:p>
              <a:r>
                <a:rPr lang="en-US" dirty="0">
                  <a:solidFill>
                    <a:schemeClr val="accent2">
                      <a:lumMod val="60000"/>
                      <a:lumOff val="40000"/>
                    </a:schemeClr>
                  </a:solidFill>
                  <a:latin typeface="Times New Roman"/>
                </a:rPr>
                <a:t>Brine</a:t>
              </a:r>
            </a:p>
          </p:txBody>
        </p:sp>
        <p:sp>
          <p:nvSpPr>
            <p:cNvPr id="66" name="TextBox 65"/>
            <p:cNvSpPr txBox="1"/>
            <p:nvPr/>
          </p:nvSpPr>
          <p:spPr>
            <a:xfrm>
              <a:off x="8946301" y="5508157"/>
              <a:ext cx="2667718" cy="369332"/>
            </a:xfrm>
            <a:prstGeom prst="rect">
              <a:avLst/>
            </a:prstGeom>
            <a:noFill/>
          </p:spPr>
          <p:txBody>
            <a:bodyPr wrap="none" rtlCol="0">
              <a:spAutoFit/>
            </a:bodyPr>
            <a:lstStyle/>
            <a:p>
              <a:r>
                <a:rPr lang="en-US" dirty="0" smtClean="0">
                  <a:solidFill>
                    <a:srgbClr val="00CC99"/>
                  </a:solidFill>
                  <a:latin typeface="Times New Roman"/>
                </a:rPr>
                <a:t>Critical mix of brine </a:t>
              </a:r>
              <a:r>
                <a:rPr lang="en-US" dirty="0">
                  <a:solidFill>
                    <a:srgbClr val="00CC99"/>
                  </a:solidFill>
                  <a:latin typeface="Times New Roman"/>
                </a:rPr>
                <a:t>+ gas</a:t>
              </a:r>
            </a:p>
          </p:txBody>
        </p:sp>
        <p:sp>
          <p:nvSpPr>
            <p:cNvPr id="67" name="TextBox 66"/>
            <p:cNvSpPr txBox="1"/>
            <p:nvPr/>
          </p:nvSpPr>
          <p:spPr>
            <a:xfrm>
              <a:off x="8864413" y="6233211"/>
              <a:ext cx="2629246" cy="369332"/>
            </a:xfrm>
            <a:prstGeom prst="rect">
              <a:avLst/>
            </a:prstGeom>
            <a:noFill/>
          </p:spPr>
          <p:txBody>
            <a:bodyPr wrap="none" rtlCol="0">
              <a:spAutoFit/>
            </a:bodyPr>
            <a:lstStyle/>
            <a:p>
              <a:r>
                <a:rPr lang="en-US" dirty="0" smtClean="0">
                  <a:solidFill>
                    <a:srgbClr val="00CC99"/>
                  </a:solidFill>
                  <a:latin typeface="Times New Roman"/>
                </a:rPr>
                <a:t>Critical mix of brine </a:t>
              </a:r>
              <a:r>
                <a:rPr lang="en-US" dirty="0">
                  <a:solidFill>
                    <a:srgbClr val="00CC99"/>
                  </a:solidFill>
                  <a:latin typeface="Times New Roman"/>
                </a:rPr>
                <a:t>+ gas</a:t>
              </a:r>
            </a:p>
          </p:txBody>
        </p:sp>
        <p:sp>
          <p:nvSpPr>
            <p:cNvPr id="68" name="TextBox 67"/>
            <p:cNvSpPr txBox="1"/>
            <p:nvPr/>
          </p:nvSpPr>
          <p:spPr>
            <a:xfrm>
              <a:off x="7154841" y="5853752"/>
              <a:ext cx="1225657" cy="369332"/>
            </a:xfrm>
            <a:prstGeom prst="rect">
              <a:avLst/>
            </a:prstGeom>
            <a:noFill/>
          </p:spPr>
          <p:txBody>
            <a:bodyPr wrap="none" rtlCol="0">
              <a:spAutoFit/>
            </a:bodyPr>
            <a:lstStyle/>
            <a:p>
              <a:r>
                <a:rPr lang="en-US" dirty="0" smtClean="0">
                  <a:solidFill>
                    <a:srgbClr val="FF0000"/>
                  </a:solidFill>
                  <a:latin typeface="Times New Roman"/>
                </a:rPr>
                <a:t>JUST GAS</a:t>
              </a:r>
              <a:endParaRPr lang="en-US" dirty="0">
                <a:solidFill>
                  <a:srgbClr val="FF0000"/>
                </a:solidFill>
                <a:latin typeface="Times New Roman"/>
              </a:endParaRPr>
            </a:p>
          </p:txBody>
        </p:sp>
      </p:grpSp>
      <p:sp>
        <p:nvSpPr>
          <p:cNvPr id="79" name="TextBox 78"/>
          <p:cNvSpPr txBox="1"/>
          <p:nvPr/>
        </p:nvSpPr>
        <p:spPr>
          <a:xfrm>
            <a:off x="680674" y="1243275"/>
            <a:ext cx="7789312" cy="369332"/>
          </a:xfrm>
          <a:prstGeom prst="rect">
            <a:avLst/>
          </a:prstGeom>
          <a:noFill/>
        </p:spPr>
        <p:txBody>
          <a:bodyPr wrap="none" rtlCol="0">
            <a:spAutoFit/>
          </a:bodyPr>
          <a:lstStyle/>
          <a:p>
            <a:r>
              <a:rPr lang="en-US" dirty="0" smtClean="0">
                <a:solidFill>
                  <a:srgbClr val="0000FF"/>
                </a:solidFill>
              </a:rPr>
              <a:t>Gas can be trapped for 100s of millions of years (Anadarko and Marcellus)</a:t>
            </a:r>
            <a:endParaRPr lang="en-US" dirty="0">
              <a:solidFill>
                <a:srgbClr val="0000FF"/>
              </a:solidFill>
            </a:endParaRPr>
          </a:p>
        </p:txBody>
      </p:sp>
      <p:sp>
        <p:nvSpPr>
          <p:cNvPr id="80" name="Rectangle 79"/>
          <p:cNvSpPr/>
          <p:nvPr/>
        </p:nvSpPr>
        <p:spPr>
          <a:xfrm>
            <a:off x="5291849" y="3106809"/>
            <a:ext cx="2685351" cy="369332"/>
          </a:xfrm>
          <a:prstGeom prst="rect">
            <a:avLst/>
          </a:prstGeom>
        </p:spPr>
        <p:txBody>
          <a:bodyPr wrap="none">
            <a:spAutoFit/>
          </a:bodyPr>
          <a:lstStyle/>
          <a:p>
            <a:r>
              <a:rPr lang="en-US" dirty="0">
                <a:solidFill>
                  <a:srgbClr val="0000FF"/>
                </a:solidFill>
              </a:rPr>
              <a:t> </a:t>
            </a:r>
            <a:r>
              <a:rPr lang="en-US" dirty="0" smtClean="0">
                <a:solidFill>
                  <a:srgbClr val="0000FF"/>
                </a:solidFill>
              </a:rPr>
              <a:t>Interior can be bone dry</a:t>
            </a:r>
            <a:endParaRPr lang="en-US" dirty="0">
              <a:solidFill>
                <a:srgbClr val="0000FF"/>
              </a:solidFill>
            </a:endParaRPr>
          </a:p>
        </p:txBody>
      </p:sp>
      <p:sp>
        <p:nvSpPr>
          <p:cNvPr id="81" name="TextBox 80"/>
          <p:cNvSpPr txBox="1"/>
          <p:nvPr/>
        </p:nvSpPr>
        <p:spPr>
          <a:xfrm>
            <a:off x="8166076" y="3692009"/>
            <a:ext cx="1497526" cy="307777"/>
          </a:xfrm>
          <a:prstGeom prst="rect">
            <a:avLst/>
          </a:prstGeom>
          <a:noFill/>
        </p:spPr>
        <p:txBody>
          <a:bodyPr wrap="none" rtlCol="0">
            <a:spAutoFit/>
          </a:bodyPr>
          <a:lstStyle/>
          <a:p>
            <a:r>
              <a:rPr lang="en-US" sz="1400" dirty="0" smtClean="0">
                <a:solidFill>
                  <a:srgbClr val="0000FF"/>
                </a:solidFill>
              </a:rPr>
              <a:t>brine can’t get in</a:t>
            </a:r>
            <a:endParaRPr lang="en-US" sz="1400" dirty="0">
              <a:solidFill>
                <a:srgbClr val="0000FF"/>
              </a:solidFill>
            </a:endParaRPr>
          </a:p>
        </p:txBody>
      </p:sp>
      <p:sp>
        <p:nvSpPr>
          <p:cNvPr id="82" name="TextBox 81"/>
          <p:cNvSpPr txBox="1"/>
          <p:nvPr/>
        </p:nvSpPr>
        <p:spPr>
          <a:xfrm>
            <a:off x="11528318" y="6375002"/>
            <a:ext cx="569387" cy="369332"/>
          </a:xfrm>
          <a:prstGeom prst="rect">
            <a:avLst/>
          </a:prstGeom>
          <a:noFill/>
        </p:spPr>
        <p:txBody>
          <a:bodyPr wrap="none" rtlCol="0">
            <a:spAutoFit/>
          </a:bodyPr>
          <a:lstStyle/>
          <a:p>
            <a:r>
              <a:rPr lang="en-US" dirty="0" smtClean="0"/>
              <a:t>[17]</a:t>
            </a:r>
            <a:endParaRPr lang="en-US" dirty="0"/>
          </a:p>
        </p:txBody>
      </p:sp>
    </p:spTree>
    <p:extLst>
      <p:ext uri="{BB962C8B-B14F-4D97-AF65-F5344CB8AC3E}">
        <p14:creationId xmlns:p14="http://schemas.microsoft.com/office/powerpoint/2010/main" val="1036519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Flow in basins</a:t>
            </a:r>
            <a:endParaRPr lang="en-US" dirty="0"/>
          </a:p>
        </p:txBody>
      </p:sp>
      <p:sp>
        <p:nvSpPr>
          <p:cNvPr id="5" name="Content Placeholder 4"/>
          <p:cNvSpPr>
            <a:spLocks noGrp="1"/>
          </p:cNvSpPr>
          <p:nvPr>
            <p:ph idx="1"/>
          </p:nvPr>
        </p:nvSpPr>
        <p:spPr>
          <a:xfrm>
            <a:off x="838200" y="1825625"/>
            <a:ext cx="2607527" cy="4351338"/>
          </a:xfrm>
        </p:spPr>
        <p:txBody>
          <a:bodyPr/>
          <a:lstStyle/>
          <a:p>
            <a:r>
              <a:rPr lang="en-US" dirty="0" smtClean="0"/>
              <a:t>Large Scale</a:t>
            </a:r>
          </a:p>
          <a:p>
            <a:r>
              <a:rPr lang="en-US" dirty="0" smtClean="0"/>
              <a:t>Dynamic</a:t>
            </a:r>
          </a:p>
          <a:p>
            <a:r>
              <a:rPr lang="en-US" dirty="0" smtClean="0"/>
              <a:t>Non-linear</a:t>
            </a:r>
          </a:p>
          <a:p>
            <a:r>
              <a:rPr lang="en-US" dirty="0" smtClean="0"/>
              <a:t>Fundamentals</a:t>
            </a:r>
            <a:endParaRPr lang="en-US" dirty="0"/>
          </a:p>
        </p:txBody>
      </p:sp>
      <p:pic>
        <p:nvPicPr>
          <p:cNvPr id="6" name="Picture 5"/>
          <p:cNvPicPr>
            <a:picLocks noChangeAspect="1"/>
          </p:cNvPicPr>
          <p:nvPr/>
        </p:nvPicPr>
        <p:blipFill>
          <a:blip r:embed="rId2"/>
          <a:stretch>
            <a:fillRect/>
          </a:stretch>
        </p:blipFill>
        <p:spPr>
          <a:xfrm>
            <a:off x="5643911" y="1690688"/>
            <a:ext cx="2019300" cy="628650"/>
          </a:xfrm>
          <a:prstGeom prst="rect">
            <a:avLst/>
          </a:prstGeom>
        </p:spPr>
      </p:pic>
      <p:pic>
        <p:nvPicPr>
          <p:cNvPr id="7" name="Picture 6"/>
          <p:cNvPicPr>
            <a:picLocks noChangeAspect="1"/>
          </p:cNvPicPr>
          <p:nvPr/>
        </p:nvPicPr>
        <p:blipFill>
          <a:blip r:embed="rId3"/>
          <a:stretch>
            <a:fillRect/>
          </a:stretch>
        </p:blipFill>
        <p:spPr>
          <a:xfrm>
            <a:off x="5534025" y="2405294"/>
            <a:ext cx="6657975" cy="1266825"/>
          </a:xfrm>
          <a:prstGeom prst="rect">
            <a:avLst/>
          </a:prstGeom>
        </p:spPr>
      </p:pic>
      <p:sp>
        <p:nvSpPr>
          <p:cNvPr id="8" name="Rectangle 7"/>
          <p:cNvSpPr/>
          <p:nvPr/>
        </p:nvSpPr>
        <p:spPr>
          <a:xfrm>
            <a:off x="6969512" y="4063559"/>
            <a:ext cx="4432959" cy="646331"/>
          </a:xfrm>
          <a:prstGeom prst="rect">
            <a:avLst/>
          </a:prstGeom>
        </p:spPr>
        <p:txBody>
          <a:bodyPr wrap="square">
            <a:spAutoFit/>
          </a:bodyPr>
          <a:lstStyle/>
          <a:p>
            <a:r>
              <a:rPr lang="en-US" dirty="0" smtClean="0">
                <a:hlinkClick r:id="rId4"/>
              </a:rPr>
              <a:t>https://www.mdpi.com/journal/geosciences/special_issues/basin_modelling</a:t>
            </a:r>
            <a:r>
              <a:rPr lang="en-US" dirty="0" smtClean="0"/>
              <a:t> </a:t>
            </a:r>
            <a:endParaRPr lang="en-US" dirty="0"/>
          </a:p>
        </p:txBody>
      </p:sp>
      <p:sp>
        <p:nvSpPr>
          <p:cNvPr id="9" name="TextBox 8"/>
          <p:cNvSpPr txBox="1"/>
          <p:nvPr/>
        </p:nvSpPr>
        <p:spPr>
          <a:xfrm>
            <a:off x="6969512" y="3644901"/>
            <a:ext cx="4065087" cy="369332"/>
          </a:xfrm>
          <a:prstGeom prst="rect">
            <a:avLst/>
          </a:prstGeom>
          <a:noFill/>
        </p:spPr>
        <p:txBody>
          <a:bodyPr wrap="none" rtlCol="0">
            <a:spAutoFit/>
          </a:bodyPr>
          <a:lstStyle/>
          <a:p>
            <a:r>
              <a:rPr lang="en-US" dirty="0" smtClean="0"/>
              <a:t>Issue Editors: W. </a:t>
            </a:r>
            <a:r>
              <a:rPr lang="en-US" dirty="0" err="1" smtClean="0"/>
              <a:t>Fjeldskaar</a:t>
            </a:r>
            <a:r>
              <a:rPr lang="en-US" dirty="0" smtClean="0"/>
              <a:t> and L. Cathles</a:t>
            </a:r>
            <a:endParaRPr lang="en-US" dirty="0"/>
          </a:p>
        </p:txBody>
      </p:sp>
      <p:sp>
        <p:nvSpPr>
          <p:cNvPr id="10" name="TextBox 9"/>
          <p:cNvSpPr txBox="1"/>
          <p:nvPr/>
        </p:nvSpPr>
        <p:spPr>
          <a:xfrm>
            <a:off x="6831048" y="5686563"/>
            <a:ext cx="3739485" cy="369332"/>
          </a:xfrm>
          <a:prstGeom prst="rect">
            <a:avLst/>
          </a:prstGeom>
          <a:noFill/>
        </p:spPr>
        <p:txBody>
          <a:bodyPr wrap="none" rtlCol="0">
            <a:spAutoFit/>
          </a:bodyPr>
          <a:lstStyle/>
          <a:p>
            <a:r>
              <a:rPr lang="en-US" dirty="0" smtClean="0"/>
              <a:t>A bit of a personal tour of discovery…</a:t>
            </a:r>
            <a:endParaRPr lang="en-US" dirty="0"/>
          </a:p>
        </p:txBody>
      </p:sp>
      <p:cxnSp>
        <p:nvCxnSpPr>
          <p:cNvPr id="12" name="Straight Connector 11"/>
          <p:cNvCxnSpPr/>
          <p:nvPr/>
        </p:nvCxnSpPr>
        <p:spPr>
          <a:xfrm flipV="1">
            <a:off x="9439275" y="5749227"/>
            <a:ext cx="705853"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39238" y="5379895"/>
            <a:ext cx="1984839" cy="369332"/>
          </a:xfrm>
          <a:prstGeom prst="rect">
            <a:avLst/>
          </a:prstGeom>
          <a:noFill/>
        </p:spPr>
        <p:txBody>
          <a:bodyPr wrap="none" rtlCol="0">
            <a:spAutoFit/>
          </a:bodyPr>
          <a:lstStyle/>
          <a:p>
            <a:r>
              <a:rPr lang="en-US" dirty="0"/>
              <a:t>p</a:t>
            </a:r>
            <a:r>
              <a:rPr lang="en-US" dirty="0" smtClean="0"/>
              <a:t>ersonal education</a:t>
            </a:r>
            <a:endParaRPr lang="en-US" dirty="0"/>
          </a:p>
        </p:txBody>
      </p:sp>
      <p:sp>
        <p:nvSpPr>
          <p:cNvPr id="14" name="TextBox 13"/>
          <p:cNvSpPr txBox="1"/>
          <p:nvPr/>
        </p:nvSpPr>
        <p:spPr>
          <a:xfrm>
            <a:off x="11091445" y="6441513"/>
            <a:ext cx="860877" cy="369332"/>
          </a:xfrm>
          <a:prstGeom prst="rect">
            <a:avLst/>
          </a:prstGeom>
          <a:noFill/>
        </p:spPr>
        <p:txBody>
          <a:bodyPr wrap="none" rtlCol="0">
            <a:spAutoFit/>
          </a:bodyPr>
          <a:lstStyle/>
          <a:p>
            <a:r>
              <a:rPr lang="en-US" dirty="0" smtClean="0"/>
              <a:t>[ ref # ]</a:t>
            </a:r>
            <a:endParaRPr lang="en-US" dirty="0"/>
          </a:p>
        </p:txBody>
      </p:sp>
      <p:sp>
        <p:nvSpPr>
          <p:cNvPr id="2" name="TextBox 1"/>
          <p:cNvSpPr txBox="1"/>
          <p:nvPr/>
        </p:nvSpPr>
        <p:spPr>
          <a:xfrm>
            <a:off x="1694855" y="3816628"/>
            <a:ext cx="3235053" cy="646331"/>
          </a:xfrm>
          <a:prstGeom prst="rect">
            <a:avLst/>
          </a:prstGeom>
          <a:noFill/>
        </p:spPr>
        <p:txBody>
          <a:bodyPr wrap="none" rtlCol="0">
            <a:spAutoFit/>
          </a:bodyPr>
          <a:lstStyle/>
          <a:p>
            <a:r>
              <a:rPr lang="en-US" dirty="0"/>
              <a:t>s</a:t>
            </a:r>
            <a:r>
              <a:rPr lang="en-US" dirty="0" smtClean="0"/>
              <a:t>cale invariance and channeling</a:t>
            </a:r>
          </a:p>
          <a:p>
            <a:r>
              <a:rPr lang="en-US" dirty="0"/>
              <a:t>s</a:t>
            </a:r>
            <a:r>
              <a:rPr lang="en-US" dirty="0" smtClean="0"/>
              <a:t>eismically imaging permeability</a:t>
            </a:r>
            <a:endParaRPr lang="en-US" dirty="0"/>
          </a:p>
        </p:txBody>
      </p:sp>
    </p:spTree>
    <p:extLst>
      <p:ext uri="{BB962C8B-B14F-4D97-AF65-F5344CB8AC3E}">
        <p14:creationId xmlns:p14="http://schemas.microsoft.com/office/powerpoint/2010/main" val="362446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5010" y="202448"/>
            <a:ext cx="10972800" cy="695909"/>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dirty="0" err="1" smtClean="0"/>
              <a:t>Shosa</a:t>
            </a:r>
            <a:r>
              <a:rPr lang="en-US" dirty="0" smtClean="0"/>
              <a:t> Seal implications…</a:t>
            </a:r>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49"/>
          <a:stretch/>
        </p:blipFill>
        <p:spPr bwMode="auto">
          <a:xfrm>
            <a:off x="7152773" y="164621"/>
            <a:ext cx="2945731" cy="652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58779" y="1072541"/>
            <a:ext cx="3865161" cy="646331"/>
          </a:xfrm>
          <a:prstGeom prst="rect">
            <a:avLst/>
          </a:prstGeom>
          <a:noFill/>
        </p:spPr>
        <p:txBody>
          <a:bodyPr wrap="none" rtlCol="0">
            <a:spAutoFit/>
          </a:bodyPr>
          <a:lstStyle/>
          <a:p>
            <a:r>
              <a:rPr lang="en-US" dirty="0" smtClean="0">
                <a:solidFill>
                  <a:srgbClr val="0000FF"/>
                </a:solidFill>
              </a:rPr>
              <a:t>Seals can migrate</a:t>
            </a:r>
          </a:p>
          <a:p>
            <a:r>
              <a:rPr lang="en-US" dirty="0" smtClean="0">
                <a:solidFill>
                  <a:srgbClr val="0000FF"/>
                </a:solidFill>
              </a:rPr>
              <a:t>Porosity records history of migration</a:t>
            </a:r>
            <a:endParaRPr lang="en-US" dirty="0">
              <a:solidFill>
                <a:srgbClr val="0000FF"/>
              </a:solidFill>
            </a:endParaRPr>
          </a:p>
        </p:txBody>
      </p:sp>
      <p:sp>
        <p:nvSpPr>
          <p:cNvPr id="6" name="TextBox 5"/>
          <p:cNvSpPr txBox="1"/>
          <p:nvPr/>
        </p:nvSpPr>
        <p:spPr>
          <a:xfrm>
            <a:off x="9986211" y="1257207"/>
            <a:ext cx="1844194" cy="923330"/>
          </a:xfrm>
          <a:prstGeom prst="rect">
            <a:avLst/>
          </a:prstGeom>
          <a:noFill/>
        </p:spPr>
        <p:txBody>
          <a:bodyPr wrap="square" rtlCol="0">
            <a:spAutoFit/>
          </a:bodyPr>
          <a:lstStyle/>
          <a:p>
            <a:r>
              <a:rPr lang="en-US" dirty="0" smtClean="0"/>
              <a:t>Hydrostatic, normal compaction</a:t>
            </a:r>
            <a:endParaRPr lang="en-US" dirty="0"/>
          </a:p>
        </p:txBody>
      </p:sp>
      <p:sp>
        <p:nvSpPr>
          <p:cNvPr id="7" name="TextBox 6"/>
          <p:cNvSpPr txBox="1"/>
          <p:nvPr/>
        </p:nvSpPr>
        <p:spPr>
          <a:xfrm>
            <a:off x="10017971" y="4588042"/>
            <a:ext cx="1892968" cy="923330"/>
          </a:xfrm>
          <a:prstGeom prst="rect">
            <a:avLst/>
          </a:prstGeom>
          <a:noFill/>
        </p:spPr>
        <p:txBody>
          <a:bodyPr wrap="square" rtlCol="0">
            <a:spAutoFit/>
          </a:bodyPr>
          <a:lstStyle/>
          <a:p>
            <a:r>
              <a:rPr lang="en-US" dirty="0" smtClean="0"/>
              <a:t>Paleo-hydrostatic compaction</a:t>
            </a:r>
            <a:endParaRPr lang="en-US" dirty="0"/>
          </a:p>
        </p:txBody>
      </p:sp>
      <p:sp>
        <p:nvSpPr>
          <p:cNvPr id="8" name="TextBox 7"/>
          <p:cNvSpPr txBox="1"/>
          <p:nvPr/>
        </p:nvSpPr>
        <p:spPr>
          <a:xfrm>
            <a:off x="3100364" y="3978442"/>
            <a:ext cx="3647152" cy="369332"/>
          </a:xfrm>
          <a:prstGeom prst="rect">
            <a:avLst/>
          </a:prstGeom>
          <a:noFill/>
        </p:spPr>
        <p:txBody>
          <a:bodyPr wrap="none" rtlCol="0">
            <a:spAutoFit/>
          </a:bodyPr>
          <a:lstStyle/>
          <a:p>
            <a:r>
              <a:rPr lang="en-US" dirty="0" smtClean="0"/>
              <a:t>Sealed when strata was 550 </a:t>
            </a:r>
            <a:r>
              <a:rPr lang="en-US" dirty="0" err="1" smtClean="0"/>
              <a:t>mbsf</a:t>
            </a:r>
            <a:endParaRPr lang="en-US" dirty="0"/>
          </a:p>
        </p:txBody>
      </p:sp>
      <p:sp>
        <p:nvSpPr>
          <p:cNvPr id="9" name="TextBox 8"/>
          <p:cNvSpPr txBox="1"/>
          <p:nvPr/>
        </p:nvSpPr>
        <p:spPr>
          <a:xfrm>
            <a:off x="3100364" y="2294659"/>
            <a:ext cx="4083169" cy="369332"/>
          </a:xfrm>
          <a:prstGeom prst="rect">
            <a:avLst/>
          </a:prstGeom>
          <a:noFill/>
        </p:spPr>
        <p:txBody>
          <a:bodyPr wrap="none" rtlCol="0">
            <a:spAutoFit/>
          </a:bodyPr>
          <a:lstStyle/>
          <a:p>
            <a:r>
              <a:rPr lang="en-US" dirty="0" smtClean="0"/>
              <a:t>Fixed seal began to leak at 1430 </a:t>
            </a:r>
            <a:r>
              <a:rPr lang="en-US" dirty="0" err="1" smtClean="0"/>
              <a:t>mbsf</a:t>
            </a:r>
            <a:endParaRPr lang="en-US" dirty="0"/>
          </a:p>
        </p:txBody>
      </p:sp>
      <p:sp>
        <p:nvSpPr>
          <p:cNvPr id="10" name="TextBox 9"/>
          <p:cNvSpPr txBox="1"/>
          <p:nvPr/>
        </p:nvSpPr>
        <p:spPr>
          <a:xfrm>
            <a:off x="4309407" y="2916612"/>
            <a:ext cx="2640737" cy="646331"/>
          </a:xfrm>
          <a:prstGeom prst="rect">
            <a:avLst/>
          </a:prstGeom>
          <a:noFill/>
        </p:spPr>
        <p:txBody>
          <a:bodyPr wrap="square" rtlCol="0">
            <a:spAutoFit/>
          </a:bodyPr>
          <a:lstStyle/>
          <a:p>
            <a:r>
              <a:rPr lang="en-US" dirty="0" smtClean="0"/>
              <a:t>Continued leakage formed migrating seal</a:t>
            </a:r>
            <a:endParaRPr lang="en-US" dirty="0"/>
          </a:p>
        </p:txBody>
      </p:sp>
      <p:sp>
        <p:nvSpPr>
          <p:cNvPr id="21" name="TextBox 20"/>
          <p:cNvSpPr txBox="1"/>
          <p:nvPr/>
        </p:nvSpPr>
        <p:spPr>
          <a:xfrm>
            <a:off x="385010" y="6448926"/>
            <a:ext cx="1768433" cy="276999"/>
          </a:xfrm>
          <a:prstGeom prst="rect">
            <a:avLst/>
          </a:prstGeom>
          <a:noFill/>
        </p:spPr>
        <p:txBody>
          <a:bodyPr wrap="none" rtlCol="0">
            <a:spAutoFit/>
          </a:bodyPr>
          <a:lstStyle/>
          <a:p>
            <a:r>
              <a:rPr lang="en-US" sz="1200" dirty="0" smtClean="0">
                <a:solidFill>
                  <a:srgbClr val="00B050"/>
                </a:solidFill>
              </a:rPr>
              <a:t>Revil and Cathles 2001</a:t>
            </a:r>
            <a:endParaRPr lang="en-US" sz="1200" dirty="0">
              <a:solidFill>
                <a:srgbClr val="00B050"/>
              </a:solidFill>
            </a:endParaRPr>
          </a:p>
        </p:txBody>
      </p:sp>
      <p:sp>
        <p:nvSpPr>
          <p:cNvPr id="22" name="TextBox 21"/>
          <p:cNvSpPr txBox="1"/>
          <p:nvPr/>
        </p:nvSpPr>
        <p:spPr>
          <a:xfrm>
            <a:off x="11528318" y="6375002"/>
            <a:ext cx="569387" cy="369332"/>
          </a:xfrm>
          <a:prstGeom prst="rect">
            <a:avLst/>
          </a:prstGeom>
          <a:noFill/>
        </p:spPr>
        <p:txBody>
          <a:bodyPr wrap="none" rtlCol="0">
            <a:spAutoFit/>
          </a:bodyPr>
          <a:lstStyle/>
          <a:p>
            <a:r>
              <a:rPr lang="en-US" dirty="0" smtClean="0"/>
              <a:t>[18]</a:t>
            </a:r>
            <a:endParaRPr lang="en-US" dirty="0"/>
          </a:p>
        </p:txBody>
      </p:sp>
    </p:spTree>
    <p:extLst>
      <p:ext uri="{BB962C8B-B14F-4D97-AF65-F5344CB8AC3E}">
        <p14:creationId xmlns:p14="http://schemas.microsoft.com/office/powerpoint/2010/main" val="788389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5010" y="202448"/>
            <a:ext cx="10972800" cy="695909"/>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dirty="0" err="1" smtClean="0"/>
              <a:t>Shosa</a:t>
            </a:r>
            <a:r>
              <a:rPr lang="en-US" dirty="0" smtClean="0"/>
              <a:t> Seal implications…</a:t>
            </a:r>
            <a:endParaRPr lang="en-US" dirty="0"/>
          </a:p>
        </p:txBody>
      </p:sp>
      <p:grpSp>
        <p:nvGrpSpPr>
          <p:cNvPr id="3" name="Group 2"/>
          <p:cNvGrpSpPr/>
          <p:nvPr/>
        </p:nvGrpSpPr>
        <p:grpSpPr>
          <a:xfrm>
            <a:off x="5203156" y="1894352"/>
            <a:ext cx="6869901" cy="4241754"/>
            <a:chOff x="1676400" y="1524000"/>
            <a:chExt cx="7651591" cy="4724400"/>
          </a:xfrm>
        </p:grpSpPr>
        <p:pic>
          <p:nvPicPr>
            <p:cNvPr id="4" name="Picture 3" descr="Sleipner-gas-field.jpg"/>
            <p:cNvPicPr>
              <a:picLocks noChangeAspect="1"/>
            </p:cNvPicPr>
            <p:nvPr/>
          </p:nvPicPr>
          <p:blipFill>
            <a:blip r:embed="rId3" cstate="print"/>
            <a:stretch>
              <a:fillRect/>
            </a:stretch>
          </p:blipFill>
          <p:spPr>
            <a:xfrm>
              <a:off x="1676400" y="1524000"/>
              <a:ext cx="7177956" cy="4724400"/>
            </a:xfrm>
            <a:prstGeom prst="rect">
              <a:avLst/>
            </a:prstGeom>
          </p:spPr>
        </p:pic>
        <p:pic>
          <p:nvPicPr>
            <p:cNvPr id="5" name="Picture 2"/>
            <p:cNvPicPr>
              <a:picLocks noChangeAspect="1" noChangeArrowheads="1"/>
            </p:cNvPicPr>
            <p:nvPr/>
          </p:nvPicPr>
          <p:blipFill>
            <a:blip r:embed="rId4" cstate="print"/>
            <a:srcRect l="66832" t="7143" b="13900"/>
            <a:stretch>
              <a:fillRect/>
            </a:stretch>
          </p:blipFill>
          <p:spPr bwMode="auto">
            <a:xfrm>
              <a:off x="6973330" y="1892644"/>
              <a:ext cx="2354661" cy="2526957"/>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7848601" y="2438401"/>
              <a:ext cx="1266825" cy="409575"/>
            </a:xfrm>
            <a:prstGeom prst="rect">
              <a:avLst/>
            </a:prstGeom>
            <a:noFill/>
            <a:ln w="9525">
              <a:noFill/>
              <a:miter lim="800000"/>
              <a:headEnd/>
              <a:tailEnd/>
            </a:ln>
          </p:spPr>
        </p:pic>
      </p:grpSp>
      <p:graphicFrame>
        <p:nvGraphicFramePr>
          <p:cNvPr id="7" name="Object 6"/>
          <p:cNvGraphicFramePr>
            <a:graphicFrameLocks noChangeAspect="1"/>
          </p:cNvGraphicFramePr>
          <p:nvPr>
            <p:extLst>
              <p:ext uri="{D42A27DB-BD31-4B8C-83A1-F6EECF244321}">
                <p14:modId xmlns:p14="http://schemas.microsoft.com/office/powerpoint/2010/main" val="3844127241"/>
              </p:ext>
            </p:extLst>
          </p:nvPr>
        </p:nvGraphicFramePr>
        <p:xfrm>
          <a:off x="843067" y="1306160"/>
          <a:ext cx="4186237" cy="5418138"/>
        </p:xfrm>
        <a:graphic>
          <a:graphicData uri="http://schemas.openxmlformats.org/presentationml/2006/ole">
            <mc:AlternateContent xmlns:mc="http://schemas.openxmlformats.org/markup-compatibility/2006">
              <mc:Choice xmlns:v="urn:schemas-microsoft-com:vml" Requires="v">
                <p:oleObj spid="_x0000_s3085" name="Acrobat Document" r:id="rId6" imgW="5829212" imgH="7543800" progId="Acrobat.Document.DC">
                  <p:embed/>
                </p:oleObj>
              </mc:Choice>
              <mc:Fallback>
                <p:oleObj name="Acrobat Document" r:id="rId6" imgW="5829212" imgH="7543800" progId="Acrobat.Document.DC">
                  <p:embed/>
                  <p:pic>
                    <p:nvPicPr>
                      <p:cNvPr id="0" name=""/>
                      <p:cNvPicPr/>
                      <p:nvPr/>
                    </p:nvPicPr>
                    <p:blipFill>
                      <a:blip r:embed="rId7"/>
                      <a:stretch>
                        <a:fillRect/>
                      </a:stretch>
                    </p:blipFill>
                    <p:spPr>
                      <a:xfrm>
                        <a:off x="843067" y="1306160"/>
                        <a:ext cx="4186237" cy="5418138"/>
                      </a:xfrm>
                      <a:prstGeom prst="rect">
                        <a:avLst/>
                      </a:prstGeom>
                    </p:spPr>
                  </p:pic>
                </p:oleObj>
              </mc:Fallback>
            </mc:AlternateContent>
          </a:graphicData>
        </a:graphic>
      </p:graphicFrame>
      <p:sp>
        <p:nvSpPr>
          <p:cNvPr id="8" name="TextBox 7"/>
          <p:cNvSpPr txBox="1"/>
          <p:nvPr/>
        </p:nvSpPr>
        <p:spPr>
          <a:xfrm>
            <a:off x="1179095" y="1130968"/>
            <a:ext cx="6968574" cy="369332"/>
          </a:xfrm>
          <a:prstGeom prst="rect">
            <a:avLst/>
          </a:prstGeom>
          <a:noFill/>
        </p:spPr>
        <p:txBody>
          <a:bodyPr wrap="none" rtlCol="0">
            <a:spAutoFit/>
          </a:bodyPr>
          <a:lstStyle/>
          <a:p>
            <a:r>
              <a:rPr lang="en-US" dirty="0" smtClean="0">
                <a:solidFill>
                  <a:srgbClr val="0000FF"/>
                </a:solidFill>
              </a:rPr>
              <a:t>Shape of gas chimneys and vertical distribution of CO</a:t>
            </a:r>
            <a:r>
              <a:rPr lang="en-US" baseline="-25000" dirty="0" smtClean="0">
                <a:solidFill>
                  <a:srgbClr val="0000FF"/>
                </a:solidFill>
              </a:rPr>
              <a:t>2</a:t>
            </a:r>
            <a:r>
              <a:rPr lang="en-US" dirty="0" smtClean="0">
                <a:solidFill>
                  <a:srgbClr val="0000FF"/>
                </a:solidFill>
              </a:rPr>
              <a:t> at </a:t>
            </a:r>
            <a:r>
              <a:rPr lang="en-US" dirty="0" err="1" smtClean="0">
                <a:solidFill>
                  <a:srgbClr val="0000FF"/>
                </a:solidFill>
              </a:rPr>
              <a:t>Sleipner</a:t>
            </a:r>
            <a:endParaRPr lang="en-US" dirty="0">
              <a:solidFill>
                <a:srgbClr val="0000FF"/>
              </a:solidFill>
            </a:endParaRPr>
          </a:p>
        </p:txBody>
      </p:sp>
    </p:spTree>
    <p:extLst>
      <p:ext uri="{BB962C8B-B14F-4D97-AF65-F5344CB8AC3E}">
        <p14:creationId xmlns:p14="http://schemas.microsoft.com/office/powerpoint/2010/main" val="2672052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5010" y="202448"/>
            <a:ext cx="10972800" cy="695909"/>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dirty="0" err="1" smtClean="0"/>
              <a:t>Shosa</a:t>
            </a:r>
            <a:r>
              <a:rPr lang="en-US" dirty="0" smtClean="0"/>
              <a:t> Seal implications…</a:t>
            </a:r>
            <a:endParaRPr lang="en-US" dirty="0"/>
          </a:p>
        </p:txBody>
      </p:sp>
      <p:pic>
        <p:nvPicPr>
          <p:cNvPr id="3" name="Picture 5" descr="F:\Projects\GRI\Final GRI Rept 97\Final Report-GRI\SEPM Papers\Erendi_Cathles\Reviewed Ms\fig0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9284" y="1720515"/>
            <a:ext cx="6826240" cy="4576011"/>
          </a:xfrm>
          <a:prstGeom prst="rect">
            <a:avLst/>
          </a:prstGeom>
          <a:noFill/>
        </p:spPr>
      </p:pic>
      <p:grpSp>
        <p:nvGrpSpPr>
          <p:cNvPr id="4" name="Group 20"/>
          <p:cNvGrpSpPr>
            <a:grpSpLocks/>
          </p:cNvGrpSpPr>
          <p:nvPr/>
        </p:nvGrpSpPr>
        <p:grpSpPr bwMode="auto">
          <a:xfrm>
            <a:off x="7571873" y="262688"/>
            <a:ext cx="3785937" cy="2915653"/>
            <a:chOff x="2880" y="1392"/>
            <a:chExt cx="2880" cy="2160"/>
          </a:xfrm>
        </p:grpSpPr>
        <p:pic>
          <p:nvPicPr>
            <p:cNvPr id="5" name="Picture 17"/>
            <p:cNvPicPr>
              <a:picLocks noChangeAspect="1" noChangeArrowheads="1"/>
            </p:cNvPicPr>
            <p:nvPr/>
          </p:nvPicPr>
          <p:blipFill>
            <a:blip r:embed="rId3">
              <a:extLst>
                <a:ext uri="{28A0092B-C50C-407E-A947-70E740481C1C}">
                  <a14:useLocalDpi xmlns:a14="http://schemas.microsoft.com/office/drawing/2010/main" val="0"/>
                </a:ext>
              </a:extLst>
            </a:blip>
            <a:srcRect l="52571" t="9898" b="48148"/>
            <a:stretch>
              <a:fillRect/>
            </a:stretch>
          </p:blipFill>
          <p:spPr bwMode="auto">
            <a:xfrm>
              <a:off x="2880" y="1392"/>
              <a:ext cx="2880" cy="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p:cNvSpPr>
              <a:spLocks noChangeArrowheads="1"/>
            </p:cNvSpPr>
            <p:nvPr/>
          </p:nvSpPr>
          <p:spPr bwMode="auto">
            <a:xfrm>
              <a:off x="2880" y="3264"/>
              <a:ext cx="480" cy="288"/>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pic>
        <p:nvPicPr>
          <p:cNvPr id="7" name="Picture 6"/>
          <p:cNvPicPr>
            <a:picLocks noChangeAspect="1"/>
          </p:cNvPicPr>
          <p:nvPr/>
        </p:nvPicPr>
        <p:blipFill>
          <a:blip r:embed="rId4"/>
          <a:stretch>
            <a:fillRect/>
          </a:stretch>
        </p:blipFill>
        <p:spPr>
          <a:xfrm>
            <a:off x="7776504" y="3034755"/>
            <a:ext cx="3729600" cy="2809080"/>
          </a:xfrm>
          <a:prstGeom prst="rect">
            <a:avLst/>
          </a:prstGeom>
        </p:spPr>
      </p:pic>
      <p:sp>
        <p:nvSpPr>
          <p:cNvPr id="8" name="TextBox 7"/>
          <p:cNvSpPr txBox="1"/>
          <p:nvPr/>
        </p:nvSpPr>
        <p:spPr>
          <a:xfrm>
            <a:off x="1142039" y="1520806"/>
            <a:ext cx="6173485" cy="646331"/>
          </a:xfrm>
          <a:prstGeom prst="rect">
            <a:avLst/>
          </a:prstGeom>
          <a:noFill/>
        </p:spPr>
        <p:txBody>
          <a:bodyPr wrap="none" rtlCol="0">
            <a:spAutoFit/>
          </a:bodyPr>
          <a:lstStyle/>
          <a:p>
            <a:r>
              <a:rPr lang="en-US" dirty="0" smtClean="0">
                <a:solidFill>
                  <a:srgbClr val="0000FF"/>
                </a:solidFill>
              </a:rPr>
              <a:t>If gas </a:t>
            </a:r>
            <a:r>
              <a:rPr lang="en-US" dirty="0" err="1" smtClean="0">
                <a:solidFill>
                  <a:srgbClr val="0000FF"/>
                </a:solidFill>
              </a:rPr>
              <a:t>exsolution</a:t>
            </a:r>
            <a:r>
              <a:rPr lang="en-US" dirty="0" smtClean="0">
                <a:solidFill>
                  <a:srgbClr val="0000FF"/>
                </a:solidFill>
              </a:rPr>
              <a:t> forms </a:t>
            </a:r>
            <a:r>
              <a:rPr lang="en-US" dirty="0" err="1" smtClean="0">
                <a:solidFill>
                  <a:srgbClr val="0000FF"/>
                </a:solidFill>
              </a:rPr>
              <a:t>Shosa</a:t>
            </a:r>
            <a:r>
              <a:rPr lang="en-US" dirty="0">
                <a:solidFill>
                  <a:srgbClr val="0000FF"/>
                </a:solidFill>
              </a:rPr>
              <a:t> </a:t>
            </a:r>
            <a:r>
              <a:rPr lang="en-US" dirty="0" smtClean="0">
                <a:solidFill>
                  <a:srgbClr val="0000FF"/>
                </a:solidFill>
              </a:rPr>
              <a:t>Seals production is impaired</a:t>
            </a:r>
          </a:p>
          <a:p>
            <a:r>
              <a:rPr lang="en-US" dirty="0" smtClean="0">
                <a:solidFill>
                  <a:srgbClr val="0000FF"/>
                </a:solidFill>
              </a:rPr>
              <a:t>Greatest lost production is in most productive wells</a:t>
            </a:r>
            <a:endParaRPr lang="en-US" dirty="0">
              <a:solidFill>
                <a:srgbClr val="0000FF"/>
              </a:solidFill>
            </a:endParaRPr>
          </a:p>
        </p:txBody>
      </p:sp>
      <p:sp>
        <p:nvSpPr>
          <p:cNvPr id="10" name="TextBox 9"/>
          <p:cNvSpPr txBox="1"/>
          <p:nvPr/>
        </p:nvSpPr>
        <p:spPr>
          <a:xfrm>
            <a:off x="11528318" y="6375002"/>
            <a:ext cx="569387" cy="369332"/>
          </a:xfrm>
          <a:prstGeom prst="rect">
            <a:avLst/>
          </a:prstGeom>
          <a:noFill/>
        </p:spPr>
        <p:txBody>
          <a:bodyPr wrap="none" rtlCol="0">
            <a:spAutoFit/>
          </a:bodyPr>
          <a:lstStyle/>
          <a:p>
            <a:r>
              <a:rPr lang="en-US" dirty="0" smtClean="0"/>
              <a:t>[19]</a:t>
            </a:r>
            <a:endParaRPr lang="en-US" dirty="0"/>
          </a:p>
        </p:txBody>
      </p:sp>
    </p:spTree>
    <p:extLst>
      <p:ext uri="{BB962C8B-B14F-4D97-AF65-F5344CB8AC3E}">
        <p14:creationId xmlns:p14="http://schemas.microsoft.com/office/powerpoint/2010/main" val="2129088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8779" y="1072541"/>
            <a:ext cx="4750018" cy="369332"/>
          </a:xfrm>
          <a:prstGeom prst="rect">
            <a:avLst/>
          </a:prstGeom>
          <a:noFill/>
        </p:spPr>
        <p:txBody>
          <a:bodyPr wrap="none" rtlCol="0">
            <a:spAutoFit/>
          </a:bodyPr>
          <a:lstStyle/>
          <a:p>
            <a:r>
              <a:rPr lang="en-US" dirty="0" err="1" smtClean="0">
                <a:solidFill>
                  <a:srgbClr val="0000FF"/>
                </a:solidFill>
              </a:rPr>
              <a:t>Shosa</a:t>
            </a:r>
            <a:r>
              <a:rPr lang="en-US" dirty="0" smtClean="0">
                <a:solidFill>
                  <a:srgbClr val="0000FF"/>
                </a:solidFill>
              </a:rPr>
              <a:t> Seals are very dynamic: </a:t>
            </a:r>
            <a:r>
              <a:rPr lang="en-US" b="1" dirty="0" smtClean="0">
                <a:solidFill>
                  <a:srgbClr val="0000FF"/>
                </a:solidFill>
              </a:rPr>
              <a:t>Gas pulsars</a:t>
            </a:r>
            <a:endParaRPr lang="en-US" b="1" dirty="0">
              <a:solidFill>
                <a:srgbClr val="0000FF"/>
              </a:solidFill>
            </a:endParaRPr>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t="44400" b="7500"/>
          <a:stretch>
            <a:fillRect/>
          </a:stretch>
        </p:blipFill>
        <p:spPr bwMode="auto">
          <a:xfrm>
            <a:off x="523401" y="1638751"/>
            <a:ext cx="6759714" cy="51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85010" y="202448"/>
            <a:ext cx="10972800" cy="695909"/>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dirty="0" err="1" smtClean="0"/>
              <a:t>Shosa</a:t>
            </a:r>
            <a:r>
              <a:rPr lang="en-US" dirty="0" smtClean="0"/>
              <a:t> Seal implications…</a:t>
            </a:r>
            <a:endParaRPr lang="en-US" dirty="0"/>
          </a:p>
        </p:txBody>
      </p:sp>
      <p:grpSp>
        <p:nvGrpSpPr>
          <p:cNvPr id="10" name="Group 9"/>
          <p:cNvGrpSpPr/>
          <p:nvPr/>
        </p:nvGrpSpPr>
        <p:grpSpPr>
          <a:xfrm>
            <a:off x="7283115" y="1441873"/>
            <a:ext cx="4662462" cy="3079834"/>
            <a:chOff x="7283115" y="1441873"/>
            <a:chExt cx="4662462" cy="3079834"/>
          </a:xfrm>
        </p:grpSpPr>
        <p:pic>
          <p:nvPicPr>
            <p:cNvPr id="8" name="Picture 7"/>
            <p:cNvPicPr>
              <a:picLocks noChangeAspect="1"/>
            </p:cNvPicPr>
            <p:nvPr/>
          </p:nvPicPr>
          <p:blipFill>
            <a:blip r:embed="rId3"/>
            <a:stretch>
              <a:fillRect/>
            </a:stretch>
          </p:blipFill>
          <p:spPr>
            <a:xfrm>
              <a:off x="7355807" y="1441873"/>
              <a:ext cx="4589770" cy="3079834"/>
            </a:xfrm>
            <a:prstGeom prst="rect">
              <a:avLst/>
            </a:prstGeom>
          </p:spPr>
        </p:pic>
        <p:sp>
          <p:nvSpPr>
            <p:cNvPr id="9" name="Rectangle 8"/>
            <p:cNvSpPr/>
            <p:nvPr/>
          </p:nvSpPr>
          <p:spPr>
            <a:xfrm>
              <a:off x="7283115" y="1441873"/>
              <a:ext cx="344906" cy="33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8496" y="5157537"/>
            <a:ext cx="2634054" cy="646331"/>
          </a:xfrm>
          <a:prstGeom prst="rect">
            <a:avLst/>
          </a:prstGeom>
          <a:noFill/>
        </p:spPr>
        <p:txBody>
          <a:bodyPr wrap="none" rtlCol="0">
            <a:spAutoFit/>
          </a:bodyPr>
          <a:lstStyle/>
          <a:p>
            <a:r>
              <a:rPr lang="en-US" dirty="0" smtClean="0">
                <a:solidFill>
                  <a:srgbClr val="0000FF"/>
                </a:solidFill>
              </a:rPr>
              <a:t>seal requires 2 phases</a:t>
            </a:r>
          </a:p>
          <a:p>
            <a:r>
              <a:rPr lang="en-US" dirty="0" smtClean="0">
                <a:solidFill>
                  <a:srgbClr val="0000FF"/>
                </a:solidFill>
              </a:rPr>
              <a:t>seal disappears if just 1</a:t>
            </a:r>
            <a:endParaRPr lang="en-US" dirty="0">
              <a:solidFill>
                <a:srgbClr val="0000FF"/>
              </a:solidFill>
            </a:endParaRPr>
          </a:p>
        </p:txBody>
      </p:sp>
      <p:sp>
        <p:nvSpPr>
          <p:cNvPr id="12" name="TextBox 11"/>
          <p:cNvSpPr txBox="1"/>
          <p:nvPr/>
        </p:nvSpPr>
        <p:spPr>
          <a:xfrm>
            <a:off x="8767011" y="4692316"/>
            <a:ext cx="2833661" cy="369332"/>
          </a:xfrm>
          <a:prstGeom prst="rect">
            <a:avLst/>
          </a:prstGeom>
          <a:noFill/>
        </p:spPr>
        <p:txBody>
          <a:bodyPr wrap="square" rtlCol="0">
            <a:spAutoFit/>
          </a:bodyPr>
          <a:lstStyle/>
          <a:p>
            <a:r>
              <a:rPr lang="en-US" dirty="0" smtClean="0">
                <a:solidFill>
                  <a:srgbClr val="0000FF"/>
                </a:solidFill>
              </a:rPr>
              <a:t>MVT geological context…</a:t>
            </a:r>
            <a:endParaRPr lang="en-US" dirty="0">
              <a:solidFill>
                <a:srgbClr val="0000FF"/>
              </a:solidFill>
            </a:endParaRPr>
          </a:p>
        </p:txBody>
      </p:sp>
      <p:sp>
        <p:nvSpPr>
          <p:cNvPr id="13" name="TextBox 12"/>
          <p:cNvSpPr txBox="1"/>
          <p:nvPr/>
        </p:nvSpPr>
        <p:spPr>
          <a:xfrm>
            <a:off x="11528318" y="6375002"/>
            <a:ext cx="633507" cy="369332"/>
          </a:xfrm>
          <a:prstGeom prst="rect">
            <a:avLst/>
          </a:prstGeom>
          <a:noFill/>
        </p:spPr>
        <p:txBody>
          <a:bodyPr wrap="none" rtlCol="0">
            <a:spAutoFit/>
          </a:bodyPr>
          <a:lstStyle/>
          <a:p>
            <a:r>
              <a:rPr lang="en-US" dirty="0" smtClean="0"/>
              <a:t>[6,7]</a:t>
            </a:r>
            <a:endParaRPr lang="en-US" dirty="0"/>
          </a:p>
        </p:txBody>
      </p:sp>
    </p:spTree>
    <p:extLst>
      <p:ext uri="{BB962C8B-B14F-4D97-AF65-F5344CB8AC3E}">
        <p14:creationId xmlns:p14="http://schemas.microsoft.com/office/powerpoint/2010/main" val="205276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5010" y="202448"/>
            <a:ext cx="10972800" cy="695909"/>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dirty="0" err="1" smtClean="0"/>
              <a:t>Shosa</a:t>
            </a:r>
            <a:r>
              <a:rPr lang="en-US" dirty="0" smtClean="0"/>
              <a:t> Seal implications…</a:t>
            </a:r>
            <a:endParaRPr lang="en-US"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509" b="22223"/>
          <a:stretch/>
        </p:blipFill>
        <p:spPr bwMode="auto">
          <a:xfrm rot="5400000">
            <a:off x="4472363" y="-3060419"/>
            <a:ext cx="3247273" cy="1191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69504" y="4462287"/>
            <a:ext cx="284219" cy="279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t="12397"/>
          <a:stretch/>
        </p:blipFill>
        <p:spPr>
          <a:xfrm>
            <a:off x="256674" y="4462287"/>
            <a:ext cx="3946358" cy="2283673"/>
          </a:xfrm>
          <a:prstGeom prst="rect">
            <a:avLst/>
          </a:prstGeom>
        </p:spPr>
      </p:pic>
      <p:pic>
        <p:nvPicPr>
          <p:cNvPr id="9" name="Picture 12"/>
          <p:cNvPicPr>
            <a:picLocks noChangeAspect="1" noChangeArrowheads="1"/>
          </p:cNvPicPr>
          <p:nvPr/>
        </p:nvPicPr>
        <p:blipFill>
          <a:blip r:embed="rId4">
            <a:extLst>
              <a:ext uri="{28A0092B-C50C-407E-A947-70E740481C1C}">
                <a14:useLocalDpi xmlns:a14="http://schemas.microsoft.com/office/drawing/2010/main" val="0"/>
              </a:ext>
            </a:extLst>
          </a:blip>
          <a:srcRect t="44400" b="7500"/>
          <a:stretch>
            <a:fillRect/>
          </a:stretch>
        </p:blipFill>
        <p:spPr bwMode="auto">
          <a:xfrm>
            <a:off x="5051824" y="3756041"/>
            <a:ext cx="3892171" cy="298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528318" y="6375002"/>
            <a:ext cx="633507" cy="369332"/>
          </a:xfrm>
          <a:prstGeom prst="rect">
            <a:avLst/>
          </a:prstGeom>
          <a:noFill/>
        </p:spPr>
        <p:txBody>
          <a:bodyPr wrap="none" rtlCol="0">
            <a:spAutoFit/>
          </a:bodyPr>
          <a:lstStyle/>
          <a:p>
            <a:r>
              <a:rPr lang="en-US" dirty="0" smtClean="0"/>
              <a:t>[6,7]</a:t>
            </a:r>
            <a:endParaRPr lang="en-US" dirty="0"/>
          </a:p>
        </p:txBody>
      </p:sp>
    </p:spTree>
    <p:extLst>
      <p:ext uri="{BB962C8B-B14F-4D97-AF65-F5344CB8AC3E}">
        <p14:creationId xmlns:p14="http://schemas.microsoft.com/office/powerpoint/2010/main" val="2110668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540" r="24755" b="26400"/>
          <a:stretch/>
        </p:blipFill>
        <p:spPr bwMode="auto">
          <a:xfrm>
            <a:off x="5879388" y="165518"/>
            <a:ext cx="6007812" cy="634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385010" y="202448"/>
            <a:ext cx="10972800" cy="695909"/>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dirty="0" err="1" smtClean="0"/>
              <a:t>Shosa</a:t>
            </a:r>
            <a:r>
              <a:rPr lang="en-US" dirty="0" smtClean="0"/>
              <a:t> Seal implications…</a:t>
            </a:r>
            <a:endParaRPr lang="en-US" dirty="0"/>
          </a:p>
        </p:txBody>
      </p:sp>
      <p:sp>
        <p:nvSpPr>
          <p:cNvPr id="4" name="TextBox 3"/>
          <p:cNvSpPr txBox="1"/>
          <p:nvPr/>
        </p:nvSpPr>
        <p:spPr>
          <a:xfrm>
            <a:off x="820027" y="2221832"/>
            <a:ext cx="5051383" cy="2092881"/>
          </a:xfrm>
          <a:prstGeom prst="rect">
            <a:avLst/>
          </a:prstGeom>
          <a:noFill/>
        </p:spPr>
        <p:txBody>
          <a:bodyPr wrap="none" rtlCol="0">
            <a:spAutoFit/>
          </a:bodyPr>
          <a:lstStyle/>
          <a:p>
            <a:pPr>
              <a:spcAft>
                <a:spcPts val="1200"/>
              </a:spcAft>
            </a:pPr>
            <a:r>
              <a:rPr lang="en-US" dirty="0" smtClean="0"/>
              <a:t>270 km</a:t>
            </a:r>
            <a:r>
              <a:rPr lang="en-US" baseline="30000" dirty="0" smtClean="0"/>
              <a:t>3</a:t>
            </a:r>
            <a:r>
              <a:rPr lang="en-US" dirty="0" smtClean="0"/>
              <a:t> gas pulse displaced brines which</a:t>
            </a:r>
          </a:p>
          <a:p>
            <a:pPr marL="285750" indent="-285750">
              <a:spcAft>
                <a:spcPts val="1200"/>
              </a:spcAft>
              <a:buFont typeface="Arial" panose="020B0604020202020204" pitchFamily="34" charset="0"/>
              <a:buChar char="•"/>
            </a:pPr>
            <a:r>
              <a:rPr lang="en-US" dirty="0" smtClean="0"/>
              <a:t>Escaped to surface through all passageways</a:t>
            </a:r>
          </a:p>
          <a:p>
            <a:pPr marL="285750" indent="-285750">
              <a:spcAft>
                <a:spcPts val="1200"/>
              </a:spcAft>
              <a:buFont typeface="Arial" panose="020B0604020202020204" pitchFamily="34" charset="0"/>
              <a:buChar char="•"/>
            </a:pPr>
            <a:r>
              <a:rPr lang="en-US" dirty="0" smtClean="0"/>
              <a:t>Reduced </a:t>
            </a:r>
            <a:r>
              <a:rPr lang="en-US" dirty="0" err="1" smtClean="0"/>
              <a:t>hematitic</a:t>
            </a:r>
            <a:r>
              <a:rPr lang="en-US" dirty="0" smtClean="0"/>
              <a:t> </a:t>
            </a:r>
            <a:r>
              <a:rPr lang="en-US" dirty="0" err="1" smtClean="0"/>
              <a:t>Lamotte</a:t>
            </a:r>
            <a:r>
              <a:rPr lang="en-US" dirty="0" smtClean="0"/>
              <a:t> SS</a:t>
            </a:r>
          </a:p>
          <a:p>
            <a:pPr marL="285750" indent="-285750">
              <a:spcAft>
                <a:spcPts val="1200"/>
              </a:spcAft>
              <a:buFont typeface="Arial" panose="020B0604020202020204" pitchFamily="34" charset="0"/>
              <a:buChar char="•"/>
            </a:pPr>
            <a:r>
              <a:rPr lang="en-US" dirty="0" smtClean="0"/>
              <a:t>Produced F zoning</a:t>
            </a:r>
          </a:p>
          <a:p>
            <a:pPr marL="285750" indent="-285750">
              <a:spcAft>
                <a:spcPts val="1200"/>
              </a:spcAft>
              <a:buFont typeface="Arial" panose="020B0604020202020204" pitchFamily="34" charset="0"/>
              <a:buChar char="•"/>
            </a:pPr>
            <a:r>
              <a:rPr lang="en-US" dirty="0" smtClean="0"/>
              <a:t>Re-magnetized mid-continent</a:t>
            </a:r>
            <a:endParaRPr lang="en-US" dirty="0"/>
          </a:p>
        </p:txBody>
      </p:sp>
      <p:sp>
        <p:nvSpPr>
          <p:cNvPr id="5" name="TextBox 4"/>
          <p:cNvSpPr txBox="1"/>
          <p:nvPr/>
        </p:nvSpPr>
        <p:spPr>
          <a:xfrm>
            <a:off x="176463" y="1347538"/>
            <a:ext cx="6224337" cy="646331"/>
          </a:xfrm>
          <a:prstGeom prst="rect">
            <a:avLst/>
          </a:prstGeom>
          <a:noFill/>
        </p:spPr>
        <p:txBody>
          <a:bodyPr wrap="square" rtlCol="0">
            <a:spAutoFit/>
          </a:bodyPr>
          <a:lstStyle/>
          <a:p>
            <a:r>
              <a:rPr lang="en-US" dirty="0" smtClean="0">
                <a:solidFill>
                  <a:srgbClr val="0000FF"/>
                </a:solidFill>
              </a:rPr>
              <a:t>MVT deposits formed from repeated failure of </a:t>
            </a:r>
            <a:r>
              <a:rPr lang="en-US" dirty="0" err="1" smtClean="0">
                <a:solidFill>
                  <a:srgbClr val="0000FF"/>
                </a:solidFill>
              </a:rPr>
              <a:t>Shosa</a:t>
            </a:r>
            <a:r>
              <a:rPr lang="en-US" dirty="0" smtClean="0">
                <a:solidFill>
                  <a:srgbClr val="0000FF"/>
                </a:solidFill>
              </a:rPr>
              <a:t> Seals containing Arkoma Basin gas</a:t>
            </a:r>
            <a:endParaRPr lang="en-US" dirty="0">
              <a:solidFill>
                <a:srgbClr val="0000FF"/>
              </a:solidFill>
            </a:endParaRPr>
          </a:p>
        </p:txBody>
      </p:sp>
      <p:sp>
        <p:nvSpPr>
          <p:cNvPr id="6" name="TextBox 5"/>
          <p:cNvSpPr txBox="1"/>
          <p:nvPr/>
        </p:nvSpPr>
        <p:spPr>
          <a:xfrm>
            <a:off x="11528318" y="6375002"/>
            <a:ext cx="441146" cy="369332"/>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225474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Fundamentals </a:t>
            </a:r>
            <a:endParaRPr lang="en-US" dirty="0"/>
          </a:p>
        </p:txBody>
      </p:sp>
      <p:sp>
        <p:nvSpPr>
          <p:cNvPr id="4" name="TextBox 3"/>
          <p:cNvSpPr txBox="1"/>
          <p:nvPr/>
        </p:nvSpPr>
        <p:spPr>
          <a:xfrm>
            <a:off x="6785811" y="3826042"/>
            <a:ext cx="4339389" cy="1200329"/>
          </a:xfrm>
          <a:prstGeom prst="rect">
            <a:avLst/>
          </a:prstGeom>
          <a:noFill/>
        </p:spPr>
        <p:txBody>
          <a:bodyPr wrap="square" rtlCol="0">
            <a:spAutoFit/>
          </a:bodyPr>
          <a:lstStyle/>
          <a:p>
            <a:r>
              <a:rPr lang="en-US" dirty="0" smtClean="0"/>
              <a:t>… do fluids control fundamental properties of the crust</a:t>
            </a:r>
          </a:p>
          <a:p>
            <a:r>
              <a:rPr lang="en-US" dirty="0" smtClean="0"/>
              <a:t>…understanding channeling</a:t>
            </a:r>
          </a:p>
          <a:p>
            <a:r>
              <a:rPr lang="en-US" dirty="0" smtClean="0"/>
              <a:t>…seismically imaging </a:t>
            </a:r>
            <a:r>
              <a:rPr lang="en-US" dirty="0" err="1" smtClean="0"/>
              <a:t>premeability</a:t>
            </a:r>
            <a:endParaRPr lang="en-US" dirty="0"/>
          </a:p>
        </p:txBody>
      </p:sp>
    </p:spTree>
    <p:extLst>
      <p:ext uri="{BB962C8B-B14F-4D97-AF65-F5344CB8AC3E}">
        <p14:creationId xmlns:p14="http://schemas.microsoft.com/office/powerpoint/2010/main" val="2559042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610" y="106196"/>
            <a:ext cx="10972800" cy="776120"/>
          </a:xfrm>
        </p:spPr>
        <p:txBody>
          <a:bodyPr/>
          <a:lstStyle/>
          <a:p>
            <a:pPr algn="l"/>
            <a:r>
              <a:rPr lang="en-US" dirty="0" smtClean="0"/>
              <a:t>Dynamic permeability</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22935" y="382977"/>
            <a:ext cx="4759465" cy="6041885"/>
          </a:xfrm>
          <a:prstGeom prst="rect">
            <a:avLst/>
          </a:prstGeom>
          <a:noFill/>
          <a:ln/>
        </p:spPr>
      </p:pic>
      <p:sp>
        <p:nvSpPr>
          <p:cNvPr id="6" name="Rectangle 2"/>
          <p:cNvSpPr txBox="1">
            <a:spLocks noChangeArrowheads="1"/>
          </p:cNvSpPr>
          <p:nvPr/>
        </p:nvSpPr>
        <p:spPr bwMode="auto">
          <a:xfrm>
            <a:off x="1779187" y="2138658"/>
            <a:ext cx="4677761" cy="144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altLang="en-US" sz="2400" dirty="0" smtClean="0"/>
              <a:t>Subsidence and compaction set the permeability of fine-grained sediments</a:t>
            </a:r>
            <a:endParaRPr lang="en-US" altLang="en-US" sz="2400" dirty="0"/>
          </a:p>
        </p:txBody>
      </p:sp>
      <p:sp>
        <p:nvSpPr>
          <p:cNvPr id="7" name="TextBox 6"/>
          <p:cNvSpPr txBox="1"/>
          <p:nvPr/>
        </p:nvSpPr>
        <p:spPr>
          <a:xfrm>
            <a:off x="11528318" y="6375002"/>
            <a:ext cx="441146"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2330863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Invariance of geology</a:t>
            </a:r>
            <a:endParaRPr lang="en-US" dirty="0"/>
          </a:p>
        </p:txBody>
      </p:sp>
      <p:pic>
        <p:nvPicPr>
          <p:cNvPr id="3" name="Picture 2"/>
          <p:cNvPicPr>
            <a:picLocks noChangeAspect="1"/>
          </p:cNvPicPr>
          <p:nvPr/>
        </p:nvPicPr>
        <p:blipFill rotWithShape="1">
          <a:blip r:embed="rId2"/>
          <a:srcRect t="14008"/>
          <a:stretch/>
        </p:blipFill>
        <p:spPr>
          <a:xfrm>
            <a:off x="2314883" y="1690688"/>
            <a:ext cx="6811890" cy="4144161"/>
          </a:xfrm>
          <a:prstGeom prst="rect">
            <a:avLst/>
          </a:prstGeom>
        </p:spPr>
      </p:pic>
      <p:sp>
        <p:nvSpPr>
          <p:cNvPr id="7" name="TextBox 6"/>
          <p:cNvSpPr txBox="1"/>
          <p:nvPr/>
        </p:nvSpPr>
        <p:spPr>
          <a:xfrm>
            <a:off x="2484057" y="5834849"/>
            <a:ext cx="6642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Front cover “Fractals in the Earth Sciences” Barton and La Pointe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1528318" y="6375002"/>
            <a:ext cx="559769" cy="369332"/>
          </a:xfrm>
          <a:prstGeom prst="rect">
            <a:avLst/>
          </a:prstGeom>
          <a:noFill/>
        </p:spPr>
        <p:txBody>
          <a:bodyPr wrap="none" rtlCol="0">
            <a:spAutoFit/>
          </a:bodyPr>
          <a:lstStyle/>
          <a:p>
            <a:r>
              <a:rPr lang="en-US" dirty="0" smtClean="0"/>
              <a:t>[20]</a:t>
            </a:r>
            <a:endParaRPr lang="en-US" dirty="0"/>
          </a:p>
        </p:txBody>
      </p:sp>
    </p:spTree>
    <p:extLst>
      <p:ext uri="{BB962C8B-B14F-4D97-AF65-F5344CB8AC3E}">
        <p14:creationId xmlns:p14="http://schemas.microsoft.com/office/powerpoint/2010/main" val="2371731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Invariance of geology</a:t>
            </a:r>
            <a:endParaRPr lang="en-US" dirty="0"/>
          </a:p>
        </p:txBody>
      </p:sp>
      <p:pic>
        <p:nvPicPr>
          <p:cNvPr id="3" name="Picture 2"/>
          <p:cNvPicPr>
            <a:picLocks noChangeAspect="1"/>
          </p:cNvPicPr>
          <p:nvPr/>
        </p:nvPicPr>
        <p:blipFill>
          <a:blip r:embed="rId2"/>
          <a:stretch>
            <a:fillRect/>
          </a:stretch>
        </p:blipFill>
        <p:spPr>
          <a:xfrm>
            <a:off x="2465884" y="1455752"/>
            <a:ext cx="6811890" cy="4819213"/>
          </a:xfrm>
          <a:prstGeom prst="rect">
            <a:avLst/>
          </a:prstGeom>
        </p:spPr>
      </p:pic>
      <p:pic>
        <p:nvPicPr>
          <p:cNvPr id="6" name="Picture 5"/>
          <p:cNvPicPr>
            <a:picLocks noChangeAspect="1"/>
          </p:cNvPicPr>
          <p:nvPr/>
        </p:nvPicPr>
        <p:blipFill rotWithShape="1">
          <a:blip r:embed="rId3"/>
          <a:srcRect t="394"/>
          <a:stretch/>
        </p:blipFill>
        <p:spPr>
          <a:xfrm>
            <a:off x="2465884" y="1484851"/>
            <a:ext cx="6792723" cy="4779911"/>
          </a:xfrm>
          <a:prstGeom prst="rect">
            <a:avLst/>
          </a:prstGeom>
        </p:spPr>
      </p:pic>
      <p:sp>
        <p:nvSpPr>
          <p:cNvPr id="8" name="TextBox 7"/>
          <p:cNvSpPr txBox="1"/>
          <p:nvPr/>
        </p:nvSpPr>
        <p:spPr>
          <a:xfrm>
            <a:off x="11528318" y="6375002"/>
            <a:ext cx="559769" cy="369332"/>
          </a:xfrm>
          <a:prstGeom prst="rect">
            <a:avLst/>
          </a:prstGeom>
          <a:noFill/>
        </p:spPr>
        <p:txBody>
          <a:bodyPr wrap="none" rtlCol="0">
            <a:spAutoFit/>
          </a:bodyPr>
          <a:lstStyle/>
          <a:p>
            <a:r>
              <a:rPr lang="en-US" dirty="0" smtClean="0"/>
              <a:t>[20]</a:t>
            </a:r>
            <a:endParaRPr lang="en-US" dirty="0"/>
          </a:p>
        </p:txBody>
      </p:sp>
    </p:spTree>
    <p:extLst>
      <p:ext uri="{BB962C8B-B14F-4D97-AF65-F5344CB8AC3E}">
        <p14:creationId xmlns:p14="http://schemas.microsoft.com/office/powerpoint/2010/main" val="1354974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Large Scale</a:t>
            </a:r>
            <a:endParaRPr lang="en-US" dirty="0"/>
          </a:p>
        </p:txBody>
      </p:sp>
      <p:sp>
        <p:nvSpPr>
          <p:cNvPr id="7" name="TextBox 6"/>
          <p:cNvSpPr txBox="1"/>
          <p:nvPr/>
        </p:nvSpPr>
        <p:spPr>
          <a:xfrm>
            <a:off x="7852611" y="5125453"/>
            <a:ext cx="3801978" cy="646331"/>
          </a:xfrm>
          <a:prstGeom prst="rect">
            <a:avLst/>
          </a:prstGeom>
          <a:noFill/>
        </p:spPr>
        <p:txBody>
          <a:bodyPr wrap="square" rtlCol="0">
            <a:spAutoFit/>
          </a:bodyPr>
          <a:lstStyle/>
          <a:p>
            <a:r>
              <a:rPr lang="en-US" dirty="0"/>
              <a:t>W</a:t>
            </a:r>
            <a:r>
              <a:rPr lang="en-US" dirty="0" smtClean="0"/>
              <a:t>ill return to this again, but briefly: two examples of 100 km flow in basins</a:t>
            </a:r>
            <a:endParaRPr lang="en-US" dirty="0"/>
          </a:p>
        </p:txBody>
      </p:sp>
      <p:sp>
        <p:nvSpPr>
          <p:cNvPr id="8" name="TextBox 7"/>
          <p:cNvSpPr txBox="1"/>
          <p:nvPr/>
        </p:nvSpPr>
        <p:spPr>
          <a:xfrm>
            <a:off x="7090611" y="3577389"/>
            <a:ext cx="3338350" cy="369332"/>
          </a:xfrm>
          <a:prstGeom prst="rect">
            <a:avLst/>
          </a:prstGeom>
          <a:noFill/>
        </p:spPr>
        <p:txBody>
          <a:bodyPr wrap="none" rtlCol="0">
            <a:spAutoFit/>
          </a:bodyPr>
          <a:lstStyle/>
          <a:p>
            <a:r>
              <a:rPr lang="en-US" dirty="0" smtClean="0"/>
              <a:t>… so large you almost can’t see it.</a:t>
            </a:r>
            <a:endParaRPr lang="en-US" dirty="0"/>
          </a:p>
        </p:txBody>
      </p:sp>
    </p:spTree>
    <p:extLst>
      <p:ext uri="{BB962C8B-B14F-4D97-AF65-F5344CB8AC3E}">
        <p14:creationId xmlns:p14="http://schemas.microsoft.com/office/powerpoint/2010/main" val="3233353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27"/>
            <a:ext cx="4333875" cy="846138"/>
          </a:xfrm>
        </p:spPr>
        <p:txBody>
          <a:bodyPr/>
          <a:lstStyle/>
          <a:p>
            <a:r>
              <a:rPr lang="en-US" dirty="0" smtClean="0"/>
              <a:t>The critical crust</a:t>
            </a:r>
            <a:endParaRPr lang="en-US" dirty="0"/>
          </a:p>
        </p:txBody>
      </p:sp>
      <p:pic>
        <p:nvPicPr>
          <p:cNvPr id="3" name="Picture 2"/>
          <p:cNvPicPr>
            <a:picLocks noChangeAspect="1"/>
          </p:cNvPicPr>
          <p:nvPr/>
        </p:nvPicPr>
        <p:blipFill>
          <a:blip r:embed="rId3"/>
          <a:stretch>
            <a:fillRect/>
          </a:stretch>
        </p:blipFill>
        <p:spPr>
          <a:xfrm>
            <a:off x="5168848" y="657757"/>
            <a:ext cx="6736784" cy="5487987"/>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998771504"/>
              </p:ext>
            </p:extLst>
          </p:nvPr>
        </p:nvGraphicFramePr>
        <p:xfrm>
          <a:off x="576262" y="2721578"/>
          <a:ext cx="1690688" cy="656209"/>
        </p:xfrm>
        <a:graphic>
          <a:graphicData uri="http://schemas.openxmlformats.org/presentationml/2006/ole">
            <mc:AlternateContent xmlns:mc="http://schemas.openxmlformats.org/markup-compatibility/2006">
              <mc:Choice xmlns:v="urn:schemas-microsoft-com:vml" Requires="v">
                <p:oleObj spid="_x0000_s4139" name="Equation" r:id="rId4" imgW="1079280" imgH="419040" progId="Equation.3">
                  <p:embed/>
                </p:oleObj>
              </mc:Choice>
              <mc:Fallback>
                <p:oleObj name="Equation" r:id="rId4" imgW="1079280" imgH="419040" progId="Equation.3">
                  <p:embed/>
                  <p:pic>
                    <p:nvPicPr>
                      <p:cNvPr id="5" name="Object 4"/>
                      <p:cNvPicPr/>
                      <p:nvPr/>
                    </p:nvPicPr>
                    <p:blipFill>
                      <a:blip r:embed="rId5"/>
                      <a:stretch>
                        <a:fillRect/>
                      </a:stretch>
                    </p:blipFill>
                    <p:spPr>
                      <a:xfrm>
                        <a:off x="576262" y="2721578"/>
                        <a:ext cx="1690688" cy="656209"/>
                      </a:xfrm>
                      <a:prstGeom prst="rect">
                        <a:avLst/>
                      </a:prstGeom>
                    </p:spPr>
                  </p:pic>
                </p:oleObj>
              </mc:Fallback>
            </mc:AlternateContent>
          </a:graphicData>
        </a:graphic>
      </p:graphicFrame>
      <p:sp>
        <p:nvSpPr>
          <p:cNvPr id="8" name="TextBox 7"/>
          <p:cNvSpPr txBox="1"/>
          <p:nvPr/>
        </p:nvSpPr>
        <p:spPr>
          <a:xfrm>
            <a:off x="123825" y="924267"/>
            <a:ext cx="3244799" cy="400110"/>
          </a:xfrm>
          <a:prstGeom prst="rect">
            <a:avLst/>
          </a:prstGeom>
          <a:noFill/>
        </p:spPr>
        <p:txBody>
          <a:bodyPr wrap="none" rtlCol="0">
            <a:spAutoFit/>
          </a:bodyPr>
          <a:lstStyle/>
          <a:p>
            <a:r>
              <a:rPr lang="en-US" sz="2000" dirty="0" smtClean="0">
                <a:solidFill>
                  <a:srgbClr val="0000FF"/>
                </a:solidFill>
              </a:rPr>
              <a:t>Spread of </a:t>
            </a:r>
            <a:r>
              <a:rPr lang="en-US" sz="2000" i="1" dirty="0" smtClean="0">
                <a:solidFill>
                  <a:srgbClr val="0000FF"/>
                </a:solidFill>
              </a:rPr>
              <a:t>k</a:t>
            </a:r>
            <a:r>
              <a:rPr lang="en-US" sz="2000" dirty="0" smtClean="0">
                <a:solidFill>
                  <a:srgbClr val="0000FF"/>
                </a:solidFill>
              </a:rPr>
              <a:t> about its mean</a:t>
            </a:r>
            <a:endParaRPr lang="en-US" sz="2000" dirty="0">
              <a:solidFill>
                <a:srgbClr val="0000FF"/>
              </a:solidFill>
            </a:endParaRPr>
          </a:p>
        </p:txBody>
      </p:sp>
      <p:sp>
        <p:nvSpPr>
          <p:cNvPr id="9" name="TextBox 8"/>
          <p:cNvSpPr txBox="1"/>
          <p:nvPr/>
        </p:nvSpPr>
        <p:spPr>
          <a:xfrm>
            <a:off x="123825" y="2295465"/>
            <a:ext cx="2763898" cy="400110"/>
          </a:xfrm>
          <a:prstGeom prst="rect">
            <a:avLst/>
          </a:prstGeom>
          <a:noFill/>
        </p:spPr>
        <p:txBody>
          <a:bodyPr wrap="none" rtlCol="0">
            <a:spAutoFit/>
          </a:bodyPr>
          <a:lstStyle/>
          <a:p>
            <a:r>
              <a:rPr lang="en-US" sz="2000" dirty="0" smtClean="0">
                <a:solidFill>
                  <a:srgbClr val="0000FF"/>
                </a:solidFill>
              </a:rPr>
              <a:t>Spatial distribution of </a:t>
            </a:r>
            <a:r>
              <a:rPr lang="en-US" sz="2000" i="1" dirty="0" smtClean="0">
                <a:solidFill>
                  <a:srgbClr val="0000FF"/>
                </a:solidFill>
              </a:rPr>
              <a:t>k</a:t>
            </a:r>
            <a:endParaRPr lang="en-US" sz="2000" i="1" dirty="0">
              <a:solidFill>
                <a:srgbClr val="0000FF"/>
              </a:solidFill>
            </a:endParaRPr>
          </a:p>
        </p:txBody>
      </p:sp>
      <p:grpSp>
        <p:nvGrpSpPr>
          <p:cNvPr id="17" name="Group 16"/>
          <p:cNvGrpSpPr/>
          <p:nvPr/>
        </p:nvGrpSpPr>
        <p:grpSpPr>
          <a:xfrm>
            <a:off x="123825" y="1231376"/>
            <a:ext cx="3448050" cy="1041402"/>
            <a:chOff x="123055" y="1560469"/>
            <a:chExt cx="3877443" cy="1404318"/>
          </a:xfrm>
        </p:grpSpPr>
        <p:graphicFrame>
          <p:nvGraphicFramePr>
            <p:cNvPr id="5" name="Object 4"/>
            <p:cNvGraphicFramePr>
              <a:graphicFrameLocks noChangeAspect="1"/>
            </p:cNvGraphicFramePr>
            <p:nvPr>
              <p:extLst>
                <p:ext uri="{D42A27DB-BD31-4B8C-83A1-F6EECF244321}">
                  <p14:modId xmlns:p14="http://schemas.microsoft.com/office/powerpoint/2010/main" val="2498733295"/>
                </p:ext>
              </p:extLst>
            </p:nvPr>
          </p:nvGraphicFramePr>
          <p:xfrm>
            <a:off x="576262" y="1823375"/>
            <a:ext cx="3424236" cy="1141412"/>
          </p:xfrm>
          <a:graphic>
            <a:graphicData uri="http://schemas.openxmlformats.org/presentationml/2006/ole">
              <mc:AlternateContent xmlns:mc="http://schemas.openxmlformats.org/markup-compatibility/2006">
                <mc:Choice xmlns:v="urn:schemas-microsoft-com:vml" Requires="v">
                  <p:oleObj spid="_x0000_s4140" name="Equation" r:id="rId6" imgW="1523880" imgH="507960" progId="Equation.3">
                    <p:embed/>
                  </p:oleObj>
                </mc:Choice>
                <mc:Fallback>
                  <p:oleObj name="Equation" r:id="rId6" imgW="1523880" imgH="507960" progId="Equation.3">
                    <p:embed/>
                    <p:pic>
                      <p:nvPicPr>
                        <p:cNvPr id="0" name=""/>
                        <p:cNvPicPr/>
                        <p:nvPr/>
                      </p:nvPicPr>
                      <p:blipFill>
                        <a:blip r:embed="rId7"/>
                        <a:stretch>
                          <a:fillRect/>
                        </a:stretch>
                      </p:blipFill>
                      <p:spPr>
                        <a:xfrm>
                          <a:off x="576262" y="1823375"/>
                          <a:ext cx="3424236" cy="1141412"/>
                        </a:xfrm>
                        <a:prstGeom prst="rect">
                          <a:avLst/>
                        </a:prstGeom>
                      </p:spPr>
                    </p:pic>
                  </p:oleObj>
                </mc:Fallback>
              </mc:AlternateContent>
            </a:graphicData>
          </a:graphic>
        </p:graphicFrame>
        <p:sp>
          <p:nvSpPr>
            <p:cNvPr id="7" name="TextBox 6"/>
            <p:cNvSpPr txBox="1"/>
            <p:nvPr/>
          </p:nvSpPr>
          <p:spPr>
            <a:xfrm rot="19387313">
              <a:off x="2313455" y="1560469"/>
              <a:ext cx="941936" cy="369332"/>
            </a:xfrm>
            <a:prstGeom prst="rect">
              <a:avLst/>
            </a:prstGeom>
            <a:noFill/>
          </p:spPr>
          <p:txBody>
            <a:bodyPr wrap="square" rtlCol="0">
              <a:spAutoFit/>
            </a:bodyPr>
            <a:lstStyle/>
            <a:p>
              <a:r>
                <a:rPr lang="en-US" dirty="0" smtClean="0">
                  <a:solidFill>
                    <a:srgbClr val="00B050"/>
                  </a:solidFill>
                </a:rPr>
                <a:t>= </a:t>
              </a:r>
              <a:r>
                <a:rPr lang="en-US" dirty="0" smtClean="0">
                  <a:solidFill>
                    <a:srgbClr val="00B050"/>
                  </a:solidFill>
                  <a:latin typeface="Symbol" panose="05050102010706020507" pitchFamily="18" charset="2"/>
                </a:rPr>
                <a:t>a</a:t>
              </a:r>
              <a:endParaRPr lang="en-US" dirty="0">
                <a:solidFill>
                  <a:srgbClr val="00B050"/>
                </a:solidFill>
                <a:latin typeface="Symbol" panose="05050102010706020507" pitchFamily="18" charset="2"/>
              </a:endParaRPr>
            </a:p>
          </p:txBody>
        </p:sp>
        <p:sp>
          <p:nvSpPr>
            <p:cNvPr id="10" name="TextBox 9"/>
            <p:cNvSpPr txBox="1"/>
            <p:nvPr/>
          </p:nvSpPr>
          <p:spPr>
            <a:xfrm>
              <a:off x="123055" y="1836589"/>
              <a:ext cx="1149675" cy="307778"/>
            </a:xfrm>
            <a:prstGeom prst="rect">
              <a:avLst/>
            </a:prstGeom>
            <a:noFill/>
          </p:spPr>
          <p:txBody>
            <a:bodyPr wrap="none" rtlCol="0">
              <a:spAutoFit/>
            </a:bodyPr>
            <a:lstStyle/>
            <a:p>
              <a:r>
                <a:rPr lang="en-US" sz="1400" dirty="0" smtClean="0">
                  <a:solidFill>
                    <a:srgbClr val="00B050"/>
                  </a:solidFill>
                </a:rPr>
                <a:t>permeability</a:t>
              </a:r>
              <a:endParaRPr lang="en-US" sz="1400" dirty="0">
                <a:solidFill>
                  <a:srgbClr val="00B050"/>
                </a:solidFill>
              </a:endParaRPr>
            </a:p>
          </p:txBody>
        </p:sp>
        <p:sp>
          <p:nvSpPr>
            <p:cNvPr id="11" name="TextBox 10"/>
            <p:cNvSpPr txBox="1"/>
            <p:nvPr/>
          </p:nvSpPr>
          <p:spPr>
            <a:xfrm rot="19518012">
              <a:off x="2911830" y="1815947"/>
              <a:ext cx="811441" cy="307777"/>
            </a:xfrm>
            <a:prstGeom prst="rect">
              <a:avLst/>
            </a:prstGeom>
            <a:noFill/>
          </p:spPr>
          <p:txBody>
            <a:bodyPr wrap="none" rtlCol="0">
              <a:spAutoFit/>
            </a:bodyPr>
            <a:lstStyle/>
            <a:p>
              <a:r>
                <a:rPr lang="en-US" sz="1400" dirty="0" smtClean="0">
                  <a:solidFill>
                    <a:srgbClr val="00B050"/>
                  </a:solidFill>
                </a:rPr>
                <a:t>porosity</a:t>
              </a:r>
              <a:endParaRPr lang="en-US" sz="1400" dirty="0">
                <a:solidFill>
                  <a:srgbClr val="00B050"/>
                </a:solidFill>
              </a:endParaRPr>
            </a:p>
          </p:txBody>
        </p:sp>
      </p:grpSp>
      <p:sp>
        <p:nvSpPr>
          <p:cNvPr id="12" name="TextBox 11"/>
          <p:cNvSpPr txBox="1"/>
          <p:nvPr/>
        </p:nvSpPr>
        <p:spPr>
          <a:xfrm>
            <a:off x="2384221" y="3226601"/>
            <a:ext cx="1883849" cy="923330"/>
          </a:xfrm>
          <a:prstGeom prst="rect">
            <a:avLst/>
          </a:prstGeom>
          <a:noFill/>
        </p:spPr>
        <p:txBody>
          <a:bodyPr wrap="none" rtlCol="0">
            <a:spAutoFit/>
          </a:bodyPr>
          <a:lstStyle/>
          <a:p>
            <a:pPr defTabSz="539750"/>
            <a:r>
              <a:rPr lang="en-US" dirty="0">
                <a:latin typeface="Symbol" panose="05050102010706020507" pitchFamily="18" charset="2"/>
              </a:rPr>
              <a:t>b</a:t>
            </a:r>
            <a:r>
              <a:rPr lang="en-US" dirty="0" smtClean="0"/>
              <a:t>=0	white noise</a:t>
            </a:r>
          </a:p>
          <a:p>
            <a:pPr defTabSz="538163"/>
            <a:r>
              <a:rPr lang="en-US" dirty="0" smtClean="0">
                <a:latin typeface="Symbol" panose="05050102010706020507" pitchFamily="18" charset="2"/>
              </a:rPr>
              <a:t>b</a:t>
            </a:r>
            <a:r>
              <a:rPr lang="en-US" dirty="0" smtClean="0"/>
              <a:t>=1	pink noise</a:t>
            </a:r>
          </a:p>
          <a:p>
            <a:pPr defTabSz="539750"/>
            <a:r>
              <a:rPr lang="en-US" dirty="0" smtClean="0">
                <a:latin typeface="Symbol" panose="05050102010706020507" pitchFamily="18" charset="2"/>
              </a:rPr>
              <a:t>b=2</a:t>
            </a:r>
            <a:r>
              <a:rPr lang="en-US" dirty="0" smtClean="0"/>
              <a:t>	red noise</a:t>
            </a:r>
            <a:endParaRPr lang="en-US" dirty="0"/>
          </a:p>
        </p:txBody>
      </p:sp>
      <p:sp>
        <p:nvSpPr>
          <p:cNvPr id="13" name="TextBox 12"/>
          <p:cNvSpPr txBox="1"/>
          <p:nvPr/>
        </p:nvSpPr>
        <p:spPr>
          <a:xfrm>
            <a:off x="639962" y="3503600"/>
            <a:ext cx="1697901" cy="369332"/>
          </a:xfrm>
          <a:prstGeom prst="rect">
            <a:avLst/>
          </a:prstGeom>
          <a:noFill/>
        </p:spPr>
        <p:txBody>
          <a:bodyPr wrap="none" rtlCol="0">
            <a:spAutoFit/>
          </a:bodyPr>
          <a:lstStyle/>
          <a:p>
            <a:r>
              <a:rPr lang="en-US" dirty="0" smtClean="0"/>
              <a:t>Scale invariant</a:t>
            </a:r>
            <a:endParaRPr lang="en-US" dirty="0"/>
          </a:p>
        </p:txBody>
      </p:sp>
      <p:sp>
        <p:nvSpPr>
          <p:cNvPr id="14" name="TextBox 13"/>
          <p:cNvSpPr txBox="1"/>
          <p:nvPr/>
        </p:nvSpPr>
        <p:spPr>
          <a:xfrm>
            <a:off x="97155" y="4393056"/>
            <a:ext cx="2505814" cy="400110"/>
          </a:xfrm>
          <a:prstGeom prst="rect">
            <a:avLst/>
          </a:prstGeom>
          <a:noFill/>
        </p:spPr>
        <p:txBody>
          <a:bodyPr wrap="none" rtlCol="0">
            <a:spAutoFit/>
          </a:bodyPr>
          <a:lstStyle/>
          <a:p>
            <a:r>
              <a:rPr lang="en-US" sz="2000" dirty="0" smtClean="0">
                <a:solidFill>
                  <a:srgbClr val="0000FF"/>
                </a:solidFill>
              </a:rPr>
              <a:t>Critical point of crust</a:t>
            </a:r>
            <a:endParaRPr lang="en-US" sz="2000" i="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711641851"/>
              </p:ext>
            </p:extLst>
          </p:nvPr>
        </p:nvGraphicFramePr>
        <p:xfrm>
          <a:off x="540932" y="4864903"/>
          <a:ext cx="1497012" cy="457200"/>
        </p:xfrm>
        <a:graphic>
          <a:graphicData uri="http://schemas.openxmlformats.org/presentationml/2006/ole">
            <mc:AlternateContent xmlns:mc="http://schemas.openxmlformats.org/markup-compatibility/2006">
              <mc:Choice xmlns:v="urn:schemas-microsoft-com:vml" Requires="v">
                <p:oleObj spid="_x0000_s4141" name="Equation" r:id="rId8" imgW="749160" imgH="228600" progId="Equation.3">
                  <p:embed/>
                </p:oleObj>
              </mc:Choice>
              <mc:Fallback>
                <p:oleObj name="Equation" r:id="rId8" imgW="749160" imgH="228600" progId="Equation.3">
                  <p:embed/>
                  <p:pic>
                    <p:nvPicPr>
                      <p:cNvPr id="6" name="Object 5"/>
                      <p:cNvPicPr/>
                      <p:nvPr/>
                    </p:nvPicPr>
                    <p:blipFill>
                      <a:blip r:embed="rId9"/>
                      <a:stretch>
                        <a:fillRect/>
                      </a:stretch>
                    </p:blipFill>
                    <p:spPr>
                      <a:xfrm>
                        <a:off x="540932" y="4864903"/>
                        <a:ext cx="1497012" cy="457200"/>
                      </a:xfrm>
                      <a:prstGeom prst="rect">
                        <a:avLst/>
                      </a:prstGeom>
                    </p:spPr>
                  </p:pic>
                </p:oleObj>
              </mc:Fallback>
            </mc:AlternateContent>
          </a:graphicData>
        </a:graphic>
      </p:graphicFrame>
      <p:sp>
        <p:nvSpPr>
          <p:cNvPr id="16" name="TextBox 15"/>
          <p:cNvSpPr txBox="1"/>
          <p:nvPr/>
        </p:nvSpPr>
        <p:spPr>
          <a:xfrm>
            <a:off x="2653881" y="4331501"/>
            <a:ext cx="1768489" cy="523220"/>
          </a:xfrm>
          <a:prstGeom prst="rect">
            <a:avLst/>
          </a:prstGeom>
          <a:noFill/>
        </p:spPr>
        <p:txBody>
          <a:bodyPr wrap="square" rtlCol="0">
            <a:spAutoFit/>
          </a:bodyPr>
          <a:lstStyle/>
          <a:p>
            <a:r>
              <a:rPr lang="en-US" sz="1400" dirty="0" smtClean="0">
                <a:solidFill>
                  <a:srgbClr val="00B050"/>
                </a:solidFill>
              </a:rPr>
              <a:t>Like opalescence at critical point of CO</a:t>
            </a:r>
            <a:r>
              <a:rPr lang="en-US" sz="1400" baseline="-25000" dirty="0" smtClean="0">
                <a:solidFill>
                  <a:srgbClr val="00B050"/>
                </a:solidFill>
              </a:rPr>
              <a:t>2</a:t>
            </a:r>
            <a:endParaRPr lang="en-US" sz="1400" baseline="-25000" dirty="0">
              <a:solidFill>
                <a:srgbClr val="00B050"/>
              </a:solidFill>
            </a:endParaRPr>
          </a:p>
        </p:txBody>
      </p:sp>
      <p:sp>
        <p:nvSpPr>
          <p:cNvPr id="18" name="TextBox 17"/>
          <p:cNvSpPr txBox="1"/>
          <p:nvPr/>
        </p:nvSpPr>
        <p:spPr>
          <a:xfrm>
            <a:off x="123825" y="5596811"/>
            <a:ext cx="4333238" cy="400110"/>
          </a:xfrm>
          <a:prstGeom prst="rect">
            <a:avLst/>
          </a:prstGeom>
          <a:noFill/>
        </p:spPr>
        <p:txBody>
          <a:bodyPr wrap="none" rtlCol="0">
            <a:spAutoFit/>
          </a:bodyPr>
          <a:lstStyle/>
          <a:p>
            <a:r>
              <a:rPr lang="en-US" sz="2000" dirty="0" smtClean="0">
                <a:solidFill>
                  <a:srgbClr val="0000FF"/>
                </a:solidFill>
              </a:rPr>
              <a:t>Could fluids cause scale </a:t>
            </a:r>
            <a:r>
              <a:rPr lang="en-US" sz="2000" dirty="0" err="1" smtClean="0">
                <a:solidFill>
                  <a:srgbClr val="0000FF"/>
                </a:solidFill>
              </a:rPr>
              <a:t>invariace</a:t>
            </a:r>
            <a:r>
              <a:rPr lang="en-US" sz="2000" dirty="0" smtClean="0">
                <a:solidFill>
                  <a:srgbClr val="0000FF"/>
                </a:solidFill>
              </a:rPr>
              <a:t>? </a:t>
            </a:r>
            <a:endParaRPr lang="en-US" sz="2000" i="1" dirty="0"/>
          </a:p>
        </p:txBody>
      </p:sp>
      <p:sp>
        <p:nvSpPr>
          <p:cNvPr id="19" name="TextBox 18"/>
          <p:cNvSpPr txBox="1"/>
          <p:nvPr/>
        </p:nvSpPr>
        <p:spPr>
          <a:xfrm rot="19888201">
            <a:off x="4125132" y="660086"/>
            <a:ext cx="3834459" cy="646331"/>
          </a:xfrm>
          <a:prstGeom prst="rect">
            <a:avLst/>
          </a:prstGeom>
          <a:noFill/>
        </p:spPr>
        <p:txBody>
          <a:bodyPr wrap="square" rtlCol="0">
            <a:spAutoFit/>
          </a:bodyPr>
          <a:lstStyle/>
          <a:p>
            <a:r>
              <a:rPr lang="en-US" b="1" dirty="0" smtClean="0">
                <a:solidFill>
                  <a:srgbClr val="C00000"/>
                </a:solidFill>
              </a:rPr>
              <a:t>Short-circuiting requires wide spread and pink distribution of k</a:t>
            </a:r>
            <a:endParaRPr lang="en-US" b="1" dirty="0">
              <a:solidFill>
                <a:srgbClr val="C00000"/>
              </a:solidFill>
            </a:endParaRPr>
          </a:p>
        </p:txBody>
      </p:sp>
      <p:sp>
        <p:nvSpPr>
          <p:cNvPr id="20" name="Rectangle 19"/>
          <p:cNvSpPr/>
          <p:nvPr/>
        </p:nvSpPr>
        <p:spPr>
          <a:xfrm>
            <a:off x="526843" y="6047682"/>
            <a:ext cx="5224507" cy="369332"/>
          </a:xfrm>
          <a:prstGeom prst="rect">
            <a:avLst/>
          </a:prstGeom>
        </p:spPr>
        <p:txBody>
          <a:bodyPr wrap="none">
            <a:spAutoFit/>
          </a:bodyPr>
          <a:lstStyle/>
          <a:p>
            <a:r>
              <a:rPr lang="en-US" dirty="0" smtClean="0"/>
              <a:t>Could </a:t>
            </a:r>
            <a:r>
              <a:rPr lang="en-US" dirty="0"/>
              <a:t>fluids make the </a:t>
            </a:r>
            <a:r>
              <a:rPr lang="en-US" i="1" dirty="0"/>
              <a:t>k</a:t>
            </a:r>
            <a:r>
              <a:rPr lang="en-US" dirty="0"/>
              <a:t> suitable for their escape?</a:t>
            </a:r>
            <a:endParaRPr lang="en-US" i="1" dirty="0"/>
          </a:p>
        </p:txBody>
      </p:sp>
      <p:sp>
        <p:nvSpPr>
          <p:cNvPr id="21" name="TextBox 20"/>
          <p:cNvSpPr txBox="1"/>
          <p:nvPr/>
        </p:nvSpPr>
        <p:spPr>
          <a:xfrm>
            <a:off x="7490318" y="6244871"/>
            <a:ext cx="2093843" cy="307777"/>
          </a:xfrm>
          <a:prstGeom prst="rect">
            <a:avLst/>
          </a:prstGeom>
          <a:noFill/>
        </p:spPr>
        <p:txBody>
          <a:bodyPr wrap="none" rtlCol="0">
            <a:spAutoFit/>
          </a:bodyPr>
          <a:lstStyle/>
          <a:p>
            <a:r>
              <a:rPr lang="en-US" sz="1400" dirty="0" smtClean="0">
                <a:solidFill>
                  <a:srgbClr val="00B050"/>
                </a:solidFill>
              </a:rPr>
              <a:t>Malin, Leary et al., 2020</a:t>
            </a:r>
            <a:endParaRPr lang="en-US" sz="1400" dirty="0">
              <a:solidFill>
                <a:srgbClr val="00B050"/>
              </a:solidFill>
            </a:endParaRPr>
          </a:p>
        </p:txBody>
      </p:sp>
      <p:sp>
        <p:nvSpPr>
          <p:cNvPr id="22" name="TextBox 21"/>
          <p:cNvSpPr txBox="1"/>
          <p:nvPr/>
        </p:nvSpPr>
        <p:spPr>
          <a:xfrm>
            <a:off x="11528318" y="6375002"/>
            <a:ext cx="569387" cy="369332"/>
          </a:xfrm>
          <a:prstGeom prst="rect">
            <a:avLst/>
          </a:prstGeom>
          <a:noFill/>
        </p:spPr>
        <p:txBody>
          <a:bodyPr wrap="none" rtlCol="0">
            <a:spAutoFit/>
          </a:bodyPr>
          <a:lstStyle/>
          <a:p>
            <a:r>
              <a:rPr lang="en-US" dirty="0" smtClean="0"/>
              <a:t>[21]</a:t>
            </a:r>
            <a:endParaRPr lang="en-US" dirty="0"/>
          </a:p>
        </p:txBody>
      </p:sp>
    </p:spTree>
    <p:extLst>
      <p:ext uri="{BB962C8B-B14F-4D97-AF65-F5344CB8AC3E}">
        <p14:creationId xmlns:p14="http://schemas.microsoft.com/office/powerpoint/2010/main" val="558714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0"/>
            <a:ext cx="10972800" cy="904875"/>
          </a:xfrm>
        </p:spPr>
        <p:txBody>
          <a:bodyPr/>
          <a:lstStyle/>
          <a:p>
            <a:pPr algn="l"/>
            <a:r>
              <a:rPr lang="en-US" dirty="0" smtClean="0"/>
              <a:t>Fracture seismic imaging of permeability</a:t>
            </a:r>
            <a:endParaRPr lang="en-US" dirty="0"/>
          </a:p>
        </p:txBody>
      </p:sp>
      <p:sp>
        <p:nvSpPr>
          <p:cNvPr id="23" name="TextBox 22"/>
          <p:cNvSpPr txBox="1"/>
          <p:nvPr/>
        </p:nvSpPr>
        <p:spPr>
          <a:xfrm>
            <a:off x="419100" y="1064660"/>
            <a:ext cx="592645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rPr>
              <a:t>Ambient resonances are seismic </a:t>
            </a:r>
            <a:r>
              <a:rPr kumimoji="0" lang="en-US" sz="2000" b="0" i="0" u="none" strike="noStrike" kern="0" cap="none" spc="0" normalizeH="0" baseline="0" noProof="0" dirty="0" err="1">
                <a:ln>
                  <a:noFill/>
                </a:ln>
                <a:solidFill>
                  <a:prstClr val="black"/>
                </a:solidFill>
                <a:effectLst/>
                <a:uLnTx/>
                <a:uFillTx/>
                <a:latin typeface="Calibri" panose="020F0502020204030204"/>
              </a:rPr>
              <a:t>Krauklis</a:t>
            </a:r>
            <a:r>
              <a:rPr kumimoji="0" lang="en-US" sz="2000" b="0" i="0" u="none" strike="noStrike" kern="0" cap="none" spc="0" normalizeH="0" baseline="0" noProof="0" dirty="0">
                <a:ln>
                  <a:noFill/>
                </a:ln>
                <a:solidFill>
                  <a:prstClr val="black"/>
                </a:solidFill>
                <a:effectLst/>
                <a:uLnTx/>
                <a:uFillTx/>
                <a:latin typeface="Calibri" panose="020F0502020204030204"/>
              </a:rPr>
              <a:t> waves trapped on sides of fluid-filled fractures</a:t>
            </a:r>
          </a:p>
        </p:txBody>
      </p:sp>
      <p:sp>
        <p:nvSpPr>
          <p:cNvPr id="24" name="TextBox 23"/>
          <p:cNvSpPr txBox="1"/>
          <p:nvPr/>
        </p:nvSpPr>
        <p:spPr>
          <a:xfrm>
            <a:off x="3505228" y="6512629"/>
            <a:ext cx="189346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70AD47">
                    <a:lumMod val="75000"/>
                  </a:srgbClr>
                </a:solidFill>
                <a:effectLst/>
                <a:uLnTx/>
                <a:uFillTx/>
                <a:latin typeface="Calibri" panose="020F0502020204030204"/>
              </a:rPr>
              <a:t>Tary</a:t>
            </a:r>
            <a:r>
              <a:rPr kumimoji="0" lang="en-US" sz="1400" b="0" i="0" u="none" strike="noStrike" kern="0" cap="none" spc="0" normalizeH="0" baseline="0" noProof="0" dirty="0">
                <a:ln>
                  <a:noFill/>
                </a:ln>
                <a:solidFill>
                  <a:srgbClr val="70AD47">
                    <a:lumMod val="75000"/>
                  </a:srgbClr>
                </a:solidFill>
                <a:effectLst/>
                <a:uLnTx/>
                <a:uFillTx/>
                <a:latin typeface="Calibri" panose="020F0502020204030204"/>
              </a:rPr>
              <a:t> et al, JGR, </a:t>
            </a:r>
            <a:r>
              <a:rPr kumimoji="0" lang="en-US" sz="1400" b="0" i="0" u="none" strike="noStrike" kern="0" cap="none" spc="0" normalizeH="0" baseline="0" noProof="0" dirty="0" smtClean="0">
                <a:ln>
                  <a:noFill/>
                </a:ln>
                <a:solidFill>
                  <a:srgbClr val="70AD47">
                    <a:lumMod val="75000"/>
                  </a:srgbClr>
                </a:solidFill>
                <a:effectLst/>
                <a:uLnTx/>
                <a:uFillTx/>
                <a:latin typeface="Calibri" panose="020F0502020204030204"/>
              </a:rPr>
              <a:t>2014a,b</a:t>
            </a:r>
            <a:endParaRPr kumimoji="0" lang="en-US" sz="1400" b="0" i="0" u="none" strike="noStrike" kern="0" cap="none" spc="0" normalizeH="0" baseline="0" noProof="0" dirty="0">
              <a:ln>
                <a:noFill/>
              </a:ln>
              <a:solidFill>
                <a:srgbClr val="70AD47">
                  <a:lumMod val="75000"/>
                </a:srgbClr>
              </a:solidFill>
              <a:effectLst/>
              <a:uLnTx/>
              <a:uFillTx/>
              <a:latin typeface="Calibri" panose="020F0502020204030204"/>
            </a:endParaRPr>
          </a:p>
        </p:txBody>
      </p:sp>
      <p:grpSp>
        <p:nvGrpSpPr>
          <p:cNvPr id="41" name="Group 40"/>
          <p:cNvGrpSpPr/>
          <p:nvPr/>
        </p:nvGrpSpPr>
        <p:grpSpPr>
          <a:xfrm>
            <a:off x="567250" y="1821937"/>
            <a:ext cx="4677878" cy="965394"/>
            <a:chOff x="1349542" y="2250918"/>
            <a:chExt cx="4677878" cy="965394"/>
          </a:xfrm>
        </p:grpSpPr>
        <p:sp>
          <p:nvSpPr>
            <p:cNvPr id="25" name="Freeform 24"/>
            <p:cNvSpPr/>
            <p:nvPr/>
          </p:nvSpPr>
          <p:spPr>
            <a:xfrm>
              <a:off x="1349542" y="2452620"/>
              <a:ext cx="4610501" cy="346509"/>
            </a:xfrm>
            <a:custGeom>
              <a:avLst/>
              <a:gdLst>
                <a:gd name="connsiteX0" fmla="*/ 298383 w 4610501"/>
                <a:gd name="connsiteY0" fmla="*/ 240631 h 346509"/>
                <a:gd name="connsiteX1" fmla="*/ 1588169 w 4610501"/>
                <a:gd name="connsiteY1" fmla="*/ 57751 h 346509"/>
                <a:gd name="connsiteX2" fmla="*/ 2695074 w 4610501"/>
                <a:gd name="connsiteY2" fmla="*/ 0 h 346509"/>
                <a:gd name="connsiteX3" fmla="*/ 3869356 w 4610501"/>
                <a:gd name="connsiteY3" fmla="*/ 115503 h 346509"/>
                <a:gd name="connsiteX4" fmla="*/ 4610501 w 4610501"/>
                <a:gd name="connsiteY4" fmla="*/ 279132 h 346509"/>
                <a:gd name="connsiteX5" fmla="*/ 3599849 w 4610501"/>
                <a:gd name="connsiteY5" fmla="*/ 211755 h 346509"/>
                <a:gd name="connsiteX6" fmla="*/ 2194560 w 4610501"/>
                <a:gd name="connsiteY6" fmla="*/ 250256 h 346509"/>
                <a:gd name="connsiteX7" fmla="*/ 577516 w 4610501"/>
                <a:gd name="connsiteY7" fmla="*/ 346509 h 346509"/>
                <a:gd name="connsiteX8" fmla="*/ 0 w 4610501"/>
                <a:gd name="connsiteY8" fmla="*/ 327259 h 346509"/>
                <a:gd name="connsiteX9" fmla="*/ 298383 w 4610501"/>
                <a:gd name="connsiteY9" fmla="*/ 240631 h 34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501" h="346509">
                  <a:moveTo>
                    <a:pt x="298383" y="240631"/>
                  </a:moveTo>
                  <a:lnTo>
                    <a:pt x="1588169" y="57751"/>
                  </a:lnTo>
                  <a:lnTo>
                    <a:pt x="2695074" y="0"/>
                  </a:lnTo>
                  <a:lnTo>
                    <a:pt x="3869356" y="115503"/>
                  </a:lnTo>
                  <a:lnTo>
                    <a:pt x="4610501" y="279132"/>
                  </a:lnTo>
                  <a:lnTo>
                    <a:pt x="3599849" y="211755"/>
                  </a:lnTo>
                  <a:lnTo>
                    <a:pt x="2194560" y="250256"/>
                  </a:lnTo>
                  <a:lnTo>
                    <a:pt x="577516" y="346509"/>
                  </a:lnTo>
                  <a:lnTo>
                    <a:pt x="0" y="327259"/>
                  </a:lnTo>
                  <a:lnTo>
                    <a:pt x="298383" y="240631"/>
                  </a:lnTo>
                  <a:close/>
                </a:path>
              </a:pathLst>
            </a:cu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Arrow Connector 25"/>
            <p:cNvCxnSpPr/>
            <p:nvPr/>
          </p:nvCxnSpPr>
          <p:spPr>
            <a:xfrm>
              <a:off x="3769494" y="2250918"/>
              <a:ext cx="0" cy="210903"/>
            </a:xfrm>
            <a:prstGeom prst="straightConnector1">
              <a:avLst/>
            </a:prstGeom>
            <a:noFill/>
            <a:ln w="6350" cap="flat" cmpd="sng" algn="ctr">
              <a:solidFill>
                <a:sysClr val="windowText" lastClr="000000"/>
              </a:solidFill>
              <a:prstDash val="solid"/>
              <a:miter lim="800000"/>
              <a:tailEnd type="triangle"/>
            </a:ln>
            <a:effectLst/>
          </p:spPr>
        </p:cxnSp>
        <p:cxnSp>
          <p:nvCxnSpPr>
            <p:cNvPr id="27" name="Straight Arrow Connector 26"/>
            <p:cNvCxnSpPr/>
            <p:nvPr/>
          </p:nvCxnSpPr>
          <p:spPr>
            <a:xfrm flipV="1">
              <a:off x="3769494" y="2705664"/>
              <a:ext cx="0" cy="176446"/>
            </a:xfrm>
            <a:prstGeom prst="straightConnector1">
              <a:avLst/>
            </a:prstGeom>
            <a:noFill/>
            <a:ln w="6350" cap="flat" cmpd="sng" algn="ctr">
              <a:solidFill>
                <a:sysClr val="windowText" lastClr="000000"/>
              </a:solidFill>
              <a:prstDash val="solid"/>
              <a:miter lim="800000"/>
              <a:tailEnd type="triangle"/>
            </a:ln>
            <a:effectLst/>
          </p:spPr>
        </p:cxnSp>
        <p:sp>
          <p:nvSpPr>
            <p:cNvPr id="28" name="TextBox 27"/>
            <p:cNvSpPr txBox="1"/>
            <p:nvPr/>
          </p:nvSpPr>
          <p:spPr>
            <a:xfrm>
              <a:off x="3625872" y="2408176"/>
              <a:ext cx="292068"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h</a:t>
              </a:r>
            </a:p>
          </p:txBody>
        </p:sp>
        <p:cxnSp>
          <p:nvCxnSpPr>
            <p:cNvPr id="29" name="Straight Arrow Connector 28"/>
            <p:cNvCxnSpPr/>
            <p:nvPr/>
          </p:nvCxnSpPr>
          <p:spPr>
            <a:xfrm>
              <a:off x="1455420" y="2985636"/>
              <a:ext cx="4572000" cy="0"/>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30" name="TextBox 29"/>
            <p:cNvSpPr txBox="1"/>
            <p:nvPr/>
          </p:nvSpPr>
          <p:spPr>
            <a:xfrm>
              <a:off x="3618630" y="2846980"/>
              <a:ext cx="245580"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Rage Italic" panose="03070502040507070304" pitchFamily="66" charset="0"/>
                </a:rPr>
                <a:t>l</a:t>
              </a:r>
            </a:p>
          </p:txBody>
        </p:sp>
        <p:cxnSp>
          <p:nvCxnSpPr>
            <p:cNvPr id="34" name="Straight Arrow Connector 33"/>
            <p:cNvCxnSpPr/>
            <p:nvPr/>
          </p:nvCxnSpPr>
          <p:spPr>
            <a:xfrm>
              <a:off x="4275622" y="2787516"/>
              <a:ext cx="654518" cy="0"/>
            </a:xfrm>
            <a:prstGeom prst="straightConnector1">
              <a:avLst/>
            </a:prstGeom>
            <a:noFill/>
            <a:ln w="6350" cap="flat" cmpd="sng" algn="ctr">
              <a:solidFill>
                <a:srgbClr val="5B9BD5"/>
              </a:solidFill>
              <a:prstDash val="solid"/>
              <a:miter lim="800000"/>
              <a:headEnd type="triangle"/>
              <a:tailEnd type="triangle"/>
            </a:ln>
            <a:effectLst/>
          </p:spPr>
        </p:cxnSp>
        <p:cxnSp>
          <p:nvCxnSpPr>
            <p:cNvPr id="35" name="Straight Arrow Connector 34"/>
            <p:cNvCxnSpPr/>
            <p:nvPr/>
          </p:nvCxnSpPr>
          <p:spPr>
            <a:xfrm>
              <a:off x="4439174" y="2421618"/>
              <a:ext cx="654673" cy="53645"/>
            </a:xfrm>
            <a:prstGeom prst="straightConnector1">
              <a:avLst/>
            </a:prstGeom>
            <a:noFill/>
            <a:ln w="6350" cap="flat" cmpd="sng" algn="ctr">
              <a:solidFill>
                <a:srgbClr val="5B9BD5"/>
              </a:solidFill>
              <a:prstDash val="solid"/>
              <a:miter lim="800000"/>
              <a:headEnd type="triangle"/>
              <a:tailEnd type="triangle"/>
            </a:ln>
            <a:effectLst/>
          </p:spPr>
        </p:cxnSp>
      </p:grpSp>
      <p:grpSp>
        <p:nvGrpSpPr>
          <p:cNvPr id="48" name="Group 47"/>
          <p:cNvGrpSpPr/>
          <p:nvPr/>
        </p:nvGrpSpPr>
        <p:grpSpPr>
          <a:xfrm>
            <a:off x="673128" y="2937011"/>
            <a:ext cx="4041438" cy="1492713"/>
            <a:chOff x="732828" y="3363691"/>
            <a:chExt cx="4041438" cy="1492713"/>
          </a:xfrm>
        </p:grpSpPr>
        <p:graphicFrame>
          <p:nvGraphicFramePr>
            <p:cNvPr id="31" name="Object 30"/>
            <p:cNvGraphicFramePr>
              <a:graphicFrameLocks noChangeAspect="1"/>
            </p:cNvGraphicFramePr>
            <p:nvPr>
              <p:extLst>
                <p:ext uri="{D42A27DB-BD31-4B8C-83A1-F6EECF244321}">
                  <p14:modId xmlns:p14="http://schemas.microsoft.com/office/powerpoint/2010/main" val="174697000"/>
                </p:ext>
              </p:extLst>
            </p:nvPr>
          </p:nvGraphicFramePr>
          <p:xfrm>
            <a:off x="732828" y="3855513"/>
            <a:ext cx="2546481" cy="717319"/>
          </p:xfrm>
          <a:graphic>
            <a:graphicData uri="http://schemas.openxmlformats.org/presentationml/2006/ole">
              <mc:AlternateContent xmlns:mc="http://schemas.openxmlformats.org/markup-compatibility/2006">
                <mc:Choice xmlns:v="urn:schemas-microsoft-com:vml" Requires="v">
                  <p:oleObj spid="_x0000_s5135" name="Equation" r:id="rId3" imgW="1803240" imgH="507960" progId="Equation.3">
                    <p:embed/>
                  </p:oleObj>
                </mc:Choice>
                <mc:Fallback>
                  <p:oleObj name="Equation" r:id="rId3" imgW="1803240" imgH="507960" progId="Equation.3">
                    <p:embed/>
                    <p:pic>
                      <p:nvPicPr>
                        <p:cNvPr id="18" name="Object 17"/>
                        <p:cNvPicPr/>
                        <p:nvPr/>
                      </p:nvPicPr>
                      <p:blipFill>
                        <a:blip r:embed="rId4"/>
                        <a:stretch>
                          <a:fillRect/>
                        </a:stretch>
                      </p:blipFill>
                      <p:spPr>
                        <a:xfrm>
                          <a:off x="732828" y="3855513"/>
                          <a:ext cx="2546481" cy="717319"/>
                        </a:xfrm>
                        <a:prstGeom prst="rect">
                          <a:avLst/>
                        </a:prstGeom>
                      </p:spPr>
                    </p:pic>
                  </p:oleObj>
                </mc:Fallback>
              </mc:AlternateContent>
            </a:graphicData>
          </a:graphic>
        </p:graphicFrame>
        <p:sp>
          <p:nvSpPr>
            <p:cNvPr id="32" name="TextBox 31"/>
            <p:cNvSpPr txBox="1"/>
            <p:nvPr/>
          </p:nvSpPr>
          <p:spPr>
            <a:xfrm>
              <a:off x="3403378" y="3942333"/>
              <a:ext cx="137088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 k= 1, 2, 3,…</a:t>
              </a:r>
            </a:p>
          </p:txBody>
        </p:sp>
        <p:sp>
          <p:nvSpPr>
            <p:cNvPr id="33" name="TextBox 32"/>
            <p:cNvSpPr txBox="1"/>
            <p:nvPr/>
          </p:nvSpPr>
          <p:spPr>
            <a:xfrm>
              <a:off x="3516114" y="3739508"/>
              <a:ext cx="83869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harmonics</a:t>
              </a:r>
            </a:p>
          </p:txBody>
        </p:sp>
        <p:sp>
          <p:nvSpPr>
            <p:cNvPr id="36" name="TextBox 35"/>
            <p:cNvSpPr txBox="1"/>
            <p:nvPr/>
          </p:nvSpPr>
          <p:spPr>
            <a:xfrm rot="1408819">
              <a:off x="2947941" y="4369535"/>
              <a:ext cx="106792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 v</a:t>
              </a:r>
              <a:r>
                <a:rPr kumimoji="0" lang="en-US" sz="1200" b="0" i="0" u="none" strike="noStrike" kern="0" cap="none" spc="0" normalizeH="0" baseline="-25000" noProof="0" dirty="0">
                  <a:ln>
                    <a:noFill/>
                  </a:ln>
                  <a:solidFill>
                    <a:srgbClr val="70AD47">
                      <a:lumMod val="75000"/>
                    </a:srgbClr>
                  </a:solidFill>
                  <a:effectLst/>
                  <a:uLnTx/>
                  <a:uFillTx/>
                  <a:latin typeface="Calibri" panose="020F0502020204030204"/>
                </a:rPr>
                <a:t>s</a:t>
              </a: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a:t>
              </a:r>
              <a:r>
                <a:rPr kumimoji="0" lang="en-US" sz="1200" b="0" i="0" u="none" strike="noStrike" kern="0" cap="none" spc="0" normalizeH="0" baseline="0" noProof="0" dirty="0" err="1">
                  <a:ln>
                    <a:noFill/>
                  </a:ln>
                  <a:solidFill>
                    <a:srgbClr val="70AD47">
                      <a:lumMod val="75000"/>
                    </a:srgbClr>
                  </a:solidFill>
                  <a:effectLst/>
                  <a:uLnTx/>
                  <a:uFillTx/>
                  <a:latin typeface="Calibri" panose="020F0502020204030204"/>
                </a:rPr>
                <a:t>v</a:t>
              </a:r>
              <a:r>
                <a:rPr kumimoji="0" lang="en-US" sz="1200" b="0" i="0" u="none" strike="noStrike" kern="0" cap="none" spc="0" normalizeH="0" baseline="-25000" noProof="0" dirty="0" err="1">
                  <a:ln>
                    <a:noFill/>
                  </a:ln>
                  <a:solidFill>
                    <a:srgbClr val="70AD47">
                      <a:lumMod val="75000"/>
                    </a:srgbClr>
                  </a:solidFill>
                  <a:effectLst/>
                  <a:uLnTx/>
                  <a:uFillTx/>
                  <a:latin typeface="Calibri" panose="020F0502020204030204"/>
                </a:rPr>
                <a:t>p</a:t>
              </a: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 in solid</a:t>
              </a:r>
            </a:p>
          </p:txBody>
        </p:sp>
        <p:sp>
          <p:nvSpPr>
            <p:cNvPr id="37" name="TextBox 36"/>
            <p:cNvSpPr txBox="1"/>
            <p:nvPr/>
          </p:nvSpPr>
          <p:spPr>
            <a:xfrm rot="19971999">
              <a:off x="2052051" y="3363691"/>
              <a:ext cx="16274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 shear modulus solid</a:t>
              </a:r>
            </a:p>
          </p:txBody>
        </p:sp>
        <p:sp>
          <p:nvSpPr>
            <p:cNvPr id="38" name="TextBox 37"/>
            <p:cNvSpPr txBox="1"/>
            <p:nvPr/>
          </p:nvSpPr>
          <p:spPr>
            <a:xfrm rot="1408819">
              <a:off x="2394949" y="4579405"/>
              <a:ext cx="106311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 fluid density</a:t>
              </a:r>
            </a:p>
          </p:txBody>
        </p:sp>
        <p:sp>
          <p:nvSpPr>
            <p:cNvPr id="39" name="TextBox 38"/>
            <p:cNvSpPr txBox="1"/>
            <p:nvPr/>
          </p:nvSpPr>
          <p:spPr>
            <a:xfrm rot="19971999">
              <a:off x="2491516" y="3540248"/>
              <a:ext cx="88573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AD47">
                      <a:lumMod val="75000"/>
                    </a:srgbClr>
                  </a:solidFill>
                  <a:effectLst/>
                  <a:uLnTx/>
                  <a:uFillTx/>
                  <a:latin typeface="Calibri" panose="020F0502020204030204"/>
                </a:rPr>
                <a:t>= harmonic</a:t>
              </a:r>
            </a:p>
          </p:txBody>
        </p:sp>
      </p:grpSp>
      <p:sp>
        <p:nvSpPr>
          <p:cNvPr id="40" name="TextBox 39"/>
          <p:cNvSpPr txBox="1"/>
          <p:nvPr/>
        </p:nvSpPr>
        <p:spPr>
          <a:xfrm rot="20050937">
            <a:off x="2935371" y="843113"/>
            <a:ext cx="75815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70AD47">
                    <a:lumMod val="75000"/>
                  </a:srgbClr>
                </a:solidFill>
                <a:effectLst/>
                <a:uLnTx/>
                <a:uFillTx/>
                <a:latin typeface="Calibri" panose="020F0502020204030204"/>
              </a:rPr>
              <a:t>mostly?</a:t>
            </a:r>
            <a:endParaRPr kumimoji="0" lang="en-US" sz="1400" b="0" i="0" u="none" strike="noStrike" kern="0" cap="none" spc="0" normalizeH="0" baseline="0" noProof="0" dirty="0">
              <a:ln>
                <a:noFill/>
              </a:ln>
              <a:solidFill>
                <a:srgbClr val="70AD47">
                  <a:lumMod val="75000"/>
                </a:srgbClr>
              </a:solidFill>
              <a:effectLst/>
              <a:uLnTx/>
              <a:uFillTx/>
              <a:latin typeface="Calibri" panose="020F0502020204030204"/>
            </a:endParaRPr>
          </a:p>
        </p:txBody>
      </p:sp>
      <p:grpSp>
        <p:nvGrpSpPr>
          <p:cNvPr id="43" name="Group 42"/>
          <p:cNvGrpSpPr/>
          <p:nvPr/>
        </p:nvGrpSpPr>
        <p:grpSpPr>
          <a:xfrm>
            <a:off x="419100" y="4648151"/>
            <a:ext cx="4459010" cy="1927527"/>
            <a:chOff x="168025" y="3761731"/>
            <a:chExt cx="4459010" cy="1927527"/>
          </a:xfrm>
        </p:grpSpPr>
        <p:pic>
          <p:nvPicPr>
            <p:cNvPr id="44" name="Picture 43"/>
            <p:cNvPicPr>
              <a:picLocks noChangeAspect="1"/>
            </p:cNvPicPr>
            <p:nvPr/>
          </p:nvPicPr>
          <p:blipFill>
            <a:blip r:embed="rId5"/>
            <a:stretch>
              <a:fillRect/>
            </a:stretch>
          </p:blipFill>
          <p:spPr>
            <a:xfrm>
              <a:off x="168025" y="3761731"/>
              <a:ext cx="4434296" cy="1683480"/>
            </a:xfrm>
            <a:prstGeom prst="rect">
              <a:avLst/>
            </a:prstGeom>
          </p:spPr>
        </p:pic>
        <p:cxnSp>
          <p:nvCxnSpPr>
            <p:cNvPr id="45" name="Straight Arrow Connector 44"/>
            <p:cNvCxnSpPr/>
            <p:nvPr/>
          </p:nvCxnSpPr>
          <p:spPr>
            <a:xfrm>
              <a:off x="4440195" y="5412259"/>
              <a:ext cx="1868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215978" y="5412259"/>
              <a:ext cx="8049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 minutes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9" name="Picture 48"/>
          <p:cNvPicPr/>
          <p:nvPr/>
        </p:nvPicPr>
        <p:blipFill>
          <a:blip r:embed="rId6" cstate="print">
            <a:extLst>
              <a:ext uri="{28A0092B-C50C-407E-A947-70E740481C1C}">
                <a14:useLocalDpi xmlns:a14="http://schemas.microsoft.com/office/drawing/2010/main" val="0"/>
              </a:ext>
            </a:extLst>
          </a:blip>
          <a:stretch>
            <a:fillRect/>
          </a:stretch>
        </p:blipFill>
        <p:spPr>
          <a:xfrm>
            <a:off x="7732218" y="1125214"/>
            <a:ext cx="3947795" cy="1842135"/>
          </a:xfrm>
          <a:prstGeom prst="rect">
            <a:avLst/>
          </a:prstGeom>
        </p:spPr>
      </p:pic>
      <p:pic>
        <p:nvPicPr>
          <p:cNvPr id="50" name="Picture 49"/>
          <p:cNvPicPr/>
          <p:nvPr/>
        </p:nvPicPr>
        <p:blipFill rotWithShape="1">
          <a:blip r:embed="rId7" cstate="print">
            <a:extLst>
              <a:ext uri="{28A0092B-C50C-407E-A947-70E740481C1C}">
                <a14:useLocalDpi xmlns:a14="http://schemas.microsoft.com/office/drawing/2010/main" val="0"/>
              </a:ext>
            </a:extLst>
          </a:blip>
          <a:srcRect l="13294" t="19418" r="12680" b="33603"/>
          <a:stretch/>
        </p:blipFill>
        <p:spPr bwMode="auto">
          <a:xfrm>
            <a:off x="7732217" y="3041326"/>
            <a:ext cx="3947795" cy="1837690"/>
          </a:xfrm>
          <a:prstGeom prst="rect">
            <a:avLst/>
          </a:prstGeom>
          <a:ln w="12700">
            <a:solidFill>
              <a:schemeClr val="tx1"/>
            </a:solidFill>
          </a:ln>
          <a:extLst>
            <a:ext uri="{53640926-AAD7-44D8-BBD7-CCE9431645EC}">
              <a14:shadowObscured xmlns:a14="http://schemas.microsoft.com/office/drawing/2010/main"/>
            </a:ext>
          </a:extLst>
        </p:spPr>
      </p:pic>
      <p:sp>
        <p:nvSpPr>
          <p:cNvPr id="51" name="TextBox 50"/>
          <p:cNvSpPr txBox="1"/>
          <p:nvPr/>
        </p:nvSpPr>
        <p:spPr>
          <a:xfrm>
            <a:off x="7732217" y="4571239"/>
            <a:ext cx="2205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0AD47">
                    <a:lumMod val="75000"/>
                  </a:srgbClr>
                </a:solidFill>
                <a:latin typeface="Calibri" panose="020F0502020204030204"/>
              </a:rPr>
              <a:t>F</a:t>
            </a:r>
            <a:r>
              <a:rPr kumimoji="0" lang="en-US" sz="1400" b="0"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rom Lacazette et al. (2013)</a:t>
            </a:r>
            <a:endPar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52" name="TextBox 51"/>
          <p:cNvSpPr txBox="1"/>
          <p:nvPr/>
        </p:nvSpPr>
        <p:spPr>
          <a:xfrm>
            <a:off x="6360602" y="1446116"/>
            <a:ext cx="1209675" cy="1200329"/>
          </a:xfrm>
          <a:prstGeom prst="rect">
            <a:avLst/>
          </a:prstGeom>
          <a:noFill/>
        </p:spPr>
        <p:txBody>
          <a:bodyPr wrap="square" rtlCol="0">
            <a:spAutoFit/>
          </a:bodyPr>
          <a:lstStyle/>
          <a:p>
            <a:r>
              <a:rPr lang="en-US" b="1" dirty="0"/>
              <a:t>F</a:t>
            </a:r>
            <a:r>
              <a:rPr lang="en-US" dirty="0" smtClean="0"/>
              <a:t>racture </a:t>
            </a:r>
            <a:r>
              <a:rPr lang="en-US" b="1" dirty="0" smtClean="0"/>
              <a:t>S</a:t>
            </a:r>
            <a:r>
              <a:rPr lang="en-US" dirty="0" smtClean="0"/>
              <a:t>eismic emissions intensity </a:t>
            </a:r>
            <a:endParaRPr lang="en-US" dirty="0"/>
          </a:p>
        </p:txBody>
      </p:sp>
      <p:sp>
        <p:nvSpPr>
          <p:cNvPr id="53" name="TextBox 52"/>
          <p:cNvSpPr txBox="1"/>
          <p:nvPr/>
        </p:nvSpPr>
        <p:spPr>
          <a:xfrm>
            <a:off x="6000617" y="3726201"/>
            <a:ext cx="1569660" cy="369332"/>
          </a:xfrm>
          <a:prstGeom prst="rect">
            <a:avLst/>
          </a:prstGeom>
          <a:noFill/>
        </p:spPr>
        <p:txBody>
          <a:bodyPr wrap="none" rtlCol="0">
            <a:spAutoFit/>
          </a:bodyPr>
          <a:lstStyle/>
          <a:p>
            <a:r>
              <a:rPr lang="en-US" dirty="0" smtClean="0"/>
              <a:t>FS Backbone</a:t>
            </a:r>
            <a:endParaRPr lang="en-US" dirty="0"/>
          </a:p>
        </p:txBody>
      </p:sp>
      <p:cxnSp>
        <p:nvCxnSpPr>
          <p:cNvPr id="54" name="Straight Arrow Connector 53"/>
          <p:cNvCxnSpPr/>
          <p:nvPr/>
        </p:nvCxnSpPr>
        <p:spPr>
          <a:xfrm flipH="1" flipV="1">
            <a:off x="10865418" y="4630046"/>
            <a:ext cx="500514" cy="5562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384593" y="5230532"/>
            <a:ext cx="3731208" cy="1015663"/>
          </a:xfrm>
          <a:prstGeom prst="rect">
            <a:avLst/>
          </a:prstGeom>
          <a:noFill/>
        </p:spPr>
        <p:txBody>
          <a:bodyPr wrap="square" rtlCol="0">
            <a:spAutoFit/>
          </a:bodyPr>
          <a:lstStyle/>
          <a:p>
            <a:pPr lvl="0">
              <a:defRPr/>
            </a:pPr>
            <a:r>
              <a:rPr lang="en-US" sz="2000" dirty="0">
                <a:solidFill>
                  <a:prstClr val="black"/>
                </a:solidFill>
                <a:latin typeface="Calibri" panose="020F0502020204030204"/>
              </a:rPr>
              <a:t>2000 </a:t>
            </a:r>
            <a:r>
              <a:rPr lang="en-US" sz="2000" dirty="0" err="1">
                <a:solidFill>
                  <a:prstClr val="black"/>
                </a:solidFill>
                <a:latin typeface="Calibri" panose="020F0502020204030204"/>
              </a:rPr>
              <a:t>ft</a:t>
            </a:r>
            <a:r>
              <a:rPr lang="en-US" sz="2000" dirty="0">
                <a:solidFill>
                  <a:prstClr val="black"/>
                </a:solidFill>
                <a:latin typeface="Calibri" panose="020F0502020204030204"/>
              </a:rPr>
              <a:t> </a:t>
            </a:r>
            <a:r>
              <a:rPr lang="en-US" sz="2000" dirty="0" smtClean="0">
                <a:solidFill>
                  <a:prstClr val="black"/>
                </a:solidFill>
                <a:latin typeface="Calibri" panose="020F0502020204030204"/>
              </a:rPr>
              <a:t>well A to well B flow path </a:t>
            </a:r>
            <a:r>
              <a:rPr kumimoji="0" lang="en-US" sz="2000" b="1" i="0" u="none" strike="noStrike" kern="1200" cap="none" spc="0" normalizeH="0" baseline="0" noProof="0" dirty="0" smtClean="0">
                <a:ln>
                  <a:noFill/>
                </a:ln>
                <a:solidFill>
                  <a:srgbClr val="0000FF"/>
                </a:solidFill>
                <a:effectLst/>
                <a:uLnTx/>
                <a:uFillTx/>
                <a:latin typeface="Calibri" panose="020F0502020204030204"/>
                <a:ea typeface="+mn-ea"/>
                <a:cs typeface="+mn-cs"/>
              </a:rPr>
              <a:t>confirmed by pressure</a:t>
            </a:r>
            <a:r>
              <a:rPr kumimoji="0" lang="en-US" sz="2000" b="1" i="0" u="none" strike="noStrike" kern="1200" cap="none" spc="0" normalizeH="0" noProof="0" dirty="0" smtClean="0">
                <a:ln>
                  <a:noFill/>
                </a:ln>
                <a:solidFill>
                  <a:srgbClr val="0000FF"/>
                </a:solidFill>
                <a:effectLst/>
                <a:uLnTx/>
                <a:uFillTx/>
                <a:latin typeface="Calibri" panose="020F0502020204030204"/>
                <a:ea typeface="+mn-ea"/>
                <a:cs typeface="+mn-cs"/>
              </a:rPr>
              <a:t> and </a:t>
            </a:r>
            <a:r>
              <a:rPr kumimoji="0" lang="en-US" sz="2000" b="1" i="0" u="none" strike="noStrike" kern="1200" cap="none" spc="0" normalizeH="0" baseline="0" noProof="0" dirty="0" smtClean="0">
                <a:ln>
                  <a:noFill/>
                </a:ln>
                <a:solidFill>
                  <a:srgbClr val="0000FF"/>
                </a:solidFill>
                <a:effectLst/>
                <a:uLnTx/>
                <a:uFillTx/>
                <a:latin typeface="Calibri" panose="020F0502020204030204"/>
                <a:ea typeface="+mn-ea"/>
                <a:cs typeface="+mn-cs"/>
              </a:rPr>
              <a:t>tracer communication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p:cNvSpPr txBox="1"/>
          <p:nvPr/>
        </p:nvSpPr>
        <p:spPr>
          <a:xfrm>
            <a:off x="9293949" y="6465265"/>
            <a:ext cx="1697901" cy="307777"/>
          </a:xfrm>
          <a:prstGeom prst="rect">
            <a:avLst/>
          </a:prstGeom>
          <a:noFill/>
        </p:spPr>
        <p:txBody>
          <a:bodyPr wrap="none" rtlCol="0">
            <a:spAutoFit/>
          </a:bodyPr>
          <a:lstStyle/>
          <a:p>
            <a:r>
              <a:rPr lang="en-US" sz="1400" dirty="0" smtClean="0">
                <a:solidFill>
                  <a:srgbClr val="00B050"/>
                </a:solidFill>
              </a:rPr>
              <a:t>Sicking et al., 2019</a:t>
            </a:r>
            <a:endParaRPr lang="en-US" sz="1400" dirty="0">
              <a:solidFill>
                <a:srgbClr val="00B050"/>
              </a:solidFill>
            </a:endParaRPr>
          </a:p>
        </p:txBody>
      </p:sp>
      <p:sp>
        <p:nvSpPr>
          <p:cNvPr id="57" name="TextBox 56"/>
          <p:cNvSpPr txBox="1"/>
          <p:nvPr/>
        </p:nvSpPr>
        <p:spPr>
          <a:xfrm>
            <a:off x="11174890" y="6403710"/>
            <a:ext cx="902811" cy="369332"/>
          </a:xfrm>
          <a:prstGeom prst="rect">
            <a:avLst/>
          </a:prstGeom>
          <a:noFill/>
        </p:spPr>
        <p:txBody>
          <a:bodyPr wrap="none" rtlCol="0">
            <a:spAutoFit/>
          </a:bodyPr>
          <a:lstStyle/>
          <a:p>
            <a:r>
              <a:rPr lang="en-US" dirty="0" smtClean="0"/>
              <a:t>[22-25]</a:t>
            </a:r>
            <a:endParaRPr lang="en-US" dirty="0"/>
          </a:p>
        </p:txBody>
      </p:sp>
    </p:spTree>
    <p:extLst>
      <p:ext uri="{BB962C8B-B14F-4D97-AF65-F5344CB8AC3E}">
        <p14:creationId xmlns:p14="http://schemas.microsoft.com/office/powerpoint/2010/main" val="1130397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a:xfrm>
            <a:off x="609600" y="1552576"/>
            <a:ext cx="10972800" cy="4525963"/>
          </a:xfrm>
        </p:spPr>
        <p:txBody>
          <a:bodyPr/>
          <a:lstStyle/>
          <a:p>
            <a:r>
              <a:rPr lang="en-US" dirty="0" smtClean="0"/>
              <a:t>Large Scale</a:t>
            </a:r>
          </a:p>
          <a:p>
            <a:r>
              <a:rPr lang="en-US" dirty="0" smtClean="0"/>
              <a:t>Dynamic</a:t>
            </a:r>
          </a:p>
          <a:p>
            <a:r>
              <a:rPr lang="en-US" dirty="0" smtClean="0"/>
              <a:t>Non-linear</a:t>
            </a:r>
          </a:p>
          <a:p>
            <a:r>
              <a:rPr lang="en-US" dirty="0" smtClean="0"/>
              <a:t>Channelized</a:t>
            </a:r>
            <a:endParaRPr lang="en-US" dirty="0"/>
          </a:p>
        </p:txBody>
      </p:sp>
      <p:sp>
        <p:nvSpPr>
          <p:cNvPr id="5" name="Right Brace 4"/>
          <p:cNvSpPr/>
          <p:nvPr/>
        </p:nvSpPr>
        <p:spPr>
          <a:xfrm>
            <a:off x="3429000" y="2228851"/>
            <a:ext cx="361950" cy="10668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181693" y="2531418"/>
            <a:ext cx="1914307" cy="461665"/>
          </a:xfrm>
          <a:prstGeom prst="rect">
            <a:avLst/>
          </a:prstGeom>
          <a:noFill/>
        </p:spPr>
        <p:txBody>
          <a:bodyPr wrap="none" rtlCol="0">
            <a:spAutoFit/>
          </a:bodyPr>
          <a:lstStyle/>
          <a:p>
            <a:r>
              <a:rPr lang="en-US" sz="2400" dirty="0" err="1" smtClean="0"/>
              <a:t>Shosa</a:t>
            </a:r>
            <a:r>
              <a:rPr lang="en-US" sz="2400" dirty="0" smtClean="0"/>
              <a:t> Seals</a:t>
            </a:r>
            <a:endParaRPr lang="en-US" sz="2400" dirty="0"/>
          </a:p>
        </p:txBody>
      </p:sp>
      <p:sp>
        <p:nvSpPr>
          <p:cNvPr id="7" name="TextBox 6"/>
          <p:cNvSpPr txBox="1"/>
          <p:nvPr/>
        </p:nvSpPr>
        <p:spPr>
          <a:xfrm>
            <a:off x="4791075" y="3465513"/>
            <a:ext cx="5234125" cy="2308324"/>
          </a:xfrm>
          <a:prstGeom prst="rect">
            <a:avLst/>
          </a:prstGeom>
          <a:noFill/>
        </p:spPr>
        <p:txBody>
          <a:bodyPr wrap="none" rtlCol="0">
            <a:spAutoFit/>
          </a:bodyPr>
          <a:lstStyle/>
          <a:p>
            <a:r>
              <a:rPr lang="en-US" sz="2400" dirty="0" smtClean="0"/>
              <a:t>Lots of data</a:t>
            </a:r>
          </a:p>
          <a:p>
            <a:r>
              <a:rPr lang="en-US" sz="2400" dirty="0" smtClean="0"/>
              <a:t>Lots of clues</a:t>
            </a:r>
          </a:p>
          <a:p>
            <a:r>
              <a:rPr lang="en-US" sz="2400" dirty="0" smtClean="0"/>
              <a:t>Lots new</a:t>
            </a:r>
          </a:p>
          <a:p>
            <a:r>
              <a:rPr lang="en-US" sz="2400" dirty="0" smtClean="0"/>
              <a:t>Lots to figure out</a:t>
            </a:r>
          </a:p>
          <a:p>
            <a:r>
              <a:rPr lang="en-US" sz="2400" dirty="0" smtClean="0"/>
              <a:t>Interesting and important (resources)</a:t>
            </a:r>
          </a:p>
          <a:p>
            <a:r>
              <a:rPr lang="en-US" sz="2400" dirty="0" smtClean="0"/>
              <a:t>Possibly fundamental</a:t>
            </a:r>
            <a:endParaRPr lang="en-US" sz="2400" dirty="0"/>
          </a:p>
        </p:txBody>
      </p:sp>
      <p:sp>
        <p:nvSpPr>
          <p:cNvPr id="8" name="TextBox 7"/>
          <p:cNvSpPr txBox="1"/>
          <p:nvPr/>
        </p:nvSpPr>
        <p:spPr>
          <a:xfrm rot="18546648">
            <a:off x="9149218" y="4648073"/>
            <a:ext cx="3169762" cy="646331"/>
          </a:xfrm>
          <a:prstGeom prst="rect">
            <a:avLst/>
          </a:prstGeom>
          <a:noFill/>
        </p:spPr>
        <p:txBody>
          <a:bodyPr wrap="square" rtlCol="0">
            <a:spAutoFit/>
          </a:bodyPr>
          <a:lstStyle/>
          <a:p>
            <a:r>
              <a:rPr lang="en-US" dirty="0" smtClean="0">
                <a:solidFill>
                  <a:srgbClr val="0000FF"/>
                </a:solidFill>
              </a:rPr>
              <a:t>What is there not to like about sedimentary basins?</a:t>
            </a:r>
            <a:endParaRPr lang="en-US" dirty="0">
              <a:solidFill>
                <a:srgbClr val="0000FF"/>
              </a:solidFill>
            </a:endParaRPr>
          </a:p>
        </p:txBody>
      </p:sp>
    </p:spTree>
    <p:extLst>
      <p:ext uri="{BB962C8B-B14F-4D97-AF65-F5344CB8AC3E}">
        <p14:creationId xmlns:p14="http://schemas.microsoft.com/office/powerpoint/2010/main" val="2569017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pic>
        <p:nvPicPr>
          <p:cNvPr id="5" name="Picture 4"/>
          <p:cNvPicPr>
            <a:picLocks noChangeAspect="1"/>
          </p:cNvPicPr>
          <p:nvPr/>
        </p:nvPicPr>
        <p:blipFill>
          <a:blip r:embed="rId2"/>
          <a:stretch>
            <a:fillRect/>
          </a:stretch>
        </p:blipFill>
        <p:spPr>
          <a:xfrm>
            <a:off x="0" y="1228725"/>
            <a:ext cx="5853539" cy="4933950"/>
          </a:xfrm>
          <a:prstGeom prst="rect">
            <a:avLst/>
          </a:prstGeom>
        </p:spPr>
      </p:pic>
      <p:pic>
        <p:nvPicPr>
          <p:cNvPr id="6" name="Picture 5"/>
          <p:cNvPicPr>
            <a:picLocks noChangeAspect="1"/>
          </p:cNvPicPr>
          <p:nvPr/>
        </p:nvPicPr>
        <p:blipFill>
          <a:blip r:embed="rId3"/>
          <a:stretch>
            <a:fillRect/>
          </a:stretch>
        </p:blipFill>
        <p:spPr>
          <a:xfrm>
            <a:off x="6096000" y="1228725"/>
            <a:ext cx="5920740" cy="4933950"/>
          </a:xfrm>
          <a:prstGeom prst="rect">
            <a:avLst/>
          </a:prstGeom>
        </p:spPr>
      </p:pic>
    </p:spTree>
    <p:extLst>
      <p:ext uri="{BB962C8B-B14F-4D97-AF65-F5344CB8AC3E}">
        <p14:creationId xmlns:p14="http://schemas.microsoft.com/office/powerpoint/2010/main" val="156505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Continued</a:t>
            </a:r>
            <a:endParaRPr lang="en-US" dirty="0"/>
          </a:p>
        </p:txBody>
      </p:sp>
      <p:pic>
        <p:nvPicPr>
          <p:cNvPr id="3" name="Picture 2"/>
          <p:cNvPicPr>
            <a:picLocks noChangeAspect="1"/>
          </p:cNvPicPr>
          <p:nvPr/>
        </p:nvPicPr>
        <p:blipFill>
          <a:blip r:embed="rId2"/>
          <a:stretch>
            <a:fillRect/>
          </a:stretch>
        </p:blipFill>
        <p:spPr>
          <a:xfrm>
            <a:off x="2690812" y="1724025"/>
            <a:ext cx="6391275" cy="4171950"/>
          </a:xfrm>
          <a:prstGeom prst="rect">
            <a:avLst/>
          </a:prstGeom>
        </p:spPr>
      </p:pic>
    </p:spTree>
    <p:extLst>
      <p:ext uri="{BB962C8B-B14F-4D97-AF65-F5344CB8AC3E}">
        <p14:creationId xmlns:p14="http://schemas.microsoft.com/office/powerpoint/2010/main" val="3392194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83" r="4965"/>
          <a:stretch/>
        </p:blipFill>
        <p:spPr bwMode="auto">
          <a:xfrm rot="16140000">
            <a:off x="2427211" y="-1528320"/>
            <a:ext cx="6402724" cy="991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574523" y="6347060"/>
            <a:ext cx="617477" cy="369332"/>
          </a:xfrm>
          <a:prstGeom prst="rect">
            <a:avLst/>
          </a:prstGeom>
          <a:noFill/>
        </p:spPr>
        <p:txBody>
          <a:bodyPr wrap="none" rtlCol="0">
            <a:spAutoFit/>
          </a:bodyPr>
          <a:lstStyle/>
          <a:p>
            <a:r>
              <a:rPr lang="en-US" dirty="0" smtClean="0"/>
              <a:t>[1,2]</a:t>
            </a:r>
            <a:endParaRPr lang="en-US" dirty="0"/>
          </a:p>
        </p:txBody>
      </p:sp>
    </p:spTree>
    <p:extLst>
      <p:ext uri="{BB962C8B-B14F-4D97-AF65-F5344CB8AC3E}">
        <p14:creationId xmlns:p14="http://schemas.microsoft.com/office/powerpoint/2010/main" val="1642026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68" y="188966"/>
            <a:ext cx="4662487" cy="648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81"/>
          <a:stretch/>
        </p:blipFill>
        <p:spPr bwMode="auto">
          <a:xfrm rot="-60000">
            <a:off x="3405684" y="80271"/>
            <a:ext cx="3879552" cy="37328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6010506" y="2710350"/>
            <a:ext cx="4817327" cy="3958683"/>
            <a:chOff x="6255834" y="1182029"/>
            <a:chExt cx="4817327" cy="3958683"/>
          </a:xfrm>
        </p:grpSpPr>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042" t="8371" r="18662" b="34755"/>
            <a:stretch/>
          </p:blipFill>
          <p:spPr bwMode="auto">
            <a:xfrm>
              <a:off x="6255834" y="1182029"/>
              <a:ext cx="4817327" cy="39586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a:off x="7984273" y="3837274"/>
              <a:ext cx="1182029" cy="2886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695" b="10453"/>
          <a:stretch/>
        </p:blipFill>
        <p:spPr bwMode="auto">
          <a:xfrm>
            <a:off x="7654090" y="54279"/>
            <a:ext cx="4266301" cy="28115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1574523" y="6347060"/>
            <a:ext cx="442750" cy="369332"/>
          </a:xfrm>
          <a:prstGeom prst="rect">
            <a:avLst/>
          </a:prstGeom>
          <a:noFill/>
        </p:spPr>
        <p:txBody>
          <a:bodyPr wrap="none" rtlCol="0">
            <a:spAutoFit/>
          </a:bodyPr>
          <a:lstStyle/>
          <a:p>
            <a:r>
              <a:rPr lang="en-US" dirty="0" smtClean="0"/>
              <a:t>[3]</a:t>
            </a:r>
            <a:endParaRPr lang="en-US" dirty="0"/>
          </a:p>
        </p:txBody>
      </p:sp>
    </p:spTree>
    <p:extLst>
      <p:ext uri="{BB962C8B-B14F-4D97-AF65-F5344CB8AC3E}">
        <p14:creationId xmlns:p14="http://schemas.microsoft.com/office/powerpoint/2010/main" val="3069701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Dynamic</a:t>
            </a:r>
            <a:br>
              <a:rPr lang="en-US" dirty="0" smtClean="0"/>
            </a:br>
            <a:r>
              <a:rPr lang="en-US" dirty="0" smtClean="0"/>
              <a:t>Non-linear</a:t>
            </a:r>
            <a:endParaRPr lang="en-US" dirty="0"/>
          </a:p>
        </p:txBody>
      </p:sp>
    </p:spTree>
    <p:extLst>
      <p:ext uri="{BB962C8B-B14F-4D97-AF65-F5344CB8AC3E}">
        <p14:creationId xmlns:p14="http://schemas.microsoft.com/office/powerpoint/2010/main" val="880607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6" y="341062"/>
            <a:ext cx="5979695" cy="1325563"/>
          </a:xfrm>
        </p:spPr>
        <p:txBody>
          <a:bodyPr/>
          <a:lstStyle/>
          <a:p>
            <a:r>
              <a:rPr lang="en-US" dirty="0" smtClean="0"/>
              <a:t>It began with a question: </a:t>
            </a:r>
            <a:endParaRPr lang="en-US" dirty="0"/>
          </a:p>
        </p:txBody>
      </p:sp>
      <p:sp>
        <p:nvSpPr>
          <p:cNvPr id="4" name="TextBox 3"/>
          <p:cNvSpPr txBox="1"/>
          <p:nvPr/>
        </p:nvSpPr>
        <p:spPr>
          <a:xfrm>
            <a:off x="7459514" y="664634"/>
            <a:ext cx="4098824" cy="830997"/>
          </a:xfrm>
          <a:prstGeom prst="rect">
            <a:avLst/>
          </a:prstGeom>
          <a:noFill/>
        </p:spPr>
        <p:txBody>
          <a:bodyPr wrap="square" rtlCol="0">
            <a:spAutoFit/>
          </a:bodyPr>
          <a:lstStyle/>
          <a:p>
            <a:r>
              <a:rPr lang="en-US" sz="2400" dirty="0" smtClean="0"/>
              <a:t>Don Graff ~1981 “could you give a talk on flow in basins?”</a:t>
            </a:r>
            <a:endParaRPr lang="en-US" sz="2400" dirty="0"/>
          </a:p>
        </p:txBody>
      </p:sp>
      <p:pic>
        <p:nvPicPr>
          <p:cNvPr id="5" name="Picture 4"/>
          <p:cNvPicPr>
            <a:picLocks noChangeAspect="1"/>
          </p:cNvPicPr>
          <p:nvPr/>
        </p:nvPicPr>
        <p:blipFill rotWithShape="1">
          <a:blip r:embed="rId2"/>
          <a:srcRect r="24796"/>
          <a:stretch/>
        </p:blipFill>
        <p:spPr>
          <a:xfrm rot="16320000">
            <a:off x="1888640" y="396956"/>
            <a:ext cx="3317165" cy="6743571"/>
          </a:xfrm>
          <a:prstGeom prst="rect">
            <a:avLst/>
          </a:prstGeom>
        </p:spPr>
      </p:pic>
      <p:sp>
        <p:nvSpPr>
          <p:cNvPr id="6" name="TextBox 5"/>
          <p:cNvSpPr txBox="1"/>
          <p:nvPr/>
        </p:nvSpPr>
        <p:spPr>
          <a:xfrm>
            <a:off x="294034" y="1635580"/>
            <a:ext cx="4345933" cy="461665"/>
          </a:xfrm>
          <a:prstGeom prst="rect">
            <a:avLst/>
          </a:prstGeom>
          <a:noFill/>
        </p:spPr>
        <p:txBody>
          <a:bodyPr wrap="none" rtlCol="0">
            <a:spAutoFit/>
          </a:bodyPr>
          <a:lstStyle/>
          <a:p>
            <a:r>
              <a:rPr lang="en-US" sz="2400" dirty="0" smtClean="0">
                <a:solidFill>
                  <a:srgbClr val="00B050"/>
                </a:solidFill>
              </a:rPr>
              <a:t>MVT deposits: brines from basins</a:t>
            </a:r>
            <a:endParaRPr lang="en-US" sz="2400" dirty="0">
              <a:solidFill>
                <a:srgbClr val="00B050"/>
              </a:solidFill>
            </a:endParaRPr>
          </a:p>
        </p:txBody>
      </p:sp>
      <p:sp>
        <p:nvSpPr>
          <p:cNvPr id="3" name="TextBox 2"/>
          <p:cNvSpPr txBox="1"/>
          <p:nvPr/>
        </p:nvSpPr>
        <p:spPr>
          <a:xfrm>
            <a:off x="7660105" y="2402567"/>
            <a:ext cx="4272246" cy="2677656"/>
          </a:xfrm>
          <a:prstGeom prst="rect">
            <a:avLst/>
          </a:prstGeom>
          <a:noFill/>
        </p:spPr>
        <p:txBody>
          <a:bodyPr wrap="square" rtlCol="0">
            <a:spAutoFit/>
          </a:bodyPr>
          <a:lstStyle/>
          <a:p>
            <a:r>
              <a:rPr lang="en-US" sz="2400" dirty="0" smtClean="0"/>
              <a:t>… modeling whether normal compaction would warm margins as observed</a:t>
            </a:r>
          </a:p>
          <a:p>
            <a:endParaRPr lang="en-US" sz="2400" dirty="0"/>
          </a:p>
          <a:p>
            <a:r>
              <a:rPr lang="en-US" sz="2400" dirty="0" smtClean="0"/>
              <a:t>…dull, but adequate talk.</a:t>
            </a:r>
          </a:p>
          <a:p>
            <a:endParaRPr lang="en-US" sz="2400" dirty="0" smtClean="0"/>
          </a:p>
          <a:p>
            <a:r>
              <a:rPr lang="en-US" sz="2400" dirty="0" smtClean="0"/>
              <a:t>…so yes.</a:t>
            </a:r>
            <a:endParaRPr lang="en-US" sz="2400" dirty="0"/>
          </a:p>
        </p:txBody>
      </p:sp>
      <p:sp>
        <p:nvSpPr>
          <p:cNvPr id="7" name="TextBox 6"/>
          <p:cNvSpPr txBox="1"/>
          <p:nvPr/>
        </p:nvSpPr>
        <p:spPr>
          <a:xfrm>
            <a:off x="433138" y="5124796"/>
            <a:ext cx="5425652" cy="276999"/>
          </a:xfrm>
          <a:prstGeom prst="rect">
            <a:avLst/>
          </a:prstGeom>
          <a:noFill/>
        </p:spPr>
        <p:txBody>
          <a:bodyPr wrap="none" rtlCol="0">
            <a:spAutoFit/>
          </a:bodyPr>
          <a:lstStyle/>
          <a:p>
            <a:r>
              <a:rPr lang="en-US" sz="1200" dirty="0" smtClean="0">
                <a:solidFill>
                  <a:srgbClr val="00B050"/>
                </a:solidFill>
              </a:rPr>
              <a:t>Noble 1963, Jackson and </a:t>
            </a:r>
            <a:r>
              <a:rPr lang="en-US" sz="1200" dirty="0" err="1" smtClean="0">
                <a:solidFill>
                  <a:srgbClr val="00B050"/>
                </a:solidFill>
              </a:rPr>
              <a:t>Beales</a:t>
            </a:r>
            <a:r>
              <a:rPr lang="en-US" sz="1200" dirty="0" smtClean="0">
                <a:solidFill>
                  <a:srgbClr val="00B050"/>
                </a:solidFill>
              </a:rPr>
              <a:t> 1966, </a:t>
            </a:r>
            <a:r>
              <a:rPr lang="en-US" sz="1200" dirty="0" err="1" smtClean="0">
                <a:solidFill>
                  <a:srgbClr val="00B050"/>
                </a:solidFill>
              </a:rPr>
              <a:t>Ohle</a:t>
            </a:r>
            <a:r>
              <a:rPr lang="en-US" sz="1200" dirty="0" smtClean="0">
                <a:solidFill>
                  <a:srgbClr val="00B050"/>
                </a:solidFill>
              </a:rPr>
              <a:t> 1980, Anderson and Macqueen 1982</a:t>
            </a:r>
            <a:endParaRPr lang="en-US" sz="1200" dirty="0">
              <a:solidFill>
                <a:srgbClr val="00B050"/>
              </a:solidFill>
            </a:endParaRPr>
          </a:p>
        </p:txBody>
      </p:sp>
      <p:sp>
        <p:nvSpPr>
          <p:cNvPr id="8" name="TextBox 7"/>
          <p:cNvSpPr txBox="1"/>
          <p:nvPr/>
        </p:nvSpPr>
        <p:spPr>
          <a:xfrm>
            <a:off x="2455230" y="5716096"/>
            <a:ext cx="3976858" cy="954107"/>
          </a:xfrm>
          <a:prstGeom prst="rect">
            <a:avLst/>
          </a:prstGeom>
          <a:noFill/>
        </p:spPr>
        <p:txBody>
          <a:bodyPr wrap="none" rtlCol="0">
            <a:spAutoFit/>
          </a:bodyPr>
          <a:lstStyle/>
          <a:p>
            <a:pPr defTabSz="630238"/>
            <a:r>
              <a:rPr lang="en-US" sz="1400" dirty="0" smtClean="0"/>
              <a:t>Ray </a:t>
            </a:r>
            <a:r>
              <a:rPr lang="en-US" sz="1400" dirty="0" err="1" smtClean="0"/>
              <a:t>Coveny</a:t>
            </a:r>
            <a:r>
              <a:rPr lang="en-US" sz="1400" dirty="0" smtClean="0"/>
              <a:t>- 	“blindfolded me, </a:t>
            </a:r>
          </a:p>
          <a:p>
            <a:pPr defTabSz="674688"/>
            <a:r>
              <a:rPr lang="en-US" sz="1400" dirty="0"/>
              <a:t>	</a:t>
            </a:r>
            <a:r>
              <a:rPr lang="en-US" sz="1400" dirty="0" smtClean="0"/>
              <a:t>	drop me from an airplane</a:t>
            </a:r>
          </a:p>
          <a:p>
            <a:pPr defTabSz="674688"/>
            <a:r>
              <a:rPr lang="en-US" sz="1400" dirty="0"/>
              <a:t>	</a:t>
            </a:r>
            <a:r>
              <a:rPr lang="en-US" sz="1400" dirty="0" smtClean="0"/>
              <a:t>	I’ll go to the nearest outcrop and </a:t>
            </a:r>
          </a:p>
          <a:p>
            <a:pPr defTabSz="674688"/>
            <a:r>
              <a:rPr lang="en-US" sz="1400" dirty="0"/>
              <a:t>	</a:t>
            </a:r>
            <a:r>
              <a:rPr lang="en-US" sz="1400" dirty="0" smtClean="0"/>
              <a:t>	find </a:t>
            </a:r>
            <a:r>
              <a:rPr lang="en-US" sz="1400" dirty="0" err="1" smtClean="0"/>
              <a:t>sph</a:t>
            </a:r>
            <a:r>
              <a:rPr lang="en-US" sz="1400" dirty="0" smtClean="0"/>
              <a:t> with FI with </a:t>
            </a:r>
            <a:r>
              <a:rPr lang="en-US" sz="1400" dirty="0" err="1" smtClean="0"/>
              <a:t>T</a:t>
            </a:r>
            <a:r>
              <a:rPr lang="en-US" sz="1400" baseline="-25000" dirty="0" err="1" smtClean="0"/>
              <a:t>homog</a:t>
            </a:r>
            <a:r>
              <a:rPr lang="en-US" sz="1400" dirty="0" smtClean="0"/>
              <a:t>=80</a:t>
            </a:r>
            <a:r>
              <a:rPr lang="en-US" sz="1400" dirty="0" smtClean="0">
                <a:latin typeface="Calibri" panose="020F0502020204030204" pitchFamily="34" charset="0"/>
                <a:cs typeface="Calibri" panose="020F0502020204030204" pitchFamily="34" charset="0"/>
              </a:rPr>
              <a:t>°</a:t>
            </a:r>
            <a:r>
              <a:rPr lang="en-US" sz="1400" dirty="0" smtClean="0"/>
              <a:t>C”</a:t>
            </a:r>
            <a:endParaRPr lang="en-US" sz="1400" dirty="0"/>
          </a:p>
        </p:txBody>
      </p:sp>
      <p:sp>
        <p:nvSpPr>
          <p:cNvPr id="9" name="TextBox 8"/>
          <p:cNvSpPr txBox="1"/>
          <p:nvPr/>
        </p:nvSpPr>
        <p:spPr>
          <a:xfrm>
            <a:off x="1034711" y="6038077"/>
            <a:ext cx="1211550" cy="369332"/>
          </a:xfrm>
          <a:prstGeom prst="rect">
            <a:avLst/>
          </a:prstGeom>
          <a:noFill/>
        </p:spPr>
        <p:txBody>
          <a:bodyPr wrap="none" rtlCol="0">
            <a:spAutoFit/>
          </a:bodyPr>
          <a:lstStyle/>
          <a:p>
            <a:r>
              <a:rPr lang="en-US" dirty="0" smtClean="0"/>
              <a:t>Ubiquitous</a:t>
            </a:r>
            <a:endParaRPr lang="en-US" dirty="0"/>
          </a:p>
        </p:txBody>
      </p:sp>
      <p:sp>
        <p:nvSpPr>
          <p:cNvPr id="10" name="Left Brace 9"/>
          <p:cNvSpPr/>
          <p:nvPr/>
        </p:nvSpPr>
        <p:spPr>
          <a:xfrm>
            <a:off x="2407104" y="5746698"/>
            <a:ext cx="104274" cy="95410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1574523" y="6347060"/>
            <a:ext cx="442750"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2622492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26" y="93966"/>
            <a:ext cx="11867147" cy="828455"/>
          </a:xfrm>
        </p:spPr>
        <p:txBody>
          <a:bodyPr/>
          <a:lstStyle/>
          <a:p>
            <a:r>
              <a:rPr lang="en-US" dirty="0" smtClean="0"/>
              <a:t>A value of modeling is that it can produce surprises:</a:t>
            </a:r>
            <a:endParaRPr lang="en-US" dirty="0"/>
          </a:p>
        </p:txBody>
      </p:sp>
      <p:pic>
        <p:nvPicPr>
          <p:cNvPr id="4" name="Picture 3"/>
          <p:cNvPicPr>
            <a:picLocks noChangeAspect="1"/>
          </p:cNvPicPr>
          <p:nvPr/>
        </p:nvPicPr>
        <p:blipFill>
          <a:blip r:embed="rId2"/>
          <a:stretch>
            <a:fillRect/>
          </a:stretch>
        </p:blipFill>
        <p:spPr>
          <a:xfrm>
            <a:off x="1377236" y="922421"/>
            <a:ext cx="6015679" cy="5767183"/>
          </a:xfrm>
          <a:prstGeom prst="rect">
            <a:avLst/>
          </a:prstGeom>
        </p:spPr>
      </p:pic>
      <p:sp>
        <p:nvSpPr>
          <p:cNvPr id="5" name="TextBox 4"/>
          <p:cNvSpPr txBox="1"/>
          <p:nvPr/>
        </p:nvSpPr>
        <p:spPr>
          <a:xfrm rot="19616457">
            <a:off x="280688" y="2008652"/>
            <a:ext cx="1823183" cy="646331"/>
          </a:xfrm>
          <a:prstGeom prst="rect">
            <a:avLst/>
          </a:prstGeom>
          <a:noFill/>
        </p:spPr>
        <p:txBody>
          <a:bodyPr wrap="square" rtlCol="0">
            <a:spAutoFit/>
          </a:bodyPr>
          <a:lstStyle/>
          <a:p>
            <a:r>
              <a:rPr lang="en-US" dirty="0" smtClean="0">
                <a:solidFill>
                  <a:srgbClr val="00B050"/>
                </a:solidFill>
              </a:rPr>
              <a:t>Steady expulsion for 10</a:t>
            </a:r>
            <a:r>
              <a:rPr lang="en-US" baseline="30000" dirty="0" smtClean="0">
                <a:solidFill>
                  <a:srgbClr val="00B050"/>
                </a:solidFill>
              </a:rPr>
              <a:t>6</a:t>
            </a:r>
            <a:r>
              <a:rPr lang="en-US" dirty="0" smtClean="0">
                <a:solidFill>
                  <a:srgbClr val="00B050"/>
                </a:solidFill>
              </a:rPr>
              <a:t> y</a:t>
            </a:r>
            <a:endParaRPr lang="en-US" dirty="0">
              <a:solidFill>
                <a:srgbClr val="00B050"/>
              </a:solidFill>
            </a:endParaRPr>
          </a:p>
        </p:txBody>
      </p:sp>
      <p:sp>
        <p:nvSpPr>
          <p:cNvPr id="6" name="TextBox 5"/>
          <p:cNvSpPr txBox="1"/>
          <p:nvPr/>
        </p:nvSpPr>
        <p:spPr>
          <a:xfrm rot="19616457">
            <a:off x="3539318" y="3335707"/>
            <a:ext cx="1823183" cy="646331"/>
          </a:xfrm>
          <a:prstGeom prst="rect">
            <a:avLst/>
          </a:prstGeom>
          <a:noFill/>
        </p:spPr>
        <p:txBody>
          <a:bodyPr wrap="square" rtlCol="0">
            <a:spAutoFit/>
          </a:bodyPr>
          <a:lstStyle/>
          <a:p>
            <a:r>
              <a:rPr lang="en-US" dirty="0" smtClean="0">
                <a:solidFill>
                  <a:srgbClr val="00B050"/>
                </a:solidFill>
              </a:rPr>
              <a:t>same expulsion for shorter times</a:t>
            </a:r>
            <a:endParaRPr lang="en-US" dirty="0">
              <a:solidFill>
                <a:srgbClr val="00B050"/>
              </a:solidFill>
            </a:endParaRPr>
          </a:p>
        </p:txBody>
      </p:sp>
      <p:sp>
        <p:nvSpPr>
          <p:cNvPr id="7" name="TextBox 6"/>
          <p:cNvSpPr txBox="1"/>
          <p:nvPr/>
        </p:nvSpPr>
        <p:spPr>
          <a:xfrm>
            <a:off x="7577871" y="2733429"/>
            <a:ext cx="4293287" cy="2062103"/>
          </a:xfrm>
          <a:prstGeom prst="rect">
            <a:avLst/>
          </a:prstGeom>
          <a:noFill/>
        </p:spPr>
        <p:txBody>
          <a:bodyPr wrap="square" rtlCol="0">
            <a:spAutoFit/>
          </a:bodyPr>
          <a:lstStyle/>
          <a:p>
            <a:r>
              <a:rPr lang="en-US" sz="3200" dirty="0" smtClean="0"/>
              <a:t>Result:</a:t>
            </a:r>
            <a:r>
              <a:rPr lang="en-US" sz="3200" b="1" dirty="0" smtClean="0"/>
              <a:t> </a:t>
            </a:r>
            <a:r>
              <a:rPr lang="en-US" sz="3200" dirty="0" smtClean="0"/>
              <a:t>steady </a:t>
            </a:r>
            <a:r>
              <a:rPr lang="en-US" sz="3200" dirty="0" err="1" smtClean="0"/>
              <a:t>compactive</a:t>
            </a:r>
            <a:r>
              <a:rPr lang="en-US" sz="3200" dirty="0" smtClean="0"/>
              <a:t> expulsion </a:t>
            </a:r>
            <a:r>
              <a:rPr lang="en-US" sz="3200" b="1" dirty="0" smtClean="0"/>
              <a:t>cannot</a:t>
            </a:r>
            <a:r>
              <a:rPr lang="en-US" sz="3200" dirty="0" smtClean="0"/>
              <a:t> warm basin margins</a:t>
            </a:r>
            <a:endParaRPr lang="en-US" sz="3200" dirty="0"/>
          </a:p>
        </p:txBody>
      </p:sp>
      <p:sp>
        <p:nvSpPr>
          <p:cNvPr id="8" name="TextBox 7"/>
          <p:cNvSpPr txBox="1"/>
          <p:nvPr/>
        </p:nvSpPr>
        <p:spPr>
          <a:xfrm>
            <a:off x="1429284" y="5996816"/>
            <a:ext cx="2269957" cy="307777"/>
          </a:xfrm>
          <a:prstGeom prst="rect">
            <a:avLst/>
          </a:prstGeom>
          <a:noFill/>
        </p:spPr>
        <p:txBody>
          <a:bodyPr wrap="square" rtlCol="0">
            <a:spAutoFit/>
          </a:bodyPr>
          <a:lstStyle/>
          <a:p>
            <a:r>
              <a:rPr lang="en-US" sz="1400" dirty="0" smtClean="0">
                <a:solidFill>
                  <a:srgbClr val="00B050"/>
                </a:solidFill>
              </a:rPr>
              <a:t>Cathles and Smith, 1983</a:t>
            </a:r>
            <a:endParaRPr lang="en-US" sz="1400" dirty="0">
              <a:solidFill>
                <a:srgbClr val="00B050"/>
              </a:solidFill>
            </a:endParaRPr>
          </a:p>
        </p:txBody>
      </p:sp>
      <p:sp>
        <p:nvSpPr>
          <p:cNvPr id="9" name="TextBox 8"/>
          <p:cNvSpPr txBox="1"/>
          <p:nvPr/>
        </p:nvSpPr>
        <p:spPr>
          <a:xfrm>
            <a:off x="11574523" y="6347060"/>
            <a:ext cx="442750"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1716139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50" y="23736"/>
            <a:ext cx="10515600" cy="789503"/>
          </a:xfrm>
        </p:spPr>
        <p:txBody>
          <a:bodyPr>
            <a:normAutofit/>
          </a:bodyPr>
          <a:lstStyle/>
          <a:p>
            <a:r>
              <a:rPr lang="en-US" dirty="0" smtClean="0"/>
              <a:t>…yet lots of evidence of pulsed expulsion</a:t>
            </a:r>
            <a:endParaRPr lang="en-US" dirty="0"/>
          </a:p>
        </p:txBody>
      </p:sp>
      <p:grpSp>
        <p:nvGrpSpPr>
          <p:cNvPr id="42" name="Group 41"/>
          <p:cNvGrpSpPr/>
          <p:nvPr/>
        </p:nvGrpSpPr>
        <p:grpSpPr>
          <a:xfrm>
            <a:off x="373949" y="618059"/>
            <a:ext cx="10975841" cy="3690614"/>
            <a:chOff x="531004" y="849302"/>
            <a:chExt cx="10975841" cy="3690614"/>
          </a:xfrm>
        </p:grpSpPr>
        <p:grpSp>
          <p:nvGrpSpPr>
            <p:cNvPr id="28" name="Group 27"/>
            <p:cNvGrpSpPr/>
            <p:nvPr/>
          </p:nvGrpSpPr>
          <p:grpSpPr>
            <a:xfrm>
              <a:off x="531004" y="849302"/>
              <a:ext cx="10975841" cy="3690614"/>
              <a:chOff x="350723" y="1422698"/>
              <a:chExt cx="7310187" cy="2458042"/>
            </a:xfrm>
          </p:grpSpPr>
          <p:pic>
            <p:nvPicPr>
              <p:cNvPr id="26" name="Picture 25"/>
              <p:cNvPicPr>
                <a:picLocks noChangeAspect="1"/>
              </p:cNvPicPr>
              <p:nvPr/>
            </p:nvPicPr>
            <p:blipFill>
              <a:blip r:embed="rId2"/>
              <a:stretch>
                <a:fillRect/>
              </a:stretch>
            </p:blipFill>
            <p:spPr>
              <a:xfrm>
                <a:off x="350723" y="1531037"/>
                <a:ext cx="7310187" cy="2349703"/>
              </a:xfrm>
              <a:prstGeom prst="rect">
                <a:avLst/>
              </a:prstGeom>
            </p:spPr>
          </p:pic>
          <p:sp>
            <p:nvSpPr>
              <p:cNvPr id="27" name="Rectangle 26"/>
              <p:cNvSpPr/>
              <p:nvPr/>
            </p:nvSpPr>
            <p:spPr>
              <a:xfrm>
                <a:off x="1740568" y="1422698"/>
                <a:ext cx="2867398" cy="213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5951621" y="3338936"/>
              <a:ext cx="737937" cy="525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grpSp>
        <p:nvGrpSpPr>
          <p:cNvPr id="45" name="Group 44"/>
          <p:cNvGrpSpPr/>
          <p:nvPr/>
        </p:nvGrpSpPr>
        <p:grpSpPr>
          <a:xfrm>
            <a:off x="10156435" y="3959603"/>
            <a:ext cx="1893312" cy="2388877"/>
            <a:chOff x="5077579" y="3592471"/>
            <a:chExt cx="2036842" cy="2569975"/>
          </a:xfrm>
        </p:grpSpPr>
        <p:grpSp>
          <p:nvGrpSpPr>
            <p:cNvPr id="40" name="Group 39"/>
            <p:cNvGrpSpPr/>
            <p:nvPr/>
          </p:nvGrpSpPr>
          <p:grpSpPr>
            <a:xfrm>
              <a:off x="5077579" y="3592471"/>
              <a:ext cx="2036842" cy="2569975"/>
              <a:chOff x="3911028" y="3807340"/>
              <a:chExt cx="2036842" cy="2569975"/>
            </a:xfrm>
          </p:grpSpPr>
          <p:grpSp>
            <p:nvGrpSpPr>
              <p:cNvPr id="37" name="Group 36"/>
              <p:cNvGrpSpPr/>
              <p:nvPr/>
            </p:nvGrpSpPr>
            <p:grpSpPr>
              <a:xfrm>
                <a:off x="3911028" y="3807340"/>
                <a:ext cx="2036842" cy="2569975"/>
                <a:chOff x="7170137" y="4092668"/>
                <a:chExt cx="1419225" cy="1790700"/>
              </a:xfrm>
            </p:grpSpPr>
            <p:pic>
              <p:nvPicPr>
                <p:cNvPr id="34" name="Picture 33"/>
                <p:cNvPicPr>
                  <a:picLocks noChangeAspect="1"/>
                </p:cNvPicPr>
                <p:nvPr/>
              </p:nvPicPr>
              <p:blipFill>
                <a:blip r:embed="rId3"/>
                <a:stretch>
                  <a:fillRect/>
                </a:stretch>
              </p:blipFill>
              <p:spPr>
                <a:xfrm>
                  <a:off x="7170137" y="4092668"/>
                  <a:ext cx="1419225" cy="1790700"/>
                </a:xfrm>
                <a:prstGeom prst="rect">
                  <a:avLst/>
                </a:prstGeom>
              </p:spPr>
            </p:pic>
            <p:sp>
              <p:nvSpPr>
                <p:cNvPr id="36" name="Freeform 35"/>
                <p:cNvSpPr/>
                <p:nvPr/>
              </p:nvSpPr>
              <p:spPr>
                <a:xfrm>
                  <a:off x="7555832" y="5061284"/>
                  <a:ext cx="344905" cy="465221"/>
                </a:xfrm>
                <a:custGeom>
                  <a:avLst/>
                  <a:gdLst>
                    <a:gd name="connsiteX0" fmla="*/ 0 w 344905"/>
                    <a:gd name="connsiteY0" fmla="*/ 465221 h 465221"/>
                    <a:gd name="connsiteX1" fmla="*/ 344905 w 344905"/>
                    <a:gd name="connsiteY1" fmla="*/ 152400 h 465221"/>
                    <a:gd name="connsiteX2" fmla="*/ 248652 w 344905"/>
                    <a:gd name="connsiteY2" fmla="*/ 0 h 465221"/>
                  </a:gdLst>
                  <a:ahLst/>
                  <a:cxnLst>
                    <a:cxn ang="0">
                      <a:pos x="connsiteX0" y="connsiteY0"/>
                    </a:cxn>
                    <a:cxn ang="0">
                      <a:pos x="connsiteX1" y="connsiteY1"/>
                    </a:cxn>
                    <a:cxn ang="0">
                      <a:pos x="connsiteX2" y="connsiteY2"/>
                    </a:cxn>
                  </a:cxnLst>
                  <a:rect l="l" t="t" r="r" b="b"/>
                  <a:pathLst>
                    <a:path w="344905" h="465221">
                      <a:moveTo>
                        <a:pt x="0" y="465221"/>
                      </a:moveTo>
                      <a:lnTo>
                        <a:pt x="344905" y="152400"/>
                      </a:lnTo>
                      <a:lnTo>
                        <a:pt x="248652"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140329" y="4157930"/>
                <a:ext cx="837089" cy="461665"/>
              </a:xfrm>
              <a:prstGeom prst="rect">
                <a:avLst/>
              </a:prstGeom>
              <a:noFill/>
            </p:spPr>
            <p:txBody>
              <a:bodyPr wrap="none" rtlCol="0">
                <a:spAutoFit/>
              </a:bodyPr>
              <a:lstStyle/>
              <a:p>
                <a:r>
                  <a:rPr lang="en-US" sz="2400" b="1" dirty="0" smtClean="0">
                    <a:solidFill>
                      <a:schemeClr val="bg1"/>
                    </a:solidFill>
                  </a:rPr>
                  <a:t>UMV</a:t>
                </a:r>
                <a:endParaRPr lang="en-US" sz="2400" b="1" dirty="0">
                  <a:solidFill>
                    <a:schemeClr val="bg1"/>
                  </a:solidFill>
                </a:endParaRPr>
              </a:p>
            </p:txBody>
          </p:sp>
          <p:sp>
            <p:nvSpPr>
              <p:cNvPr id="31" name="TextBox 30"/>
              <p:cNvSpPr txBox="1"/>
              <p:nvPr/>
            </p:nvSpPr>
            <p:spPr>
              <a:xfrm>
                <a:off x="4939486" y="4970184"/>
                <a:ext cx="519694" cy="461665"/>
              </a:xfrm>
              <a:prstGeom prst="rect">
                <a:avLst/>
              </a:prstGeom>
              <a:noFill/>
            </p:spPr>
            <p:txBody>
              <a:bodyPr wrap="none" rtlCol="0">
                <a:spAutoFit/>
              </a:bodyPr>
              <a:lstStyle/>
              <a:p>
                <a:r>
                  <a:rPr lang="en-US" sz="2400" b="1" dirty="0" smtClean="0">
                    <a:solidFill>
                      <a:schemeClr val="bg1"/>
                    </a:solidFill>
                  </a:rPr>
                  <a:t>VT</a:t>
                </a:r>
                <a:endParaRPr lang="en-US" sz="2400" b="1" dirty="0">
                  <a:solidFill>
                    <a:schemeClr val="bg1"/>
                  </a:solidFill>
                </a:endParaRPr>
              </a:p>
            </p:txBody>
          </p:sp>
          <p:sp>
            <p:nvSpPr>
              <p:cNvPr id="39" name="TextBox 38"/>
              <p:cNvSpPr txBox="1"/>
              <p:nvPr/>
            </p:nvSpPr>
            <p:spPr>
              <a:xfrm>
                <a:off x="4445664" y="5991579"/>
                <a:ext cx="1502206" cy="369332"/>
              </a:xfrm>
              <a:prstGeom prst="rect">
                <a:avLst/>
              </a:prstGeom>
              <a:noFill/>
            </p:spPr>
            <p:txBody>
              <a:bodyPr wrap="none" rtlCol="0">
                <a:spAutoFit/>
              </a:bodyPr>
              <a:lstStyle/>
              <a:p>
                <a:r>
                  <a:rPr lang="en-US" b="1" dirty="0" smtClean="0">
                    <a:solidFill>
                      <a:schemeClr val="bg1"/>
                    </a:solidFill>
                  </a:rPr>
                  <a:t>Arkoma Basin</a:t>
                </a:r>
                <a:endParaRPr lang="en-US" b="1" dirty="0">
                  <a:solidFill>
                    <a:schemeClr val="bg1"/>
                  </a:solidFill>
                </a:endParaRPr>
              </a:p>
            </p:txBody>
          </p:sp>
        </p:grpSp>
        <p:sp>
          <p:nvSpPr>
            <p:cNvPr id="43" name="TextBox 42"/>
            <p:cNvSpPr txBox="1"/>
            <p:nvPr/>
          </p:nvSpPr>
          <p:spPr>
            <a:xfrm>
              <a:off x="5670409" y="4658261"/>
              <a:ext cx="324128" cy="369332"/>
            </a:xfrm>
            <a:prstGeom prst="rect">
              <a:avLst/>
            </a:prstGeom>
            <a:noFill/>
          </p:spPr>
          <p:txBody>
            <a:bodyPr wrap="none" rtlCol="0">
              <a:spAutoFit/>
            </a:bodyPr>
            <a:lstStyle/>
            <a:p>
              <a:r>
                <a:rPr lang="en-US" b="1" dirty="0" smtClean="0">
                  <a:solidFill>
                    <a:srgbClr val="FF0000"/>
                  </a:solidFill>
                </a:rPr>
                <a:t>A</a:t>
              </a:r>
              <a:endParaRPr lang="en-US" b="1" dirty="0">
                <a:solidFill>
                  <a:srgbClr val="FF0000"/>
                </a:solidFill>
              </a:endParaRPr>
            </a:p>
          </p:txBody>
        </p:sp>
        <p:sp>
          <p:nvSpPr>
            <p:cNvPr id="44" name="TextBox 43"/>
            <p:cNvSpPr txBox="1"/>
            <p:nvPr/>
          </p:nvSpPr>
          <p:spPr>
            <a:xfrm>
              <a:off x="5346281" y="5587323"/>
              <a:ext cx="378630" cy="369332"/>
            </a:xfrm>
            <a:prstGeom prst="rect">
              <a:avLst/>
            </a:prstGeom>
            <a:noFill/>
          </p:spPr>
          <p:txBody>
            <a:bodyPr wrap="none" rtlCol="0">
              <a:spAutoFit/>
            </a:bodyPr>
            <a:lstStyle/>
            <a:p>
              <a:r>
                <a:rPr lang="en-US" b="1" dirty="0" smtClean="0">
                  <a:solidFill>
                    <a:srgbClr val="FF0000"/>
                  </a:solidFill>
                </a:rPr>
                <a:t>A’</a:t>
              </a:r>
              <a:endParaRPr lang="en-US" b="1" dirty="0">
                <a:solidFill>
                  <a:srgbClr val="FF0000"/>
                </a:solidFill>
              </a:endParaRPr>
            </a:p>
          </p:txBody>
        </p:sp>
      </p:grpSp>
      <p:pic>
        <p:nvPicPr>
          <p:cNvPr id="25" name="Picture 24"/>
          <p:cNvPicPr>
            <a:picLocks noChangeAspect="1"/>
          </p:cNvPicPr>
          <p:nvPr/>
        </p:nvPicPr>
        <p:blipFill>
          <a:blip r:embed="rId4"/>
          <a:stretch>
            <a:fillRect/>
          </a:stretch>
        </p:blipFill>
        <p:spPr>
          <a:xfrm>
            <a:off x="364422" y="3531352"/>
            <a:ext cx="2799827" cy="2934954"/>
          </a:xfrm>
          <a:prstGeom prst="rect">
            <a:avLst/>
          </a:prstGeom>
        </p:spPr>
      </p:pic>
      <p:sp>
        <p:nvSpPr>
          <p:cNvPr id="46" name="TextBox 45"/>
          <p:cNvSpPr txBox="1"/>
          <p:nvPr/>
        </p:nvSpPr>
        <p:spPr>
          <a:xfrm>
            <a:off x="531004" y="3664776"/>
            <a:ext cx="1496243" cy="400110"/>
          </a:xfrm>
          <a:prstGeom prst="rect">
            <a:avLst/>
          </a:prstGeom>
          <a:noFill/>
        </p:spPr>
        <p:txBody>
          <a:bodyPr wrap="none" rtlCol="0">
            <a:spAutoFit/>
          </a:bodyPr>
          <a:lstStyle/>
          <a:p>
            <a:r>
              <a:rPr lang="en-US" sz="2000" dirty="0" smtClean="0"/>
              <a:t>UMV district</a:t>
            </a:r>
            <a:endParaRPr lang="en-US" sz="2000" dirty="0"/>
          </a:p>
        </p:txBody>
      </p:sp>
      <p:sp>
        <p:nvSpPr>
          <p:cNvPr id="47" name="TextBox 46"/>
          <p:cNvSpPr txBox="1"/>
          <p:nvPr/>
        </p:nvSpPr>
        <p:spPr>
          <a:xfrm>
            <a:off x="587410" y="3926386"/>
            <a:ext cx="1176925" cy="276999"/>
          </a:xfrm>
          <a:prstGeom prst="rect">
            <a:avLst/>
          </a:prstGeom>
          <a:noFill/>
        </p:spPr>
        <p:txBody>
          <a:bodyPr wrap="none" rtlCol="0">
            <a:spAutoFit/>
          </a:bodyPr>
          <a:lstStyle/>
          <a:p>
            <a:r>
              <a:rPr lang="en-US" sz="1200" dirty="0" err="1" smtClean="0">
                <a:solidFill>
                  <a:schemeClr val="accent6">
                    <a:lumMod val="75000"/>
                  </a:schemeClr>
                </a:solidFill>
              </a:rPr>
              <a:t>McLimons</a:t>
            </a:r>
            <a:r>
              <a:rPr lang="en-US" sz="1200" dirty="0">
                <a:solidFill>
                  <a:schemeClr val="accent6">
                    <a:lumMod val="75000"/>
                  </a:schemeClr>
                </a:solidFill>
              </a:rPr>
              <a:t> </a:t>
            </a:r>
            <a:r>
              <a:rPr lang="en-US" sz="1200" dirty="0" smtClean="0">
                <a:solidFill>
                  <a:schemeClr val="accent6">
                    <a:lumMod val="75000"/>
                  </a:schemeClr>
                </a:solidFill>
              </a:rPr>
              <a:t>1977</a:t>
            </a:r>
            <a:endParaRPr lang="en-US" sz="1200" dirty="0">
              <a:solidFill>
                <a:schemeClr val="accent6">
                  <a:lumMod val="75000"/>
                </a:schemeClr>
              </a:solidFill>
            </a:endParaRPr>
          </a:p>
        </p:txBody>
      </p:sp>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t="7048" b="25621"/>
          <a:stretch/>
        </p:blipFill>
        <p:spPr>
          <a:xfrm rot="10800000">
            <a:off x="3471486" y="3825336"/>
            <a:ext cx="5909923" cy="2822432"/>
          </a:xfrm>
          <a:prstGeom prst="rect">
            <a:avLst/>
          </a:prstGeom>
        </p:spPr>
      </p:pic>
      <p:sp>
        <p:nvSpPr>
          <p:cNvPr id="49" name="TextBox 48"/>
          <p:cNvSpPr txBox="1"/>
          <p:nvPr/>
        </p:nvSpPr>
        <p:spPr>
          <a:xfrm>
            <a:off x="3623277" y="5944657"/>
            <a:ext cx="5606343" cy="369332"/>
          </a:xfrm>
          <a:prstGeom prst="rect">
            <a:avLst/>
          </a:prstGeom>
          <a:noFill/>
        </p:spPr>
        <p:txBody>
          <a:bodyPr wrap="none" rtlCol="0">
            <a:spAutoFit/>
          </a:bodyPr>
          <a:lstStyle/>
          <a:p>
            <a:r>
              <a:rPr lang="en-US" dirty="0" smtClean="0">
                <a:solidFill>
                  <a:schemeClr val="bg1"/>
                </a:solidFill>
              </a:rPr>
              <a:t>Correlation of baroque dolomite pattern, Viburnum Trend</a:t>
            </a:r>
            <a:endParaRPr lang="en-US" dirty="0">
              <a:solidFill>
                <a:schemeClr val="bg1"/>
              </a:solidFill>
            </a:endParaRPr>
          </a:p>
        </p:txBody>
      </p:sp>
      <p:sp>
        <p:nvSpPr>
          <p:cNvPr id="50" name="TextBox 49"/>
          <p:cNvSpPr txBox="1"/>
          <p:nvPr/>
        </p:nvSpPr>
        <p:spPr>
          <a:xfrm>
            <a:off x="11574523" y="6347060"/>
            <a:ext cx="617477" cy="369332"/>
          </a:xfrm>
          <a:prstGeom prst="rect">
            <a:avLst/>
          </a:prstGeom>
          <a:noFill/>
        </p:spPr>
        <p:txBody>
          <a:bodyPr wrap="none" rtlCol="0">
            <a:spAutoFit/>
          </a:bodyPr>
          <a:lstStyle/>
          <a:p>
            <a:r>
              <a:rPr lang="en-US" dirty="0" smtClean="0"/>
              <a:t>[5,6]</a:t>
            </a:r>
            <a:endParaRPr lang="en-US" dirty="0"/>
          </a:p>
        </p:txBody>
      </p:sp>
      <p:sp>
        <p:nvSpPr>
          <p:cNvPr id="3" name="TextBox 2"/>
          <p:cNvSpPr txBox="1"/>
          <p:nvPr/>
        </p:nvSpPr>
        <p:spPr>
          <a:xfrm>
            <a:off x="10195876" y="2709056"/>
            <a:ext cx="1814429" cy="523220"/>
          </a:xfrm>
          <a:prstGeom prst="rect">
            <a:avLst/>
          </a:prstGeom>
          <a:noFill/>
        </p:spPr>
        <p:txBody>
          <a:bodyPr wrap="square" rtlCol="0">
            <a:spAutoFit/>
          </a:bodyPr>
          <a:lstStyle/>
          <a:p>
            <a:r>
              <a:rPr lang="en-US" sz="1400" dirty="0" err="1" smtClean="0">
                <a:solidFill>
                  <a:schemeClr val="accent6">
                    <a:lumMod val="75000"/>
                  </a:schemeClr>
                </a:solidFill>
              </a:rPr>
              <a:t>Houseknecht</a:t>
            </a:r>
            <a:r>
              <a:rPr lang="en-US" sz="1400" dirty="0" smtClean="0">
                <a:solidFill>
                  <a:schemeClr val="accent6">
                    <a:lumMod val="75000"/>
                  </a:schemeClr>
                </a:solidFill>
              </a:rPr>
              <a:t>: “completely dry”</a:t>
            </a:r>
            <a:endParaRPr lang="en-US" sz="1400" dirty="0">
              <a:solidFill>
                <a:schemeClr val="accent6">
                  <a:lumMod val="75000"/>
                </a:schemeClr>
              </a:solidFill>
            </a:endParaRPr>
          </a:p>
        </p:txBody>
      </p:sp>
    </p:spTree>
    <p:extLst>
      <p:ext uri="{BB962C8B-B14F-4D97-AF65-F5344CB8AC3E}">
        <p14:creationId xmlns:p14="http://schemas.microsoft.com/office/powerpoint/2010/main" val="2250805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3005</TotalTime>
  <Words>1128</Words>
  <Application>Microsoft Office PowerPoint</Application>
  <PresentationFormat>Widescreen</PresentationFormat>
  <Paragraphs>242</Paragraphs>
  <Slides>34</Slides>
  <Notes>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3</vt:i4>
      </vt:variant>
      <vt:variant>
        <vt:lpstr>Slide Titles</vt:lpstr>
      </vt:variant>
      <vt:variant>
        <vt:i4>34</vt:i4>
      </vt:variant>
    </vt:vector>
  </HeadingPairs>
  <TitlesOfParts>
    <vt:vector size="47" baseType="lpstr">
      <vt:lpstr>Arial</vt:lpstr>
      <vt:lpstr>Calibri</vt:lpstr>
      <vt:lpstr>Calibri Light</vt:lpstr>
      <vt:lpstr>Poppins</vt:lpstr>
      <vt:lpstr>Rage Italic</vt:lpstr>
      <vt:lpstr>Symbol</vt:lpstr>
      <vt:lpstr>Times New Roman</vt:lpstr>
      <vt:lpstr>Office Theme</vt:lpstr>
      <vt:lpstr>Retrospect</vt:lpstr>
      <vt:lpstr>1_Default Design</vt:lpstr>
      <vt:lpstr>Drawing</vt:lpstr>
      <vt:lpstr>Equation</vt:lpstr>
      <vt:lpstr>Acrobat Document</vt:lpstr>
      <vt:lpstr>The surprising nature of fluid flow in sedimentary basins </vt:lpstr>
      <vt:lpstr>Flow in basins</vt:lpstr>
      <vt:lpstr>Large Scale</vt:lpstr>
      <vt:lpstr>PowerPoint Presentation</vt:lpstr>
      <vt:lpstr>PowerPoint Presentation</vt:lpstr>
      <vt:lpstr>Dynamic Non-linear</vt:lpstr>
      <vt:lpstr>It began with a question: </vt:lpstr>
      <vt:lpstr>A value of modeling is that it can produce surprises:</vt:lpstr>
      <vt:lpstr>…yet lots of evidence of pulsed expulsion</vt:lpstr>
      <vt:lpstr>PowerPoint Presentation</vt:lpstr>
      <vt:lpstr>PowerPoint Presentation</vt:lpstr>
      <vt:lpstr>PowerPoint Presentation</vt:lpstr>
      <vt:lpstr>PowerPoint Presentation</vt:lpstr>
      <vt:lpstr>PowerPoint Presentation</vt:lpstr>
      <vt:lpstr>A digression to gas washing…</vt:lpstr>
      <vt:lpstr>2nd GRI phase: Understanding compartments</vt:lpstr>
      <vt:lpstr>PowerPoint Presentation</vt:lpstr>
      <vt:lpstr>The first of many Shosa Seal implications…</vt:lpstr>
      <vt:lpstr>Shosa Seal implications…</vt:lpstr>
      <vt:lpstr>PowerPoint Presentation</vt:lpstr>
      <vt:lpstr>PowerPoint Presentation</vt:lpstr>
      <vt:lpstr>PowerPoint Presentation</vt:lpstr>
      <vt:lpstr>PowerPoint Presentation</vt:lpstr>
      <vt:lpstr>PowerPoint Presentation</vt:lpstr>
      <vt:lpstr>PowerPoint Presentation</vt:lpstr>
      <vt:lpstr>Fundamentals </vt:lpstr>
      <vt:lpstr>Dynamic permeability</vt:lpstr>
      <vt:lpstr>Scale Invariance of geology</vt:lpstr>
      <vt:lpstr>Scale Invariance of geology</vt:lpstr>
      <vt:lpstr>The critical crust</vt:lpstr>
      <vt:lpstr>Fracture seismic imaging of permeability</vt:lpstr>
      <vt:lpstr>Conclusions</vt:lpstr>
      <vt:lpstr>References</vt:lpstr>
      <vt:lpstr>References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surprising nature of fluid flow in sedimentary basins</dc:title>
  <dc:creator>Lawrence M. Cathles</dc:creator>
  <cp:lastModifiedBy>Lawrence M. Cathles</cp:lastModifiedBy>
  <cp:revision>63</cp:revision>
  <dcterms:created xsi:type="dcterms:W3CDTF">2020-02-10T21:53:12Z</dcterms:created>
  <dcterms:modified xsi:type="dcterms:W3CDTF">2020-02-21T19:39:46Z</dcterms:modified>
</cp:coreProperties>
</file>