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4"/>
  </p:handoutMasterIdLst>
  <p:sldIdLst>
    <p:sldId id="256" r:id="rId2"/>
    <p:sldId id="280" r:id="rId3"/>
    <p:sldId id="258" r:id="rId4"/>
    <p:sldId id="269" r:id="rId5"/>
    <p:sldId id="267" r:id="rId6"/>
    <p:sldId id="281" r:id="rId7"/>
    <p:sldId id="268" r:id="rId8"/>
    <p:sldId id="270" r:id="rId9"/>
    <p:sldId id="271" r:id="rId10"/>
    <p:sldId id="272" r:id="rId11"/>
    <p:sldId id="277" r:id="rId12"/>
    <p:sldId id="27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55A11"/>
    <a:srgbClr val="FFFF00"/>
    <a:srgbClr val="FFD96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233594-E47B-4EB5-B3D0-28F551B9DD6A}" type="datetimeFigureOut">
              <a:rPr lang="en-US" smtClean="0"/>
              <a:t>12/9/2016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D3E135-C1A2-4EBA-90EE-590698CFA0F1}" type="slidenum">
              <a:rPr lang="en-US" smtClean="0"/>
              <a:t>‹#›</a:t>
            </a:fld>
            <a:endParaRPr lang="en-US"/>
          </a:p>
        </p:txBody>
      </p:sp>
    </p:spTree>
    <p:extLst>
      <p:ext uri="{BB962C8B-B14F-4D97-AF65-F5344CB8AC3E}">
        <p14:creationId xmlns:p14="http://schemas.microsoft.com/office/powerpoint/2010/main" val="19636222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ED6B6F-3238-4B7A-905E-74C88F0D6F5C}"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14181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D6B6F-3238-4B7A-905E-74C88F0D6F5C}"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324251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D6B6F-3238-4B7A-905E-74C88F0D6F5C}"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152738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D6B6F-3238-4B7A-905E-74C88F0D6F5C}"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65327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ED6B6F-3238-4B7A-905E-74C88F0D6F5C}"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182356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ED6B6F-3238-4B7A-905E-74C88F0D6F5C}"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158417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ED6B6F-3238-4B7A-905E-74C88F0D6F5C}"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220062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ED6B6F-3238-4B7A-905E-74C88F0D6F5C}"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227719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D6B6F-3238-4B7A-905E-74C88F0D6F5C}"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57517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D6B6F-3238-4B7A-905E-74C88F0D6F5C}"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42852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ED6B6F-3238-4B7A-905E-74C88F0D6F5C}"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7EA4F-7905-4B2F-B96E-D9959C9B0D88}" type="slidenum">
              <a:rPr lang="en-US" smtClean="0"/>
              <a:t>‹#›</a:t>
            </a:fld>
            <a:endParaRPr lang="en-US"/>
          </a:p>
        </p:txBody>
      </p:sp>
    </p:spTree>
    <p:extLst>
      <p:ext uri="{BB962C8B-B14F-4D97-AF65-F5344CB8AC3E}">
        <p14:creationId xmlns:p14="http://schemas.microsoft.com/office/powerpoint/2010/main" val="134306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D6B6F-3238-4B7A-905E-74C88F0D6F5C}" type="datetimeFigureOut">
              <a:rPr lang="en-US" smtClean="0"/>
              <a:t>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7EA4F-7905-4B2F-B96E-D9959C9B0D88}" type="slidenum">
              <a:rPr lang="en-US" smtClean="0"/>
              <a:t>‹#›</a:t>
            </a:fld>
            <a:endParaRPr lang="en-US"/>
          </a:p>
        </p:txBody>
      </p:sp>
    </p:spTree>
    <p:extLst>
      <p:ext uri="{BB962C8B-B14F-4D97-AF65-F5344CB8AC3E}">
        <p14:creationId xmlns:p14="http://schemas.microsoft.com/office/powerpoint/2010/main" val="1863088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file:///C:\Users\lmc19\Box%20Sync\Projects\IOCG%20Deposits\Richards%20et%20al%202013.pdf"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0.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64" y="250257"/>
            <a:ext cx="11978782" cy="1434164"/>
          </a:xfrm>
        </p:spPr>
        <p:txBody>
          <a:bodyPr anchor="t">
            <a:noAutofit/>
          </a:bodyPr>
          <a:lstStyle/>
          <a:p>
            <a:r>
              <a:rPr lang="en-US" sz="5400" dirty="0"/>
              <a:t>What IOCG deposits tell us about crustal intrusion and alteration</a:t>
            </a:r>
          </a:p>
        </p:txBody>
      </p:sp>
      <p:sp>
        <p:nvSpPr>
          <p:cNvPr id="3" name="Subtitle 2"/>
          <p:cNvSpPr>
            <a:spLocks noGrp="1"/>
          </p:cNvSpPr>
          <p:nvPr>
            <p:ph type="subTitle" idx="1"/>
          </p:nvPr>
        </p:nvSpPr>
        <p:spPr>
          <a:xfrm>
            <a:off x="1571223" y="2127184"/>
            <a:ext cx="8984087" cy="4485372"/>
          </a:xfrm>
        </p:spPr>
        <p:txBody>
          <a:bodyPr>
            <a:noAutofit/>
          </a:bodyPr>
          <a:lstStyle/>
          <a:p>
            <a:r>
              <a:rPr lang="en-US" sz="3200" dirty="0" smtClean="0"/>
              <a:t>L. M. Cathles &amp; Maria Rodriguez-Mustafa</a:t>
            </a:r>
          </a:p>
          <a:p>
            <a:endParaRPr lang="en-US" sz="3200" dirty="0" smtClean="0"/>
          </a:p>
          <a:p>
            <a:r>
              <a:rPr lang="en-US" sz="3200" dirty="0" smtClean="0"/>
              <a:t>Presentation to T006: Dynamic interactions between structure, fluids and geochemistry</a:t>
            </a:r>
          </a:p>
          <a:p>
            <a:endParaRPr lang="en-US" sz="3200" dirty="0" smtClean="0"/>
          </a:p>
          <a:p>
            <a:r>
              <a:rPr lang="en-US" sz="3200" dirty="0"/>
              <a:t>Annual </a:t>
            </a:r>
            <a:r>
              <a:rPr lang="en-US" sz="3200" dirty="0" smtClean="0"/>
              <a:t>meeting of the American Geophysical Union</a:t>
            </a:r>
            <a:endParaRPr lang="en-US" sz="3200" dirty="0"/>
          </a:p>
          <a:p>
            <a:r>
              <a:rPr lang="en-US" sz="3200" dirty="0" smtClean="0"/>
              <a:t>December 14, 2016</a:t>
            </a:r>
          </a:p>
          <a:p>
            <a:r>
              <a:rPr lang="en-US" sz="3200" dirty="0" smtClean="0"/>
              <a:t>San Francisco</a:t>
            </a:r>
            <a:endParaRPr lang="en-US" sz="3200" dirty="0"/>
          </a:p>
        </p:txBody>
      </p:sp>
    </p:spTree>
    <p:extLst>
      <p:ext uri="{BB962C8B-B14F-4D97-AF65-F5344CB8AC3E}">
        <p14:creationId xmlns:p14="http://schemas.microsoft.com/office/powerpoint/2010/main" val="2509937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93" y="124402"/>
            <a:ext cx="7886700" cy="799531"/>
          </a:xfrm>
        </p:spPr>
        <p:txBody>
          <a:bodyPr>
            <a:normAutofit/>
          </a:bodyPr>
          <a:lstStyle/>
          <a:p>
            <a:r>
              <a:rPr lang="en-US" dirty="0" smtClean="0"/>
              <a:t>Challenging to intrude long dikes</a:t>
            </a:r>
            <a:endParaRPr lang="en-US" dirty="0"/>
          </a:p>
        </p:txBody>
      </p:sp>
      <p:pic>
        <p:nvPicPr>
          <p:cNvPr id="3" name="Picture 2"/>
          <p:cNvPicPr>
            <a:picLocks noChangeAspect="1"/>
          </p:cNvPicPr>
          <p:nvPr/>
        </p:nvPicPr>
        <p:blipFill>
          <a:blip r:embed="rId3"/>
          <a:stretch>
            <a:fillRect/>
          </a:stretch>
        </p:blipFill>
        <p:spPr>
          <a:xfrm>
            <a:off x="914741" y="915448"/>
            <a:ext cx="1347088" cy="5144593"/>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06396620"/>
              </p:ext>
            </p:extLst>
          </p:nvPr>
        </p:nvGraphicFramePr>
        <p:xfrm>
          <a:off x="5190972" y="1064593"/>
          <a:ext cx="3068638" cy="1136650"/>
        </p:xfrm>
        <a:graphic>
          <a:graphicData uri="http://schemas.openxmlformats.org/presentationml/2006/ole">
            <mc:AlternateContent xmlns:mc="http://schemas.openxmlformats.org/markup-compatibility/2006">
              <mc:Choice xmlns:v="urn:schemas-microsoft-com:vml" Requires="v">
                <p:oleObj spid="_x0000_s4127" name="Equation" r:id="rId4" imgW="1130040" imgH="419040" progId="Equation.3">
                  <p:embed/>
                </p:oleObj>
              </mc:Choice>
              <mc:Fallback>
                <p:oleObj name="Equation" r:id="rId4" imgW="1130040" imgH="419040" progId="Equation.3">
                  <p:embed/>
                  <p:pic>
                    <p:nvPicPr>
                      <p:cNvPr id="0" name=""/>
                      <p:cNvPicPr/>
                      <p:nvPr/>
                    </p:nvPicPr>
                    <p:blipFill>
                      <a:blip r:embed="rId5"/>
                      <a:stretch>
                        <a:fillRect/>
                      </a:stretch>
                    </p:blipFill>
                    <p:spPr>
                      <a:xfrm>
                        <a:off x="5190972" y="1064593"/>
                        <a:ext cx="3068638" cy="1136650"/>
                      </a:xfrm>
                      <a:prstGeom prst="rect">
                        <a:avLst/>
                      </a:prstGeom>
                    </p:spPr>
                  </p:pic>
                </p:oleObj>
              </mc:Fallback>
            </mc:AlternateContent>
          </a:graphicData>
        </a:graphic>
      </p:graphicFrame>
      <p:sp>
        <p:nvSpPr>
          <p:cNvPr id="5" name="TextBox 4"/>
          <p:cNvSpPr txBox="1"/>
          <p:nvPr/>
        </p:nvSpPr>
        <p:spPr>
          <a:xfrm>
            <a:off x="251192" y="5891726"/>
            <a:ext cx="5972212" cy="461665"/>
          </a:xfrm>
          <a:prstGeom prst="rect">
            <a:avLst/>
          </a:prstGeom>
          <a:noFill/>
        </p:spPr>
        <p:txBody>
          <a:bodyPr wrap="none" rtlCol="0">
            <a:spAutoFit/>
          </a:bodyPr>
          <a:lstStyle/>
          <a:p>
            <a:r>
              <a:rPr lang="en-US" sz="2400" dirty="0"/>
              <a:t>v = ~0.01 to </a:t>
            </a:r>
            <a:r>
              <a:rPr lang="en-US" sz="2400" dirty="0">
                <a:solidFill>
                  <a:srgbClr val="C00000"/>
                </a:solidFill>
              </a:rPr>
              <a:t>10</a:t>
            </a:r>
            <a:r>
              <a:rPr lang="en-US" sz="2400" baseline="30000" dirty="0">
                <a:solidFill>
                  <a:srgbClr val="C00000"/>
                </a:solidFill>
              </a:rPr>
              <a:t>4</a:t>
            </a:r>
            <a:r>
              <a:rPr lang="en-US" sz="2400" dirty="0">
                <a:solidFill>
                  <a:srgbClr val="C00000"/>
                </a:solidFill>
              </a:rPr>
              <a:t> m days</a:t>
            </a:r>
            <a:r>
              <a:rPr lang="en-US" sz="2400" baseline="30000" dirty="0">
                <a:solidFill>
                  <a:srgbClr val="C00000"/>
                </a:solidFill>
              </a:rPr>
              <a:t>-1</a:t>
            </a:r>
            <a:r>
              <a:rPr lang="en-US" sz="2400" dirty="0">
                <a:solidFill>
                  <a:srgbClr val="C00000"/>
                </a:solidFill>
              </a:rPr>
              <a:t> </a:t>
            </a:r>
            <a:r>
              <a:rPr lang="en-US" sz="2400" dirty="0"/>
              <a:t>magma transfer rates</a:t>
            </a:r>
          </a:p>
        </p:txBody>
      </p:sp>
      <p:sp>
        <p:nvSpPr>
          <p:cNvPr id="6" name="TextBox 5"/>
          <p:cNvSpPr txBox="1"/>
          <p:nvPr/>
        </p:nvSpPr>
        <p:spPr>
          <a:xfrm>
            <a:off x="4234343" y="6458122"/>
            <a:ext cx="1975734" cy="307777"/>
          </a:xfrm>
          <a:prstGeom prst="rect">
            <a:avLst/>
          </a:prstGeom>
          <a:noFill/>
        </p:spPr>
        <p:txBody>
          <a:bodyPr wrap="none" rtlCol="0">
            <a:spAutoFit/>
          </a:bodyPr>
          <a:lstStyle/>
          <a:p>
            <a:r>
              <a:rPr lang="en-US" sz="1400" dirty="0" err="1">
                <a:solidFill>
                  <a:schemeClr val="accent6">
                    <a:lumMod val="75000"/>
                  </a:schemeClr>
                </a:solidFill>
              </a:rPr>
              <a:t>Zellmer</a:t>
            </a:r>
            <a:r>
              <a:rPr lang="en-US" sz="1400" dirty="0">
                <a:solidFill>
                  <a:schemeClr val="accent6">
                    <a:lumMod val="75000"/>
                  </a:schemeClr>
                </a:solidFill>
              </a:rPr>
              <a:t> and Allen (2008)</a:t>
            </a:r>
          </a:p>
        </p:txBody>
      </p:sp>
      <p:sp>
        <p:nvSpPr>
          <p:cNvPr id="7" name="TextBox 6"/>
          <p:cNvSpPr txBox="1"/>
          <p:nvPr/>
        </p:nvSpPr>
        <p:spPr>
          <a:xfrm rot="16200000">
            <a:off x="687965" y="3704973"/>
            <a:ext cx="1829540" cy="369332"/>
          </a:xfrm>
          <a:prstGeom prst="rect">
            <a:avLst/>
          </a:prstGeom>
          <a:noFill/>
        </p:spPr>
        <p:txBody>
          <a:bodyPr wrap="none" rtlCol="0">
            <a:spAutoFit/>
          </a:bodyPr>
          <a:lstStyle/>
          <a:p>
            <a:r>
              <a:rPr lang="en-US" dirty="0" smtClean="0"/>
              <a:t>transit time = d/v</a:t>
            </a:r>
            <a:endParaRPr lang="en-US" dirty="0"/>
          </a:p>
        </p:txBody>
      </p:sp>
      <p:cxnSp>
        <p:nvCxnSpPr>
          <p:cNvPr id="9" name="Straight Arrow Connector 8"/>
          <p:cNvCxnSpPr/>
          <p:nvPr/>
        </p:nvCxnSpPr>
        <p:spPr>
          <a:xfrm>
            <a:off x="2550586" y="1252331"/>
            <a:ext cx="0" cy="449499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3278" y="2974869"/>
            <a:ext cx="1334020" cy="1200329"/>
          </a:xfrm>
          <a:prstGeom prst="rect">
            <a:avLst/>
          </a:prstGeom>
          <a:solidFill>
            <a:schemeClr val="bg1"/>
          </a:solidFill>
        </p:spPr>
        <p:txBody>
          <a:bodyPr wrap="none" rtlCol="0">
            <a:spAutoFit/>
          </a:bodyPr>
          <a:lstStyle/>
          <a:p>
            <a:pPr algn="ctr"/>
            <a:r>
              <a:rPr lang="en-US" sz="2400" dirty="0"/>
              <a:t>d= 30 km</a:t>
            </a:r>
          </a:p>
          <a:p>
            <a:pPr algn="ctr"/>
            <a:r>
              <a:rPr lang="en-US" sz="2400" dirty="0"/>
              <a:t>or</a:t>
            </a:r>
          </a:p>
          <a:p>
            <a:pPr algn="ctr"/>
            <a:r>
              <a:rPr lang="en-US" sz="2400" dirty="0"/>
              <a:t>1 km</a:t>
            </a:r>
          </a:p>
        </p:txBody>
      </p:sp>
      <p:graphicFrame>
        <p:nvGraphicFramePr>
          <p:cNvPr id="11" name="Table 10"/>
          <p:cNvGraphicFramePr>
            <a:graphicFrameLocks noGrp="1"/>
          </p:cNvGraphicFramePr>
          <p:nvPr>
            <p:extLst>
              <p:ext uri="{D42A27DB-BD31-4B8C-83A1-F6EECF244321}">
                <p14:modId xmlns:p14="http://schemas.microsoft.com/office/powerpoint/2010/main" val="3316276385"/>
              </p:ext>
            </p:extLst>
          </p:nvPr>
        </p:nvGraphicFramePr>
        <p:xfrm>
          <a:off x="3633252" y="2584026"/>
          <a:ext cx="6269784" cy="2209800"/>
        </p:xfrm>
        <a:graphic>
          <a:graphicData uri="http://schemas.openxmlformats.org/drawingml/2006/table">
            <a:tbl>
              <a:tblPr firstRow="1" bandRow="1">
                <a:tableStyleId>{5C22544A-7EE6-4342-B048-85BDC9FD1C3A}</a:tableStyleId>
              </a:tblPr>
              <a:tblGrid>
                <a:gridCol w="983911"/>
                <a:gridCol w="1158260"/>
                <a:gridCol w="851370"/>
                <a:gridCol w="970167"/>
                <a:gridCol w="1187959"/>
                <a:gridCol w="1118117"/>
              </a:tblGrid>
              <a:tr h="370840">
                <a:tc>
                  <a:txBody>
                    <a:bodyPr/>
                    <a:lstStyle/>
                    <a:p>
                      <a:pPr algn="ctr"/>
                      <a:endParaRPr lang="en-US" dirty="0"/>
                    </a:p>
                  </a:txBody>
                  <a:tcPr/>
                </a:tc>
                <a:tc gridSpan="3">
                  <a:txBody>
                    <a:bodyPr/>
                    <a:lstStyle/>
                    <a:p>
                      <a:pPr algn="ctr"/>
                      <a:r>
                        <a:rPr lang="en-US" dirty="0" smtClean="0"/>
                        <a:t>D=30 km</a:t>
                      </a:r>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dirty="0" smtClean="0"/>
                        <a:t>d=1 km</a:t>
                      </a:r>
                      <a:endParaRPr lang="en-US" dirty="0"/>
                    </a:p>
                  </a:txBody>
                  <a:tcPr/>
                </a:tc>
                <a:tc hMerge="1">
                  <a:txBody>
                    <a:bodyPr/>
                    <a:lstStyle/>
                    <a:p>
                      <a:endParaRPr lang="en-US" dirty="0"/>
                    </a:p>
                  </a:txBody>
                  <a:tcPr/>
                </a:tc>
              </a:tr>
              <a:tr h="370840">
                <a:tc>
                  <a:txBody>
                    <a:bodyPr/>
                    <a:lstStyle/>
                    <a:p>
                      <a:pPr algn="ctr"/>
                      <a:r>
                        <a:rPr lang="en-US" dirty="0" smtClean="0"/>
                        <a:t>v[m d</a:t>
                      </a:r>
                      <a:r>
                        <a:rPr lang="en-US" baseline="30000" dirty="0" smtClean="0"/>
                        <a:t>-1</a:t>
                      </a:r>
                      <a:r>
                        <a:rPr lang="en-US" dirty="0" smtClean="0"/>
                        <a:t>]</a:t>
                      </a:r>
                      <a:endParaRPr lang="en-US" dirty="0"/>
                    </a:p>
                  </a:txBody>
                  <a:tcPr/>
                </a:tc>
                <a:tc>
                  <a:txBody>
                    <a:bodyPr/>
                    <a:lstStyle/>
                    <a:p>
                      <a:pPr algn="ctr"/>
                      <a:r>
                        <a:rPr lang="en-US" dirty="0" smtClean="0"/>
                        <a:t>t=d/v</a:t>
                      </a:r>
                      <a:endParaRPr lang="en-US" dirty="0"/>
                    </a:p>
                  </a:txBody>
                  <a:tcPr/>
                </a:tc>
                <a:tc>
                  <a:txBody>
                    <a:bodyPr/>
                    <a:lstStyle/>
                    <a:p>
                      <a:pPr algn="ctr"/>
                      <a:r>
                        <a:rPr lang="en-US" dirty="0" err="1" smtClean="0"/>
                        <a:t>N</a:t>
                      </a:r>
                      <a:r>
                        <a:rPr lang="en-US" baseline="-25000" dirty="0" err="1" smtClean="0"/>
                        <a:t>v</a:t>
                      </a:r>
                      <a:endParaRPr lang="en-US" baseline="-25000" dirty="0" smtClean="0"/>
                    </a:p>
                    <a:p>
                      <a:pPr algn="ctr"/>
                      <a:r>
                        <a:rPr lang="en-US" baseline="0" dirty="0" smtClean="0"/>
                        <a:t>(</a:t>
                      </a:r>
                      <a:r>
                        <a:rPr lang="en-US" sz="1400" baseline="0" dirty="0" smtClean="0"/>
                        <a:t>W=1m</a:t>
                      </a:r>
                      <a:r>
                        <a:rPr lang="en-US" baseline="0" dirty="0" smtClean="0"/>
                        <a:t>)</a:t>
                      </a:r>
                      <a:endParaRPr lang="en-US" baseline="0" dirty="0"/>
                    </a:p>
                  </a:txBody>
                  <a:tcPr/>
                </a:tc>
                <a:tc>
                  <a:txBody>
                    <a:bodyPr/>
                    <a:lstStyle/>
                    <a:p>
                      <a:pPr algn="ctr"/>
                      <a:r>
                        <a:rPr lang="en-US" dirty="0" err="1" smtClean="0"/>
                        <a:t>Nv</a:t>
                      </a:r>
                      <a:endParaRPr lang="en-US" dirty="0" smtClean="0"/>
                    </a:p>
                    <a:p>
                      <a:pPr algn="ctr"/>
                      <a:r>
                        <a:rPr lang="en-US" dirty="0" smtClean="0"/>
                        <a:t>(</a:t>
                      </a:r>
                      <a:r>
                        <a:rPr lang="en-US" sz="1400" dirty="0" smtClean="0"/>
                        <a:t>W=0.1m</a:t>
                      </a:r>
                      <a:r>
                        <a:rPr lang="en-US" dirty="0" smtClean="0"/>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t[d]=d/v</a:t>
                      </a:r>
                    </a:p>
                    <a:p>
                      <a:pPr algn="ctr"/>
                      <a:endParaRPr lang="en-US" dirty="0"/>
                    </a:p>
                  </a:txBody>
                  <a:tcPr/>
                </a:tc>
                <a:tc>
                  <a:txBody>
                    <a:bodyPr/>
                    <a:lstStyle/>
                    <a:p>
                      <a:pPr algn="ctr"/>
                      <a:r>
                        <a:rPr lang="en-US" dirty="0" err="1" smtClean="0"/>
                        <a:t>Nv</a:t>
                      </a:r>
                      <a:endParaRPr lang="en-US" dirty="0" smtClean="0"/>
                    </a:p>
                    <a:p>
                      <a:pPr algn="ctr"/>
                      <a:r>
                        <a:rPr lang="en-US" dirty="0" smtClean="0"/>
                        <a:t>(</a:t>
                      </a:r>
                      <a:r>
                        <a:rPr lang="en-US" sz="1400" dirty="0" smtClean="0"/>
                        <a:t>W=0.1m</a:t>
                      </a:r>
                      <a:r>
                        <a:rPr lang="en-US" dirty="0" smtClean="0"/>
                        <a:t>)</a:t>
                      </a:r>
                    </a:p>
                  </a:txBody>
                  <a:tcPr/>
                </a:tc>
              </a:tr>
              <a:tr h="370840">
                <a:tc>
                  <a:txBody>
                    <a:bodyPr/>
                    <a:lstStyle/>
                    <a:p>
                      <a:pPr algn="ctr"/>
                      <a:r>
                        <a:rPr lang="en-US" dirty="0" smtClean="0">
                          <a:solidFill>
                            <a:srgbClr val="C00000"/>
                          </a:solidFill>
                        </a:rPr>
                        <a:t>10</a:t>
                      </a:r>
                      <a:r>
                        <a:rPr lang="en-US" baseline="30000" dirty="0" smtClean="0">
                          <a:solidFill>
                            <a:srgbClr val="C00000"/>
                          </a:solidFill>
                        </a:rPr>
                        <a:t>4</a:t>
                      </a:r>
                      <a:endParaRPr lang="en-US" baseline="30000" dirty="0">
                        <a:solidFill>
                          <a:srgbClr val="C00000"/>
                        </a:solidFill>
                      </a:endParaRPr>
                    </a:p>
                  </a:txBody>
                  <a:tcPr/>
                </a:tc>
                <a:tc>
                  <a:txBody>
                    <a:bodyPr/>
                    <a:lstStyle/>
                    <a:p>
                      <a:pPr algn="ctr"/>
                      <a:r>
                        <a:rPr lang="en-US" dirty="0" smtClean="0"/>
                        <a:t>6 days</a:t>
                      </a:r>
                      <a:endParaRPr lang="en-US" dirty="0"/>
                    </a:p>
                  </a:txBody>
                  <a:tcPr/>
                </a:tc>
                <a:tc>
                  <a:txBody>
                    <a:bodyPr/>
                    <a:lstStyle/>
                    <a:p>
                      <a:pPr algn="ctr"/>
                      <a:r>
                        <a:rPr lang="en-US" sz="2400" b="1" dirty="0" smtClean="0">
                          <a:solidFill>
                            <a:srgbClr val="0000FF"/>
                          </a:solidFill>
                        </a:rPr>
                        <a:t>2.3</a:t>
                      </a:r>
                      <a:endParaRPr lang="en-US" sz="2400" b="1" dirty="0">
                        <a:solidFill>
                          <a:srgbClr val="0000FF"/>
                        </a:solidFill>
                      </a:endParaRPr>
                    </a:p>
                  </a:txBody>
                  <a:tcPr/>
                </a:tc>
                <a:tc>
                  <a:txBody>
                    <a:bodyPr/>
                    <a:lstStyle/>
                    <a:p>
                      <a:pPr algn="ctr"/>
                      <a:r>
                        <a:rPr lang="en-US" dirty="0" smtClean="0"/>
                        <a:t>0.23</a:t>
                      </a:r>
                      <a:endParaRPr lang="en-US" dirty="0"/>
                    </a:p>
                  </a:txBody>
                  <a:tcPr/>
                </a:tc>
                <a:tc>
                  <a:txBody>
                    <a:bodyPr/>
                    <a:lstStyle/>
                    <a:p>
                      <a:pPr algn="ctr"/>
                      <a:r>
                        <a:rPr lang="en-US" dirty="0" smtClean="0"/>
                        <a:t>0.1 days</a:t>
                      </a:r>
                      <a:endParaRPr lang="en-US" dirty="0"/>
                    </a:p>
                  </a:txBody>
                  <a:tcPr/>
                </a:tc>
                <a:tc>
                  <a:txBody>
                    <a:bodyPr/>
                    <a:lstStyle/>
                    <a:p>
                      <a:pPr algn="ctr"/>
                      <a:r>
                        <a:rPr lang="en-US" sz="2400" b="1" dirty="0" smtClean="0">
                          <a:solidFill>
                            <a:srgbClr val="0000FF"/>
                          </a:solidFill>
                        </a:rPr>
                        <a:t>1.25</a:t>
                      </a:r>
                      <a:endParaRPr lang="en-US" sz="2400" b="1" dirty="0">
                        <a:solidFill>
                          <a:srgbClr val="0000FF"/>
                        </a:solidFill>
                      </a:endParaRPr>
                    </a:p>
                  </a:txBody>
                  <a:tcPr/>
                </a:tc>
              </a:tr>
              <a:tr h="370840">
                <a:tc>
                  <a:txBody>
                    <a:bodyPr/>
                    <a:lstStyle/>
                    <a:p>
                      <a:pPr algn="ctr"/>
                      <a:r>
                        <a:rPr lang="en-US" dirty="0" smtClean="0"/>
                        <a:t>10</a:t>
                      </a:r>
                      <a:r>
                        <a:rPr lang="en-US" baseline="30000" dirty="0" smtClean="0"/>
                        <a:t>3</a:t>
                      </a:r>
                      <a:endParaRPr lang="en-US" baseline="30000" dirty="0"/>
                    </a:p>
                  </a:txBody>
                  <a:tcPr/>
                </a:tc>
                <a:tc>
                  <a:txBody>
                    <a:bodyPr/>
                    <a:lstStyle/>
                    <a:p>
                      <a:pPr algn="ctr"/>
                      <a:r>
                        <a:rPr lang="en-US" dirty="0" smtClean="0"/>
                        <a:t>60 days</a:t>
                      </a:r>
                      <a:endParaRPr lang="en-US" dirty="0"/>
                    </a:p>
                  </a:txBody>
                  <a:tcPr/>
                </a:tc>
                <a:tc>
                  <a:txBody>
                    <a:bodyPr/>
                    <a:lstStyle/>
                    <a:p>
                      <a:pPr algn="ctr"/>
                      <a:r>
                        <a:rPr lang="en-US" b="1" dirty="0" smtClean="0">
                          <a:solidFill>
                            <a:srgbClr val="0000FF"/>
                          </a:solidFill>
                        </a:rPr>
                        <a:t>0.72</a:t>
                      </a:r>
                      <a:endParaRPr lang="en-US" b="1" dirty="0">
                        <a:solidFill>
                          <a:srgbClr val="0000FF"/>
                        </a:solidFill>
                      </a:endParaRPr>
                    </a:p>
                  </a:txBody>
                  <a:tcPr/>
                </a:tc>
                <a:tc>
                  <a:txBody>
                    <a:bodyPr/>
                    <a:lstStyle/>
                    <a:p>
                      <a:pPr algn="ctr"/>
                      <a:r>
                        <a:rPr lang="en-US" dirty="0" smtClean="0"/>
                        <a:t>0.072</a:t>
                      </a:r>
                      <a:endParaRPr lang="en-US" dirty="0"/>
                    </a:p>
                  </a:txBody>
                  <a:tcPr/>
                </a:tc>
                <a:tc>
                  <a:txBody>
                    <a:bodyPr/>
                    <a:lstStyle/>
                    <a:p>
                      <a:pPr algn="ctr"/>
                      <a:r>
                        <a:rPr lang="en-US" dirty="0" smtClean="0"/>
                        <a:t>1 days</a:t>
                      </a:r>
                      <a:endParaRPr lang="en-US" dirty="0"/>
                    </a:p>
                  </a:txBody>
                  <a:tcPr/>
                </a:tc>
                <a:tc>
                  <a:txBody>
                    <a:bodyPr/>
                    <a:lstStyle/>
                    <a:p>
                      <a:pPr algn="ctr"/>
                      <a:r>
                        <a:rPr lang="en-US" dirty="0" smtClean="0"/>
                        <a:t>0.40</a:t>
                      </a:r>
                      <a:endParaRPr lang="en-US" dirty="0"/>
                    </a:p>
                  </a:txBody>
                  <a:tcPr/>
                </a:tc>
              </a:tr>
              <a:tr h="370840">
                <a:tc>
                  <a:txBody>
                    <a:bodyPr/>
                    <a:lstStyle/>
                    <a:p>
                      <a:pPr algn="ctr"/>
                      <a:r>
                        <a:rPr lang="en-US" dirty="0" smtClean="0"/>
                        <a:t>10</a:t>
                      </a:r>
                      <a:r>
                        <a:rPr lang="en-US" baseline="30000" dirty="0" smtClean="0"/>
                        <a:t>2</a:t>
                      </a:r>
                      <a:endParaRPr lang="en-US" baseline="30000" dirty="0"/>
                    </a:p>
                  </a:txBody>
                  <a:tcPr/>
                </a:tc>
                <a:tc>
                  <a:txBody>
                    <a:bodyPr/>
                    <a:lstStyle/>
                    <a:p>
                      <a:pPr algn="ctr"/>
                      <a:r>
                        <a:rPr lang="en-US" dirty="0" smtClean="0"/>
                        <a:t>600 days</a:t>
                      </a:r>
                      <a:endParaRPr lang="en-US" dirty="0"/>
                    </a:p>
                  </a:txBody>
                  <a:tcPr/>
                </a:tc>
                <a:tc>
                  <a:txBody>
                    <a:bodyPr/>
                    <a:lstStyle/>
                    <a:p>
                      <a:pPr algn="ctr"/>
                      <a:r>
                        <a:rPr lang="en-US" dirty="0" smtClean="0"/>
                        <a:t>0.23</a:t>
                      </a:r>
                      <a:endParaRPr lang="en-US" dirty="0"/>
                    </a:p>
                  </a:txBody>
                  <a:tcPr/>
                </a:tc>
                <a:tc>
                  <a:txBody>
                    <a:bodyPr/>
                    <a:lstStyle/>
                    <a:p>
                      <a:pPr algn="ctr"/>
                      <a:r>
                        <a:rPr lang="en-US" dirty="0" smtClean="0"/>
                        <a:t>0.023</a:t>
                      </a:r>
                      <a:endParaRPr lang="en-US" dirty="0"/>
                    </a:p>
                  </a:txBody>
                  <a:tcPr/>
                </a:tc>
                <a:tc>
                  <a:txBody>
                    <a:bodyPr/>
                    <a:lstStyle/>
                    <a:p>
                      <a:pPr algn="ctr"/>
                      <a:r>
                        <a:rPr lang="en-US" dirty="0" smtClean="0"/>
                        <a:t>10 days</a:t>
                      </a:r>
                      <a:endParaRPr lang="en-US" dirty="0"/>
                    </a:p>
                  </a:txBody>
                  <a:tcPr/>
                </a:tc>
                <a:tc>
                  <a:txBody>
                    <a:bodyPr/>
                    <a:lstStyle/>
                    <a:p>
                      <a:pPr algn="ctr"/>
                      <a:r>
                        <a:rPr lang="en-US" dirty="0" smtClean="0"/>
                        <a:t>0.125</a:t>
                      </a:r>
                      <a:endParaRPr lang="en-US" dirty="0"/>
                    </a:p>
                  </a:txBody>
                  <a:tcPr/>
                </a:tc>
              </a:tr>
            </a:tbl>
          </a:graphicData>
        </a:graphic>
      </p:graphicFrame>
      <p:sp>
        <p:nvSpPr>
          <p:cNvPr id="14" name="TextBox 13"/>
          <p:cNvSpPr txBox="1"/>
          <p:nvPr/>
        </p:nvSpPr>
        <p:spPr>
          <a:xfrm>
            <a:off x="7069132" y="4966236"/>
            <a:ext cx="3229859" cy="1569660"/>
          </a:xfrm>
          <a:prstGeom prst="rect">
            <a:avLst/>
          </a:prstGeom>
          <a:noFill/>
        </p:spPr>
        <p:txBody>
          <a:bodyPr wrap="none" rtlCol="0">
            <a:spAutoFit/>
          </a:bodyPr>
          <a:lstStyle/>
          <a:p>
            <a:r>
              <a:rPr lang="en-US" sz="2400" dirty="0">
                <a:solidFill>
                  <a:srgbClr val="0000FF"/>
                </a:solidFill>
              </a:rPr>
              <a:t>Easier if:</a:t>
            </a:r>
          </a:p>
          <a:p>
            <a:pPr marL="285750" indent="-285750">
              <a:buFont typeface="Arial" panose="020B0604020202020204" pitchFamily="34" charset="0"/>
              <a:buChar char="•"/>
            </a:pPr>
            <a:r>
              <a:rPr lang="en-US" sz="2400" dirty="0">
                <a:solidFill>
                  <a:srgbClr val="0000FF"/>
                </a:solidFill>
              </a:rPr>
              <a:t>Velocity very fast</a:t>
            </a:r>
          </a:p>
          <a:p>
            <a:pPr marL="285750" indent="-285750">
              <a:buFont typeface="Arial" panose="020B0604020202020204" pitchFamily="34" charset="0"/>
              <a:buChar char="•"/>
            </a:pPr>
            <a:r>
              <a:rPr lang="en-US" sz="2400" dirty="0">
                <a:solidFill>
                  <a:srgbClr val="0000FF"/>
                </a:solidFill>
              </a:rPr>
              <a:t>dikes wide (1 m)</a:t>
            </a:r>
          </a:p>
          <a:p>
            <a:pPr marL="285750" indent="-285750">
              <a:buFont typeface="Arial" panose="020B0604020202020204" pitchFamily="34" charset="0"/>
              <a:buChar char="•"/>
            </a:pPr>
            <a:r>
              <a:rPr lang="en-US" sz="2400" dirty="0">
                <a:solidFill>
                  <a:srgbClr val="0000FF"/>
                </a:solidFill>
              </a:rPr>
              <a:t>Intrude short distance</a:t>
            </a:r>
          </a:p>
        </p:txBody>
      </p:sp>
      <p:sp>
        <p:nvSpPr>
          <p:cNvPr id="15" name="TextBox 14"/>
          <p:cNvSpPr txBox="1"/>
          <p:nvPr/>
        </p:nvSpPr>
        <p:spPr>
          <a:xfrm>
            <a:off x="7338608" y="1833852"/>
            <a:ext cx="1264642" cy="307777"/>
          </a:xfrm>
          <a:prstGeom prst="rect">
            <a:avLst/>
          </a:prstGeom>
          <a:noFill/>
        </p:spPr>
        <p:txBody>
          <a:bodyPr wrap="none" rtlCol="0">
            <a:spAutoFit/>
          </a:bodyPr>
          <a:lstStyle/>
          <a:p>
            <a:r>
              <a:rPr lang="en-US" sz="1400" dirty="0">
                <a:solidFill>
                  <a:schemeClr val="accent6">
                    <a:lumMod val="75000"/>
                  </a:schemeClr>
                </a:solidFill>
              </a:rPr>
              <a:t>t = transit time</a:t>
            </a:r>
          </a:p>
        </p:txBody>
      </p:sp>
      <p:sp>
        <p:nvSpPr>
          <p:cNvPr id="13" name="TextBox 12"/>
          <p:cNvSpPr txBox="1"/>
          <p:nvPr/>
        </p:nvSpPr>
        <p:spPr>
          <a:xfrm>
            <a:off x="9996174" y="3485313"/>
            <a:ext cx="1979054" cy="646331"/>
          </a:xfrm>
          <a:prstGeom prst="rect">
            <a:avLst/>
          </a:prstGeom>
          <a:noFill/>
        </p:spPr>
        <p:txBody>
          <a:bodyPr wrap="square" rtlCol="0">
            <a:spAutoFit/>
          </a:bodyPr>
          <a:lstStyle/>
          <a:p>
            <a:r>
              <a:rPr lang="en-US" dirty="0" smtClean="0"/>
              <a:t>Only fastest ascent rates suffice</a:t>
            </a:r>
            <a:endParaRPr lang="en-US" dirty="0"/>
          </a:p>
        </p:txBody>
      </p:sp>
    </p:spTree>
    <p:extLst>
      <p:ext uri="{BB962C8B-B14F-4D97-AF65-F5344CB8AC3E}">
        <p14:creationId xmlns:p14="http://schemas.microsoft.com/office/powerpoint/2010/main" val="3227447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19" y="163603"/>
            <a:ext cx="11622102" cy="1061866"/>
          </a:xfrm>
        </p:spPr>
        <p:txBody>
          <a:bodyPr>
            <a:normAutofit fontScale="90000"/>
          </a:bodyPr>
          <a:lstStyle/>
          <a:p>
            <a:r>
              <a:rPr lang="en-US" dirty="0" smtClean="0"/>
              <a:t>Volatiles could be magma pathfinders because not constrained by freezing</a:t>
            </a:r>
            <a:endParaRPr lang="en-US" dirty="0"/>
          </a:p>
        </p:txBody>
      </p:sp>
      <p:sp>
        <p:nvSpPr>
          <p:cNvPr id="130" name="TextBox 129"/>
          <p:cNvSpPr txBox="1"/>
          <p:nvPr/>
        </p:nvSpPr>
        <p:spPr>
          <a:xfrm>
            <a:off x="6053741" y="1780028"/>
            <a:ext cx="507772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Vent </a:t>
            </a:r>
            <a:r>
              <a:rPr lang="en-US" sz="2000" dirty="0"/>
              <a:t>whenever fault movement.</a:t>
            </a:r>
          </a:p>
          <a:p>
            <a:pPr marL="285750" indent="-285750">
              <a:buFont typeface="Arial" panose="020B0604020202020204" pitchFamily="34" charset="0"/>
              <a:buChar char="•"/>
            </a:pPr>
            <a:r>
              <a:rPr lang="en-US" sz="2000" dirty="0"/>
              <a:t>This warms channel.</a:t>
            </a:r>
          </a:p>
          <a:p>
            <a:pPr marL="285750" indent="-285750">
              <a:buFont typeface="Arial" panose="020B0604020202020204" pitchFamily="34" charset="0"/>
              <a:buChar char="•"/>
            </a:pPr>
            <a:r>
              <a:rPr lang="en-US" sz="2000" dirty="0"/>
              <a:t>Facilitates magma utilization.</a:t>
            </a:r>
          </a:p>
          <a:p>
            <a:pPr marL="285750" indent="-285750">
              <a:buFont typeface="Arial" panose="020B0604020202020204" pitchFamily="34" charset="0"/>
              <a:buChar char="•"/>
            </a:pPr>
            <a:r>
              <a:rPr lang="en-US" sz="2000" dirty="0"/>
              <a:t>Repeated pulses produce complex geology.</a:t>
            </a:r>
          </a:p>
          <a:p>
            <a:pPr marL="285750" indent="-285750">
              <a:buFont typeface="Arial" panose="020B0604020202020204" pitchFamily="34" charset="0"/>
              <a:buChar char="•"/>
            </a:pPr>
            <a:r>
              <a:rPr lang="en-US" sz="2000" dirty="0"/>
              <a:t>Lithosphere-scale process.</a:t>
            </a:r>
          </a:p>
        </p:txBody>
      </p:sp>
      <p:grpSp>
        <p:nvGrpSpPr>
          <p:cNvPr id="3" name="Group 2"/>
          <p:cNvGrpSpPr/>
          <p:nvPr/>
        </p:nvGrpSpPr>
        <p:grpSpPr>
          <a:xfrm>
            <a:off x="469052" y="1645600"/>
            <a:ext cx="5440775" cy="3913150"/>
            <a:chOff x="1809405" y="1560371"/>
            <a:chExt cx="6329514" cy="4552355"/>
          </a:xfrm>
        </p:grpSpPr>
        <p:pic>
          <p:nvPicPr>
            <p:cNvPr id="129" name="Picture 128"/>
            <p:cNvPicPr>
              <a:picLocks noChangeAspect="1"/>
            </p:cNvPicPr>
            <p:nvPr/>
          </p:nvPicPr>
          <p:blipFill>
            <a:blip r:embed="rId2"/>
            <a:stretch>
              <a:fillRect/>
            </a:stretch>
          </p:blipFill>
          <p:spPr>
            <a:xfrm>
              <a:off x="1809405" y="1560371"/>
              <a:ext cx="4626529" cy="4552355"/>
            </a:xfrm>
            <a:prstGeom prst="rect">
              <a:avLst/>
            </a:prstGeom>
          </p:spPr>
        </p:pic>
        <p:sp>
          <p:nvSpPr>
            <p:cNvPr id="131" name="Right Arrow 130"/>
            <p:cNvSpPr/>
            <p:nvPr/>
          </p:nvSpPr>
          <p:spPr>
            <a:xfrm rot="12839569">
              <a:off x="5055110" y="2976908"/>
              <a:ext cx="308009"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5299600" y="3129559"/>
              <a:ext cx="1436099" cy="307777"/>
            </a:xfrm>
            <a:prstGeom prst="rect">
              <a:avLst/>
            </a:prstGeom>
            <a:noFill/>
          </p:spPr>
          <p:txBody>
            <a:bodyPr wrap="none" rtlCol="0">
              <a:spAutoFit/>
            </a:bodyPr>
            <a:lstStyle/>
            <a:p>
              <a:r>
                <a:rPr lang="en-US" sz="1400" dirty="0" smtClean="0"/>
                <a:t>Phase separation</a:t>
              </a:r>
              <a:endParaRPr lang="en-US" sz="1400" dirty="0"/>
            </a:p>
          </p:txBody>
        </p:sp>
        <p:sp>
          <p:nvSpPr>
            <p:cNvPr id="133" name="TextBox 132"/>
            <p:cNvSpPr txBox="1"/>
            <p:nvPr/>
          </p:nvSpPr>
          <p:spPr>
            <a:xfrm>
              <a:off x="5470647" y="4499642"/>
              <a:ext cx="1455398" cy="369332"/>
            </a:xfrm>
            <a:prstGeom prst="rect">
              <a:avLst/>
            </a:prstGeom>
            <a:noFill/>
          </p:spPr>
          <p:txBody>
            <a:bodyPr wrap="none" rtlCol="0">
              <a:spAutoFit/>
            </a:bodyPr>
            <a:lstStyle/>
            <a:p>
              <a:r>
                <a:rPr lang="en-US" dirty="0"/>
                <a:t>H</a:t>
              </a:r>
              <a:r>
                <a:rPr lang="en-US" baseline="-25000" dirty="0"/>
                <a:t>2</a:t>
              </a:r>
              <a:r>
                <a:rPr lang="en-US" dirty="0"/>
                <a:t>O-CO</a:t>
              </a:r>
              <a:r>
                <a:rPr lang="en-US" baseline="-25000" dirty="0"/>
                <a:t>2</a:t>
              </a:r>
              <a:r>
                <a:rPr lang="en-US" dirty="0"/>
                <a:t> fluid</a:t>
              </a:r>
            </a:p>
          </p:txBody>
        </p:sp>
        <p:sp>
          <p:nvSpPr>
            <p:cNvPr id="134" name="Down Arrow 133"/>
            <p:cNvSpPr/>
            <p:nvPr/>
          </p:nvSpPr>
          <p:spPr>
            <a:xfrm rot="7112736">
              <a:off x="5144412" y="4468677"/>
              <a:ext cx="248944" cy="323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5538335" y="5398259"/>
              <a:ext cx="2600584" cy="369332"/>
            </a:xfrm>
            <a:prstGeom prst="rect">
              <a:avLst/>
            </a:prstGeom>
            <a:noFill/>
          </p:spPr>
          <p:txBody>
            <a:bodyPr wrap="none" rtlCol="0">
              <a:spAutoFit/>
            </a:bodyPr>
            <a:lstStyle/>
            <a:p>
              <a:r>
                <a:rPr lang="en-US" dirty="0"/>
                <a:t>Carbonate rich silicic melt</a:t>
              </a:r>
            </a:p>
          </p:txBody>
        </p:sp>
        <p:sp>
          <p:nvSpPr>
            <p:cNvPr id="136" name="Right Arrow 135"/>
            <p:cNvSpPr/>
            <p:nvPr/>
          </p:nvSpPr>
          <p:spPr>
            <a:xfrm rot="20170100">
              <a:off x="4527083" y="3875725"/>
              <a:ext cx="240631" cy="221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3733216" y="3886228"/>
              <a:ext cx="747320" cy="369332"/>
            </a:xfrm>
            <a:prstGeom prst="rect">
              <a:avLst/>
            </a:prstGeom>
            <a:noFill/>
          </p:spPr>
          <p:txBody>
            <a:bodyPr wrap="none" rtlCol="0">
              <a:spAutoFit/>
            </a:bodyPr>
            <a:lstStyle/>
            <a:p>
              <a:r>
                <a:rPr lang="en-US" dirty="0"/>
                <a:t>basalt</a:t>
              </a:r>
            </a:p>
          </p:txBody>
        </p:sp>
      </p:grpSp>
      <p:sp>
        <p:nvSpPr>
          <p:cNvPr id="138" name="TextBox 137"/>
          <p:cNvSpPr txBox="1"/>
          <p:nvPr/>
        </p:nvSpPr>
        <p:spPr>
          <a:xfrm>
            <a:off x="5372525" y="1318363"/>
            <a:ext cx="4197496" cy="461665"/>
          </a:xfrm>
          <a:prstGeom prst="rect">
            <a:avLst/>
          </a:prstGeom>
          <a:noFill/>
        </p:spPr>
        <p:txBody>
          <a:bodyPr wrap="none" rtlCol="0">
            <a:spAutoFit/>
          </a:bodyPr>
          <a:lstStyle/>
          <a:p>
            <a:r>
              <a:rPr lang="en-US" sz="2400" dirty="0">
                <a:solidFill>
                  <a:srgbClr val="0000FF"/>
                </a:solidFill>
              </a:rPr>
              <a:t>IOCG deposits support this idea:</a:t>
            </a:r>
          </a:p>
        </p:txBody>
      </p:sp>
      <p:sp>
        <p:nvSpPr>
          <p:cNvPr id="14" name="TextBox 13"/>
          <p:cNvSpPr txBox="1"/>
          <p:nvPr/>
        </p:nvSpPr>
        <p:spPr>
          <a:xfrm>
            <a:off x="6315584" y="3714211"/>
            <a:ext cx="3397661" cy="461665"/>
          </a:xfrm>
          <a:prstGeom prst="rect">
            <a:avLst/>
          </a:prstGeom>
          <a:noFill/>
        </p:spPr>
        <p:txBody>
          <a:bodyPr wrap="none" rtlCol="0">
            <a:spAutoFit/>
          </a:bodyPr>
          <a:lstStyle/>
          <a:p>
            <a:r>
              <a:rPr lang="en-US" sz="2400" dirty="0" smtClean="0">
                <a:solidFill>
                  <a:srgbClr val="0000FF"/>
                </a:solidFill>
              </a:rPr>
              <a:t>But raise many questions:</a:t>
            </a:r>
            <a:endParaRPr lang="en-US" sz="2400" dirty="0">
              <a:solidFill>
                <a:srgbClr val="0000FF"/>
              </a:solidFill>
            </a:endParaRPr>
          </a:p>
        </p:txBody>
      </p:sp>
      <p:sp>
        <p:nvSpPr>
          <p:cNvPr id="15" name="TextBox 14"/>
          <p:cNvSpPr txBox="1"/>
          <p:nvPr/>
        </p:nvSpPr>
        <p:spPr>
          <a:xfrm>
            <a:off x="6765946" y="4268004"/>
            <a:ext cx="507772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How can rapidly release of 600</a:t>
            </a:r>
            <a:r>
              <a:rPr lang="en-US" sz="2000" dirty="0" smtClean="0">
                <a:latin typeface="Calibri" panose="020F0502020204030204" pitchFamily="34" charset="0"/>
              </a:rPr>
              <a:t>°</a:t>
            </a:r>
            <a:r>
              <a:rPr lang="en-US" sz="2000" dirty="0" smtClean="0"/>
              <a:t>C fluids</a:t>
            </a:r>
            <a:endParaRPr lang="en-US" sz="2000" dirty="0"/>
          </a:p>
          <a:p>
            <a:pPr marL="285750" indent="-285750">
              <a:buFont typeface="Arial" panose="020B0604020202020204" pitchFamily="34" charset="0"/>
              <a:buChar char="•"/>
            </a:pPr>
            <a:r>
              <a:rPr lang="en-US" sz="2000" dirty="0" smtClean="0"/>
              <a:t>..in pulses?</a:t>
            </a:r>
            <a:endParaRPr lang="en-US" sz="2000" dirty="0"/>
          </a:p>
          <a:p>
            <a:pPr marL="285750" indent="-285750">
              <a:buFont typeface="Arial" panose="020B0604020202020204" pitchFamily="34" charset="0"/>
              <a:buChar char="•"/>
            </a:pPr>
            <a:r>
              <a:rPr lang="en-US" sz="2000" dirty="0" smtClean="0"/>
              <a:t>Do magmas proceed in order of fluidity?</a:t>
            </a:r>
            <a:endParaRPr lang="en-US" sz="2000" dirty="0"/>
          </a:p>
          <a:p>
            <a:pPr marL="285750" indent="-285750">
              <a:buFont typeface="Arial" panose="020B0604020202020204" pitchFamily="34" charset="0"/>
              <a:buChar char="•"/>
            </a:pPr>
            <a:r>
              <a:rPr lang="en-US" sz="2000" dirty="0" smtClean="0"/>
              <a:t>Capillary effects?</a:t>
            </a:r>
            <a:endParaRPr lang="en-US" sz="2000" dirty="0"/>
          </a:p>
          <a:p>
            <a:pPr marL="285750" indent="-285750">
              <a:buFont typeface="Arial" panose="020B0604020202020204" pitchFamily="34" charset="0"/>
              <a:buChar char="•"/>
            </a:pPr>
            <a:r>
              <a:rPr lang="en-US" sz="2000" dirty="0" smtClean="0"/>
              <a:t>Exploration implications?</a:t>
            </a:r>
            <a:endParaRPr lang="en-US" sz="2000" dirty="0"/>
          </a:p>
        </p:txBody>
      </p:sp>
    </p:spTree>
    <p:extLst>
      <p:ext uri="{BB962C8B-B14F-4D97-AF65-F5344CB8AC3E}">
        <p14:creationId xmlns:p14="http://schemas.microsoft.com/office/powerpoint/2010/main" val="2237079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0456" y="924028"/>
            <a:ext cx="11616744" cy="5559727"/>
          </a:xfrm>
          <a:prstGeom prst="rect">
            <a:avLst/>
          </a:prstGeom>
        </p:spPr>
        <p:txBody>
          <a:bodyPr wrap="square">
            <a:spAutoFit/>
          </a:bodyPr>
          <a:lstStyle/>
          <a:p>
            <a:pPr marL="463550" indent="-463550">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Cathles, L, and R Shannon. 2007. “How Potassium Silicate Alteration Suggests the Formation of Porphyry Ore Deposits Begins with the Nearly Explosive but Barren Expulsion of Large Volumes of Magmatic Water.” </a:t>
            </a:r>
            <a:r>
              <a:rPr lang="en-US" sz="1200" i="1" dirty="0">
                <a:latin typeface="Calibri" panose="020F0502020204030204" pitchFamily="34" charset="0"/>
                <a:ea typeface="Calibri" panose="020F0502020204030204" pitchFamily="34" charset="0"/>
                <a:cs typeface="Times New Roman" panose="02020603050405020304" pitchFamily="18" charset="0"/>
              </a:rPr>
              <a:t>Earth and Planetary Science Letters</a:t>
            </a:r>
            <a:r>
              <a:rPr lang="en-US" sz="1200" dirty="0">
                <a:latin typeface="Calibri" panose="020F0502020204030204" pitchFamily="34" charset="0"/>
                <a:ea typeface="Calibri" panose="020F0502020204030204" pitchFamily="34" charset="0"/>
                <a:cs typeface="Times New Roman" panose="02020603050405020304" pitchFamily="18" charset="0"/>
              </a:rPr>
              <a:t> 262 (1–2): 92–108. doi:10.1016/j.epsl.2007.07.029.</a:t>
            </a:r>
          </a:p>
          <a:p>
            <a:pPr marL="463550" indent="-463550">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Cathles, Lawrence M., Duo Fu Chen, and Benjamin F. Nicholson. 2006. “A Dimensionless Vent Number Characterizing the Thermal Impact of Fluid Discharge through Planar and Cylindrical Vents with Particular Application to Seafloor Gas Vents Crystallizing Hydrate.” </a:t>
            </a:r>
            <a:r>
              <a:rPr lang="en-US" sz="1200" i="1" dirty="0">
                <a:latin typeface="Calibri" panose="020F0502020204030204" pitchFamily="34" charset="0"/>
                <a:ea typeface="Calibri" panose="020F0502020204030204" pitchFamily="34" charset="0"/>
                <a:cs typeface="Times New Roman" panose="02020603050405020304" pitchFamily="18" charset="0"/>
              </a:rPr>
              <a:t>Journal of Geophysical Research: Solid Earth</a:t>
            </a:r>
            <a:r>
              <a:rPr lang="en-US" sz="1200" dirty="0">
                <a:latin typeface="Calibri" panose="020F0502020204030204" pitchFamily="34" charset="0"/>
                <a:ea typeface="Calibri" panose="020F0502020204030204" pitchFamily="34" charset="0"/>
                <a:cs typeface="Times New Roman" panose="02020603050405020304" pitchFamily="18" charset="0"/>
              </a:rPr>
              <a:t> 111 (B10): B10205. doi:10.1029/2005JB004221.</a:t>
            </a:r>
          </a:p>
          <a:p>
            <a:pPr marL="463550" indent="-463550">
              <a:lnSpc>
                <a:spcPct val="107000"/>
              </a:lnSpc>
              <a:spcAft>
                <a:spcPts val="8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Frezzotti</a:t>
            </a:r>
            <a:r>
              <a:rPr lang="en-US" sz="1200" dirty="0">
                <a:latin typeface="Calibri" panose="020F0502020204030204" pitchFamily="34" charset="0"/>
                <a:ea typeface="Calibri" panose="020F0502020204030204" pitchFamily="34" charset="0"/>
                <a:cs typeface="Times New Roman" panose="02020603050405020304" pitchFamily="18" charset="0"/>
              </a:rPr>
              <a:t>, Maria-</a:t>
            </a:r>
            <a:r>
              <a:rPr lang="en-US" sz="1200" dirty="0" err="1">
                <a:latin typeface="Calibri" panose="020F0502020204030204" pitchFamily="34" charset="0"/>
                <a:ea typeface="Calibri" panose="020F0502020204030204" pitchFamily="34" charset="0"/>
                <a:cs typeface="Times New Roman" panose="02020603050405020304" pitchFamily="18" charset="0"/>
              </a:rPr>
              <a:t>Luce</a:t>
            </a:r>
            <a:r>
              <a:rPr lang="en-US" sz="1200" dirty="0">
                <a:latin typeface="Calibri" panose="020F0502020204030204" pitchFamily="34" charset="0"/>
                <a:ea typeface="Calibri" panose="020F0502020204030204" pitchFamily="34" charset="0"/>
                <a:cs typeface="Times New Roman" panose="02020603050405020304" pitchFamily="18" charset="0"/>
              </a:rPr>
              <a:t>, and Jacques L.R. </a:t>
            </a:r>
            <a:r>
              <a:rPr lang="en-US" sz="1200" dirty="0" err="1">
                <a:latin typeface="Calibri" panose="020F0502020204030204" pitchFamily="34" charset="0"/>
                <a:ea typeface="Calibri" panose="020F0502020204030204" pitchFamily="34" charset="0"/>
                <a:cs typeface="Times New Roman" panose="02020603050405020304" pitchFamily="18" charset="0"/>
              </a:rPr>
              <a:t>Touret</a:t>
            </a:r>
            <a:r>
              <a:rPr lang="en-US" sz="1200" dirty="0">
                <a:latin typeface="Calibri" panose="020F0502020204030204" pitchFamily="34" charset="0"/>
                <a:ea typeface="Calibri" panose="020F0502020204030204" pitchFamily="34" charset="0"/>
                <a:cs typeface="Times New Roman" panose="02020603050405020304" pitchFamily="18" charset="0"/>
              </a:rPr>
              <a:t>. 2014. “CO2, Carbonate-Rich Melts, and Brines in the Mantle.” </a:t>
            </a:r>
            <a:r>
              <a:rPr lang="en-US" sz="1200" i="1" dirty="0">
                <a:latin typeface="Calibri" panose="020F0502020204030204" pitchFamily="34" charset="0"/>
                <a:ea typeface="Calibri" panose="020F0502020204030204" pitchFamily="34" charset="0"/>
                <a:cs typeface="Times New Roman" panose="02020603050405020304" pitchFamily="18" charset="0"/>
              </a:rPr>
              <a:t>Geoscience Frontiers</a:t>
            </a:r>
            <a:r>
              <a:rPr lang="en-US" sz="1200" dirty="0">
                <a:latin typeface="Calibri" panose="020F0502020204030204" pitchFamily="34" charset="0"/>
                <a:ea typeface="Calibri" panose="020F0502020204030204" pitchFamily="34" charset="0"/>
                <a:cs typeface="Times New Roman" panose="02020603050405020304" pitchFamily="18" charset="0"/>
              </a:rPr>
              <a:t> 5 (5): 697–710. doi:10.1016/j.gsf.2014.03.014.</a:t>
            </a:r>
          </a:p>
          <a:p>
            <a:pPr marL="463550" indent="-463550">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Groves, David I., Frank P. </a:t>
            </a:r>
            <a:r>
              <a:rPr lang="en-US" sz="1200" dirty="0" err="1">
                <a:latin typeface="Calibri" panose="020F0502020204030204" pitchFamily="34" charset="0"/>
                <a:ea typeface="Calibri" panose="020F0502020204030204" pitchFamily="34" charset="0"/>
                <a:cs typeface="Times New Roman" panose="02020603050405020304" pitchFamily="18" charset="0"/>
              </a:rPr>
              <a:t>Bierlein</a:t>
            </a:r>
            <a:r>
              <a:rPr lang="en-US" sz="1200" dirty="0">
                <a:latin typeface="Calibri" panose="020F0502020204030204" pitchFamily="34" charset="0"/>
                <a:ea typeface="Calibri" panose="020F0502020204030204" pitchFamily="34" charset="0"/>
                <a:cs typeface="Times New Roman" panose="02020603050405020304" pitchFamily="18" charset="0"/>
              </a:rPr>
              <a:t>, Lawrence D. </a:t>
            </a:r>
            <a:r>
              <a:rPr lang="en-US" sz="1200" dirty="0" err="1">
                <a:latin typeface="Calibri" panose="020F0502020204030204" pitchFamily="34" charset="0"/>
                <a:ea typeface="Calibri" panose="020F0502020204030204" pitchFamily="34" charset="0"/>
                <a:cs typeface="Times New Roman" panose="02020603050405020304" pitchFamily="18" charset="0"/>
              </a:rPr>
              <a:t>Meinert</a:t>
            </a:r>
            <a:r>
              <a:rPr lang="en-US" sz="1200" dirty="0">
                <a:latin typeface="Calibri" panose="020F0502020204030204" pitchFamily="34" charset="0"/>
                <a:ea typeface="Calibri" panose="020F0502020204030204" pitchFamily="34" charset="0"/>
                <a:cs typeface="Times New Roman" panose="02020603050405020304" pitchFamily="18" charset="0"/>
              </a:rPr>
              <a:t>, and Murray W. </a:t>
            </a:r>
            <a:r>
              <a:rPr lang="en-US" sz="1200" dirty="0" err="1">
                <a:latin typeface="Calibri" panose="020F0502020204030204" pitchFamily="34" charset="0"/>
                <a:ea typeface="Calibri" panose="020F0502020204030204" pitchFamily="34" charset="0"/>
                <a:cs typeface="Times New Roman" panose="02020603050405020304" pitchFamily="18" charset="0"/>
              </a:rPr>
              <a:t>Hitzman</a:t>
            </a:r>
            <a:r>
              <a:rPr lang="en-US" sz="1200" dirty="0">
                <a:latin typeface="Calibri" panose="020F0502020204030204" pitchFamily="34" charset="0"/>
                <a:ea typeface="Calibri" panose="020F0502020204030204" pitchFamily="34" charset="0"/>
                <a:cs typeface="Times New Roman" panose="02020603050405020304" pitchFamily="18" charset="0"/>
              </a:rPr>
              <a:t>. 2010. “Iron Oxide Copper-Gold (IOCG) Deposits through Earth History: Implications for Origin, Lithospheric Setting, and Distinction from Other Epigenetic Iron Oxide Deposits.” </a:t>
            </a:r>
            <a:r>
              <a:rPr lang="en-US" sz="1200" i="1" dirty="0">
                <a:latin typeface="Calibri" panose="020F0502020204030204" pitchFamily="34" charset="0"/>
                <a:ea typeface="Calibri" panose="020F0502020204030204" pitchFamily="34" charset="0"/>
                <a:cs typeface="Times New Roman" panose="02020603050405020304" pitchFamily="18" charset="0"/>
              </a:rPr>
              <a:t>Economic Geology</a:t>
            </a:r>
            <a:r>
              <a:rPr lang="en-US" sz="1200" dirty="0">
                <a:latin typeface="Calibri" panose="020F0502020204030204" pitchFamily="34" charset="0"/>
                <a:ea typeface="Calibri" panose="020F0502020204030204" pitchFamily="34" charset="0"/>
                <a:cs typeface="Times New Roman" panose="02020603050405020304" pitchFamily="18" charset="0"/>
              </a:rPr>
              <a:t> 105 (3): 641–654.</a:t>
            </a:r>
          </a:p>
          <a:p>
            <a:pPr marL="463550" indent="-463550">
              <a:lnSpc>
                <a:spcPct val="107000"/>
              </a:lnSpc>
              <a:spcAft>
                <a:spcPts val="8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Knipping</a:t>
            </a:r>
            <a:r>
              <a:rPr lang="en-US" sz="1200" dirty="0">
                <a:latin typeface="Calibri" panose="020F0502020204030204" pitchFamily="34" charset="0"/>
                <a:ea typeface="Calibri" panose="020F0502020204030204" pitchFamily="34" charset="0"/>
                <a:cs typeface="Times New Roman" panose="02020603050405020304" pitchFamily="18" charset="0"/>
              </a:rPr>
              <a:t>, J. L., L. D. </a:t>
            </a:r>
            <a:r>
              <a:rPr lang="en-US" sz="1200" dirty="0" err="1">
                <a:latin typeface="Calibri" panose="020F0502020204030204" pitchFamily="34" charset="0"/>
                <a:ea typeface="Calibri" panose="020F0502020204030204" pitchFamily="34" charset="0"/>
                <a:cs typeface="Times New Roman" panose="02020603050405020304" pitchFamily="18" charset="0"/>
              </a:rPr>
              <a:t>Bilenker</a:t>
            </a:r>
            <a:r>
              <a:rPr lang="en-US" sz="1200" dirty="0">
                <a:latin typeface="Calibri" panose="020F0502020204030204" pitchFamily="34" charset="0"/>
                <a:ea typeface="Calibri" panose="020F0502020204030204" pitchFamily="34" charset="0"/>
                <a:cs typeface="Times New Roman" panose="02020603050405020304" pitchFamily="18" charset="0"/>
              </a:rPr>
              <a:t>, A. C. Simon, M. Reich, F. Barra, A. P. </a:t>
            </a:r>
            <a:r>
              <a:rPr lang="en-US" sz="1200" dirty="0" err="1">
                <a:latin typeface="Calibri" panose="020F0502020204030204" pitchFamily="34" charset="0"/>
                <a:ea typeface="Calibri" panose="020F0502020204030204" pitchFamily="34" charset="0"/>
                <a:cs typeface="Times New Roman" panose="02020603050405020304" pitchFamily="18" charset="0"/>
              </a:rPr>
              <a:t>Deditius</a:t>
            </a:r>
            <a:r>
              <a:rPr lang="en-US" sz="1200" dirty="0">
                <a:latin typeface="Calibri" panose="020F0502020204030204" pitchFamily="34" charset="0"/>
                <a:ea typeface="Calibri" panose="020F0502020204030204" pitchFamily="34" charset="0"/>
                <a:cs typeface="Times New Roman" panose="02020603050405020304" pitchFamily="18" charset="0"/>
              </a:rPr>
              <a:t>, C. </a:t>
            </a:r>
            <a:r>
              <a:rPr lang="en-US" sz="1200" dirty="0" err="1">
                <a:latin typeface="Calibri" panose="020F0502020204030204" pitchFamily="34" charset="0"/>
                <a:ea typeface="Calibri" panose="020F0502020204030204" pitchFamily="34" charset="0"/>
                <a:cs typeface="Times New Roman" panose="02020603050405020304" pitchFamily="18" charset="0"/>
              </a:rPr>
              <a:t>Lundstrom</a:t>
            </a:r>
            <a:r>
              <a:rPr lang="en-US" sz="1200" dirty="0">
                <a:latin typeface="Calibri" panose="020F0502020204030204" pitchFamily="34" charset="0"/>
                <a:ea typeface="Calibri" panose="020F0502020204030204" pitchFamily="34" charset="0"/>
                <a:cs typeface="Times New Roman" panose="02020603050405020304" pitchFamily="18" charset="0"/>
              </a:rPr>
              <a:t>, I. </a:t>
            </a:r>
            <a:r>
              <a:rPr lang="en-US" sz="1200" dirty="0" err="1">
                <a:latin typeface="Calibri" panose="020F0502020204030204" pitchFamily="34" charset="0"/>
                <a:ea typeface="Calibri" panose="020F0502020204030204" pitchFamily="34" charset="0"/>
                <a:cs typeface="Times New Roman" panose="02020603050405020304" pitchFamily="18" charset="0"/>
              </a:rPr>
              <a:t>Bindeman</a:t>
            </a:r>
            <a:r>
              <a:rPr lang="en-US" sz="1200" dirty="0">
                <a:latin typeface="Calibri" panose="020F0502020204030204" pitchFamily="34" charset="0"/>
                <a:ea typeface="Calibri" panose="020F0502020204030204" pitchFamily="34" charset="0"/>
                <a:cs typeface="Times New Roman" panose="02020603050405020304" pitchFamily="18" charset="0"/>
              </a:rPr>
              <a:t>, and R. </a:t>
            </a:r>
            <a:r>
              <a:rPr lang="en-US" sz="1200" dirty="0" err="1">
                <a:latin typeface="Calibri" panose="020F0502020204030204" pitchFamily="34" charset="0"/>
                <a:ea typeface="Calibri" panose="020F0502020204030204" pitchFamily="34" charset="0"/>
                <a:cs typeface="Times New Roman" panose="02020603050405020304" pitchFamily="18" charset="0"/>
              </a:rPr>
              <a:t>Munizaga</a:t>
            </a:r>
            <a:r>
              <a:rPr lang="en-US" sz="1200" dirty="0">
                <a:latin typeface="Calibri" panose="020F0502020204030204" pitchFamily="34" charset="0"/>
                <a:ea typeface="Calibri" panose="020F0502020204030204" pitchFamily="34" charset="0"/>
                <a:cs typeface="Times New Roman" panose="02020603050405020304" pitchFamily="18" charset="0"/>
              </a:rPr>
              <a:t>. 2015. “Giant Kiruna-Type Deposits Form by Efficient Flotation of Magmatic Magnetite Suspensions.” </a:t>
            </a:r>
            <a:r>
              <a:rPr lang="en-US" sz="1200" i="1" dirty="0">
                <a:latin typeface="Calibri" panose="020F0502020204030204" pitchFamily="34" charset="0"/>
                <a:ea typeface="Calibri" panose="020F0502020204030204" pitchFamily="34" charset="0"/>
                <a:cs typeface="Times New Roman" panose="02020603050405020304" pitchFamily="18" charset="0"/>
              </a:rPr>
              <a:t>Geology</a:t>
            </a:r>
            <a:r>
              <a:rPr lang="en-US" sz="1200" dirty="0">
                <a:latin typeface="Calibri" panose="020F0502020204030204" pitchFamily="34" charset="0"/>
                <a:ea typeface="Calibri" panose="020F0502020204030204" pitchFamily="34" charset="0"/>
                <a:cs typeface="Times New Roman" panose="02020603050405020304" pitchFamily="18" charset="0"/>
              </a:rPr>
              <a:t> 43 (7): 591–94. doi:10.1130/G36650.1.</a:t>
            </a:r>
          </a:p>
          <a:p>
            <a:pPr marL="463550" indent="-463550">
              <a:lnSpc>
                <a:spcPct val="107000"/>
              </a:lnSpc>
              <a:spcAft>
                <a:spcPts val="8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Lowenstern</a:t>
            </a:r>
            <a:r>
              <a:rPr lang="en-US" sz="1200" dirty="0">
                <a:latin typeface="Calibri" panose="020F0502020204030204" pitchFamily="34" charset="0"/>
                <a:ea typeface="Calibri" panose="020F0502020204030204" pitchFamily="34" charset="0"/>
                <a:cs typeface="Times New Roman" panose="02020603050405020304" pitchFamily="18" charset="0"/>
              </a:rPr>
              <a:t>, Jacob. 2001. “Carbon Dioxide in Magmas and Implications for Hydrothermal Systems.” </a:t>
            </a:r>
            <a:r>
              <a:rPr lang="en-US" sz="1200" i="1" dirty="0" err="1">
                <a:latin typeface="Calibri" panose="020F0502020204030204" pitchFamily="34" charset="0"/>
                <a:ea typeface="Calibri" panose="020F0502020204030204" pitchFamily="34" charset="0"/>
                <a:cs typeface="Times New Roman" panose="02020603050405020304" pitchFamily="18" charset="0"/>
              </a:rPr>
              <a:t>Mineralium</a:t>
            </a:r>
            <a:r>
              <a:rPr lang="en-US" sz="1200" i="1" dirty="0">
                <a:latin typeface="Calibri" panose="020F0502020204030204" pitchFamily="34" charset="0"/>
                <a:ea typeface="Calibri" panose="020F0502020204030204" pitchFamily="34" charset="0"/>
                <a:cs typeface="Times New Roman" panose="02020603050405020304" pitchFamily="18" charset="0"/>
              </a:rPr>
              <a:t> Deposita</a:t>
            </a:r>
            <a:r>
              <a:rPr lang="en-US" sz="1200" dirty="0">
                <a:latin typeface="Calibri" panose="020F0502020204030204" pitchFamily="34" charset="0"/>
                <a:ea typeface="Calibri" panose="020F0502020204030204" pitchFamily="34" charset="0"/>
                <a:cs typeface="Times New Roman" panose="02020603050405020304" pitchFamily="18" charset="0"/>
              </a:rPr>
              <a:t> 36 (6): 490–502. doi:10.1007/s001260100185.</a:t>
            </a:r>
          </a:p>
          <a:p>
            <a:pPr marL="463550" indent="-463550">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Montreuil, J.-F., L. </a:t>
            </a:r>
            <a:r>
              <a:rPr lang="en-US" sz="1200" dirty="0" err="1">
                <a:latin typeface="Calibri" panose="020F0502020204030204" pitchFamily="34" charset="0"/>
                <a:ea typeface="Calibri" panose="020F0502020204030204" pitchFamily="34" charset="0"/>
                <a:cs typeface="Times New Roman" panose="02020603050405020304" pitchFamily="18" charset="0"/>
              </a:rPr>
              <a:t>Corriveau</a:t>
            </a:r>
            <a:r>
              <a:rPr lang="en-US" sz="1200" dirty="0">
                <a:latin typeface="Calibri" panose="020F0502020204030204" pitchFamily="34" charset="0"/>
                <a:ea typeface="Calibri" panose="020F0502020204030204" pitchFamily="34" charset="0"/>
                <a:cs typeface="Times New Roman" panose="02020603050405020304" pitchFamily="18" charset="0"/>
              </a:rPr>
              <a:t>, and E. C. </a:t>
            </a:r>
            <a:r>
              <a:rPr lang="en-US" sz="1200" dirty="0" err="1">
                <a:latin typeface="Calibri" panose="020F0502020204030204" pitchFamily="34" charset="0"/>
                <a:ea typeface="Calibri" panose="020F0502020204030204" pitchFamily="34" charset="0"/>
                <a:cs typeface="Times New Roman" panose="02020603050405020304" pitchFamily="18" charset="0"/>
              </a:rPr>
              <a:t>Grunsky</a:t>
            </a:r>
            <a:r>
              <a:rPr lang="en-US" sz="1200" dirty="0">
                <a:latin typeface="Calibri" panose="020F0502020204030204" pitchFamily="34" charset="0"/>
                <a:ea typeface="Calibri" panose="020F0502020204030204" pitchFamily="34" charset="0"/>
                <a:cs typeface="Times New Roman" panose="02020603050405020304" pitchFamily="18" charset="0"/>
              </a:rPr>
              <a:t>. 2013. “Compositional Data Analysis of Hydrothermal Alteration in IOCG Systems, Great Bear Magmatic Zone, Canada: To Each Alteration Type Its Own Geochemical Signature.” </a:t>
            </a:r>
            <a:r>
              <a:rPr lang="en-US" sz="1200" i="1" dirty="0">
                <a:latin typeface="Calibri" panose="020F0502020204030204" pitchFamily="34" charset="0"/>
                <a:ea typeface="Calibri" panose="020F0502020204030204" pitchFamily="34" charset="0"/>
                <a:cs typeface="Times New Roman" panose="02020603050405020304" pitchFamily="18" charset="0"/>
              </a:rPr>
              <a:t>Geochemistry: Exploration, Environment, Analysis</a:t>
            </a:r>
            <a:r>
              <a:rPr lang="en-US" sz="1200" dirty="0">
                <a:latin typeface="Calibri" panose="020F0502020204030204" pitchFamily="34" charset="0"/>
                <a:ea typeface="Calibri" panose="020F0502020204030204" pitchFamily="34" charset="0"/>
                <a:cs typeface="Times New Roman" panose="02020603050405020304" pitchFamily="18" charset="0"/>
              </a:rPr>
              <a:t> 13 (4): 229–47. doi:10.1144/geochem2011-101.</a:t>
            </a:r>
          </a:p>
          <a:p>
            <a:pPr marL="463550" indent="-463550">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Pollard, Peter J. 2001. “Sodic (–calcic) Alteration in Fe-oxide–Cu–Au Districts: An Origin via </a:t>
            </a:r>
            <a:r>
              <a:rPr lang="en-US" sz="1200" dirty="0" err="1">
                <a:latin typeface="Calibri" panose="020F0502020204030204" pitchFamily="34" charset="0"/>
                <a:ea typeface="Calibri" panose="020F0502020204030204" pitchFamily="34" charset="0"/>
                <a:cs typeface="Times New Roman" panose="02020603050405020304" pitchFamily="18" charset="0"/>
              </a:rPr>
              <a:t>Unmixing</a:t>
            </a:r>
            <a:r>
              <a:rPr lang="en-US" sz="1200" dirty="0">
                <a:latin typeface="Calibri" panose="020F0502020204030204" pitchFamily="34" charset="0"/>
                <a:ea typeface="Calibri" panose="020F0502020204030204" pitchFamily="34" charset="0"/>
                <a:cs typeface="Times New Roman" panose="02020603050405020304" pitchFamily="18" charset="0"/>
              </a:rPr>
              <a:t> of Magmatic H2O–CO2–</a:t>
            </a:r>
            <a:r>
              <a:rPr lang="en-US" sz="1200" dirty="0" err="1">
                <a:latin typeface="Calibri" panose="020F0502020204030204" pitchFamily="34" charset="0"/>
                <a:ea typeface="Calibri" panose="020F0502020204030204" pitchFamily="34" charset="0"/>
                <a:cs typeface="Times New Roman" panose="02020603050405020304" pitchFamily="18" charset="0"/>
              </a:rPr>
              <a:t>NaCl</a:t>
            </a:r>
            <a:r>
              <a:rPr lang="en-US" sz="1200" dirty="0">
                <a:latin typeface="Calibri" panose="020F0502020204030204" pitchFamily="34" charset="0"/>
                <a:ea typeface="Calibri" panose="020F0502020204030204" pitchFamily="34" charset="0"/>
                <a:cs typeface="Times New Roman" panose="02020603050405020304" pitchFamily="18" charset="0"/>
              </a:rPr>
              <a:t>$\pm$CaCl2–</a:t>
            </a:r>
            <a:r>
              <a:rPr lang="en-US" sz="1200" dirty="0" err="1">
                <a:latin typeface="Calibri" panose="020F0502020204030204" pitchFamily="34" charset="0"/>
                <a:ea typeface="Calibri" panose="020F0502020204030204" pitchFamily="34" charset="0"/>
                <a:cs typeface="Times New Roman" panose="02020603050405020304" pitchFamily="18" charset="0"/>
              </a:rPr>
              <a:t>KCl</a:t>
            </a:r>
            <a:r>
              <a:rPr lang="en-US" sz="1200" dirty="0">
                <a:latin typeface="Calibri" panose="020F0502020204030204" pitchFamily="34" charset="0"/>
                <a:ea typeface="Calibri" panose="020F0502020204030204" pitchFamily="34" charset="0"/>
                <a:cs typeface="Times New Roman" panose="02020603050405020304" pitchFamily="18" charset="0"/>
              </a:rPr>
              <a:t> Fluids.” </a:t>
            </a:r>
            <a:r>
              <a:rPr lang="en-US" sz="1200" i="1" dirty="0" err="1">
                <a:latin typeface="Calibri" panose="020F0502020204030204" pitchFamily="34" charset="0"/>
                <a:ea typeface="Calibri" panose="020F0502020204030204" pitchFamily="34" charset="0"/>
                <a:cs typeface="Times New Roman" panose="02020603050405020304" pitchFamily="18" charset="0"/>
              </a:rPr>
              <a:t>Mineralium</a:t>
            </a:r>
            <a:r>
              <a:rPr lang="en-US" sz="1200" i="1" dirty="0">
                <a:latin typeface="Calibri" panose="020F0502020204030204" pitchFamily="34" charset="0"/>
                <a:ea typeface="Calibri" panose="020F0502020204030204" pitchFamily="34" charset="0"/>
                <a:cs typeface="Times New Roman" panose="02020603050405020304" pitchFamily="18" charset="0"/>
              </a:rPr>
              <a:t> Deposita</a:t>
            </a:r>
            <a:r>
              <a:rPr lang="en-US" sz="1200" dirty="0">
                <a:latin typeface="Calibri" panose="020F0502020204030204" pitchFamily="34" charset="0"/>
                <a:ea typeface="Calibri" panose="020F0502020204030204" pitchFamily="34" charset="0"/>
                <a:cs typeface="Times New Roman" panose="02020603050405020304" pitchFamily="18" charset="0"/>
              </a:rPr>
              <a:t> 36 (1): 93–100.</a:t>
            </a:r>
          </a:p>
          <a:p>
            <a:pPr marL="463550" indent="-463550">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Richards, Jeremy P., and A. Hamid </a:t>
            </a:r>
            <a:r>
              <a:rPr lang="en-US" sz="1200" dirty="0" err="1">
                <a:latin typeface="Calibri" panose="020F0502020204030204" pitchFamily="34" charset="0"/>
                <a:ea typeface="Calibri" panose="020F0502020204030204" pitchFamily="34" charset="0"/>
                <a:cs typeface="Times New Roman" panose="02020603050405020304" pitchFamily="18" charset="0"/>
              </a:rPr>
              <a:t>Mumin</a:t>
            </a:r>
            <a:r>
              <a:rPr lang="en-US" sz="1200" dirty="0">
                <a:latin typeface="Calibri" panose="020F0502020204030204" pitchFamily="34" charset="0"/>
                <a:ea typeface="Calibri" panose="020F0502020204030204" pitchFamily="34" charset="0"/>
                <a:cs typeface="Times New Roman" panose="02020603050405020304" pitchFamily="18" charset="0"/>
              </a:rPr>
              <a:t>. 2013. “Magmatic-Hydrothermal Processes within an Evolving Earth: Iron Oxide-Copper-Gold and Porphyry Cu ± Mo ± Au Deposits.” </a:t>
            </a:r>
            <a:r>
              <a:rPr lang="en-US" sz="1200" i="1" dirty="0">
                <a:latin typeface="Calibri" panose="020F0502020204030204" pitchFamily="34" charset="0"/>
                <a:ea typeface="Calibri" panose="020F0502020204030204" pitchFamily="34" charset="0"/>
                <a:cs typeface="Times New Roman" panose="02020603050405020304" pitchFamily="18" charset="0"/>
              </a:rPr>
              <a:t>Geology</a:t>
            </a:r>
            <a:r>
              <a:rPr lang="en-US" sz="1200" dirty="0">
                <a:latin typeface="Calibri" panose="020F0502020204030204" pitchFamily="34" charset="0"/>
                <a:ea typeface="Calibri" panose="020F0502020204030204" pitchFamily="34" charset="0"/>
                <a:cs typeface="Times New Roman" panose="02020603050405020304" pitchFamily="18" charset="0"/>
              </a:rPr>
              <a:t> 41 (7): 767–70. doi:10.1130/G34275.1.</a:t>
            </a:r>
          </a:p>
          <a:p>
            <a:pPr marL="463550" indent="-463550">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Schmidt, C, and R. J </a:t>
            </a:r>
            <a:r>
              <a:rPr lang="en-US" sz="1200" dirty="0" err="1">
                <a:latin typeface="Calibri" panose="020F0502020204030204" pitchFamily="34" charset="0"/>
                <a:ea typeface="Calibri" panose="020F0502020204030204" pitchFamily="34" charset="0"/>
                <a:cs typeface="Times New Roman" panose="02020603050405020304" pitchFamily="18" charset="0"/>
              </a:rPr>
              <a:t>Bodnar</a:t>
            </a:r>
            <a:r>
              <a:rPr lang="en-US" sz="1200" dirty="0">
                <a:latin typeface="Calibri" panose="020F0502020204030204" pitchFamily="34" charset="0"/>
                <a:ea typeface="Calibri" panose="020F0502020204030204" pitchFamily="34" charset="0"/>
                <a:cs typeface="Times New Roman" panose="02020603050405020304" pitchFamily="18" charset="0"/>
              </a:rPr>
              <a:t>. 2000. “Synthetic Fluid Inclusions: XVI. PVTX Properties in the System H2O-NaCl-CO2 at Elevated Temperatures, Pressures, and Salinities.” </a:t>
            </a:r>
            <a:r>
              <a:rPr lang="en-US" sz="1200" i="1" dirty="0" err="1">
                <a:latin typeface="Calibri" panose="020F0502020204030204" pitchFamily="34" charset="0"/>
                <a:ea typeface="Calibri" panose="020F0502020204030204" pitchFamily="34" charset="0"/>
                <a:cs typeface="Times New Roman" panose="02020603050405020304" pitchFamily="18" charset="0"/>
              </a:rPr>
              <a:t>Geochimica</a:t>
            </a:r>
            <a:r>
              <a:rPr lang="en-US" sz="1200" i="1" dirty="0">
                <a:latin typeface="Calibri" panose="020F0502020204030204" pitchFamily="34" charset="0"/>
                <a:ea typeface="Calibri" panose="020F0502020204030204" pitchFamily="34" charset="0"/>
                <a:cs typeface="Times New Roman" panose="02020603050405020304" pitchFamily="18" charset="0"/>
              </a:rPr>
              <a:t> et </a:t>
            </a:r>
            <a:r>
              <a:rPr lang="en-US" sz="1200" i="1" dirty="0" err="1">
                <a:latin typeface="Calibri" panose="020F0502020204030204" pitchFamily="34" charset="0"/>
                <a:ea typeface="Calibri" panose="020F0502020204030204" pitchFamily="34" charset="0"/>
                <a:cs typeface="Times New Roman" panose="02020603050405020304" pitchFamily="18" charset="0"/>
              </a:rPr>
              <a:t>Cosmochimica</a:t>
            </a:r>
            <a:r>
              <a:rPr lang="en-US" sz="1200" i="1" dirty="0">
                <a:latin typeface="Calibri" panose="020F0502020204030204" pitchFamily="34" charset="0"/>
                <a:ea typeface="Calibri" panose="020F0502020204030204" pitchFamily="34" charset="0"/>
                <a:cs typeface="Times New Roman" panose="02020603050405020304" pitchFamily="18" charset="0"/>
              </a:rPr>
              <a:t> </a:t>
            </a:r>
            <a:r>
              <a:rPr lang="en-US" sz="1200" i="1" dirty="0" err="1">
                <a:latin typeface="Calibri" panose="020F0502020204030204" pitchFamily="34" charset="0"/>
                <a:ea typeface="Calibri" panose="020F0502020204030204" pitchFamily="34" charset="0"/>
                <a:cs typeface="Times New Roman" panose="02020603050405020304" pitchFamily="18" charset="0"/>
              </a:rPr>
              <a:t>Acta</a:t>
            </a:r>
            <a:r>
              <a:rPr lang="en-US" sz="1200" dirty="0">
                <a:latin typeface="Calibri" panose="020F0502020204030204" pitchFamily="34" charset="0"/>
                <a:ea typeface="Calibri" panose="020F0502020204030204" pitchFamily="34" charset="0"/>
                <a:cs typeface="Times New Roman" panose="02020603050405020304" pitchFamily="18" charset="0"/>
              </a:rPr>
              <a:t> 64 (22): 3853–69. doi:10.1016/S0016-7037(00)00471-3.</a:t>
            </a:r>
          </a:p>
          <a:p>
            <a:pPr marL="463550" indent="-463550">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Smith, M.P., S.A. Gleeson, and B.W.D. Yardley. 2013. “Hydrothermal Fluid Evolution and Metal Transport in the Kiruna District, Sweden: Contrasting Metal </a:t>
            </a:r>
            <a:r>
              <a:rPr lang="en-US" sz="1200" dirty="0" err="1">
                <a:latin typeface="Calibri" panose="020F0502020204030204" pitchFamily="34" charset="0"/>
                <a:ea typeface="Calibri" panose="020F0502020204030204" pitchFamily="34" charset="0"/>
                <a:cs typeface="Times New Roman" panose="02020603050405020304" pitchFamily="18" charset="0"/>
              </a:rPr>
              <a:t>Behaviour</a:t>
            </a:r>
            <a:r>
              <a:rPr lang="en-US" sz="1200" dirty="0">
                <a:latin typeface="Calibri" panose="020F0502020204030204" pitchFamily="34" charset="0"/>
                <a:ea typeface="Calibri" panose="020F0502020204030204" pitchFamily="34" charset="0"/>
                <a:cs typeface="Times New Roman" panose="02020603050405020304" pitchFamily="18" charset="0"/>
              </a:rPr>
              <a:t> in Aqueous and Aqueous–carbonic Brines.” </a:t>
            </a:r>
            <a:r>
              <a:rPr lang="en-US" sz="1200" i="1" dirty="0" err="1">
                <a:latin typeface="Calibri" panose="020F0502020204030204" pitchFamily="34" charset="0"/>
                <a:ea typeface="Calibri" panose="020F0502020204030204" pitchFamily="34" charset="0"/>
                <a:cs typeface="Times New Roman" panose="02020603050405020304" pitchFamily="18" charset="0"/>
              </a:rPr>
              <a:t>Geochimica</a:t>
            </a:r>
            <a:r>
              <a:rPr lang="en-US" sz="1200" i="1" dirty="0">
                <a:latin typeface="Calibri" panose="020F0502020204030204" pitchFamily="34" charset="0"/>
                <a:ea typeface="Calibri" panose="020F0502020204030204" pitchFamily="34" charset="0"/>
                <a:cs typeface="Times New Roman" panose="02020603050405020304" pitchFamily="18" charset="0"/>
              </a:rPr>
              <a:t> et </a:t>
            </a:r>
            <a:r>
              <a:rPr lang="en-US" sz="1200" i="1" dirty="0" err="1">
                <a:latin typeface="Calibri" panose="020F0502020204030204" pitchFamily="34" charset="0"/>
                <a:ea typeface="Calibri" panose="020F0502020204030204" pitchFamily="34" charset="0"/>
                <a:cs typeface="Times New Roman" panose="02020603050405020304" pitchFamily="18" charset="0"/>
              </a:rPr>
              <a:t>Cosmochimica</a:t>
            </a:r>
            <a:r>
              <a:rPr lang="en-US" sz="1200" i="1" dirty="0">
                <a:latin typeface="Calibri" panose="020F0502020204030204" pitchFamily="34" charset="0"/>
                <a:ea typeface="Calibri" panose="020F0502020204030204" pitchFamily="34" charset="0"/>
                <a:cs typeface="Times New Roman" panose="02020603050405020304" pitchFamily="18" charset="0"/>
              </a:rPr>
              <a:t> </a:t>
            </a:r>
            <a:r>
              <a:rPr lang="en-US" sz="1200" i="1" dirty="0" err="1">
                <a:latin typeface="Calibri" panose="020F0502020204030204" pitchFamily="34" charset="0"/>
                <a:ea typeface="Calibri" panose="020F0502020204030204" pitchFamily="34" charset="0"/>
                <a:cs typeface="Times New Roman" panose="02020603050405020304" pitchFamily="18" charset="0"/>
              </a:rPr>
              <a:t>Acta</a:t>
            </a:r>
            <a:r>
              <a:rPr lang="en-US" sz="1200" dirty="0">
                <a:latin typeface="Calibri" panose="020F0502020204030204" pitchFamily="34" charset="0"/>
                <a:ea typeface="Calibri" panose="020F0502020204030204" pitchFamily="34" charset="0"/>
                <a:cs typeface="Times New Roman" panose="02020603050405020304" pitchFamily="18" charset="0"/>
              </a:rPr>
              <a:t> 102 (February): 89–112. doi:10.1016/j.gca.2012.10.015.</a:t>
            </a:r>
          </a:p>
          <a:p>
            <a:pPr marL="463550" indent="-463550">
              <a:lnSpc>
                <a:spcPct val="107000"/>
              </a:lnSpc>
              <a:spcAft>
                <a:spcPts val="8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Zellmer</a:t>
            </a:r>
            <a:r>
              <a:rPr lang="en-US" sz="1200" dirty="0">
                <a:latin typeface="Calibri" panose="020F0502020204030204" pitchFamily="34" charset="0"/>
                <a:ea typeface="Calibri" panose="020F0502020204030204" pitchFamily="34" charset="0"/>
                <a:cs typeface="Times New Roman" panose="02020603050405020304" pitchFamily="18" charset="0"/>
              </a:rPr>
              <a:t>, Georg F., and Catherine </a:t>
            </a:r>
            <a:r>
              <a:rPr lang="en-US" sz="1200" dirty="0" err="1">
                <a:latin typeface="Calibri" panose="020F0502020204030204" pitchFamily="34" charset="0"/>
                <a:ea typeface="Calibri" panose="020F0502020204030204" pitchFamily="34" charset="0"/>
                <a:cs typeface="Times New Roman" panose="02020603050405020304" pitchFamily="18" charset="0"/>
              </a:rPr>
              <a:t>Annen</a:t>
            </a:r>
            <a:r>
              <a:rPr lang="en-US" sz="1200" dirty="0">
                <a:latin typeface="Calibri" panose="020F0502020204030204" pitchFamily="34" charset="0"/>
                <a:ea typeface="Calibri" panose="020F0502020204030204" pitchFamily="34" charset="0"/>
                <a:cs typeface="Times New Roman" panose="02020603050405020304" pitchFamily="18" charset="0"/>
              </a:rPr>
              <a:t>. 2008. “An Introduction to Magma Dynamics.” </a:t>
            </a:r>
            <a:r>
              <a:rPr lang="en-US" sz="1200" i="1" dirty="0">
                <a:latin typeface="Calibri" panose="020F0502020204030204" pitchFamily="34" charset="0"/>
                <a:ea typeface="Calibri" panose="020F0502020204030204" pitchFamily="34" charset="0"/>
                <a:cs typeface="Times New Roman" panose="02020603050405020304" pitchFamily="18" charset="0"/>
              </a:rPr>
              <a:t>Geological Society, London, Special Publications</a:t>
            </a:r>
            <a:r>
              <a:rPr lang="en-US" sz="1200" dirty="0">
                <a:latin typeface="Calibri" panose="020F0502020204030204" pitchFamily="34" charset="0"/>
                <a:ea typeface="Calibri" panose="020F0502020204030204" pitchFamily="34" charset="0"/>
                <a:cs typeface="Times New Roman" panose="02020603050405020304" pitchFamily="18" charset="0"/>
              </a:rPr>
              <a:t> 304 (1): 1–13. doi:10.1144/SP304.1.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7"/>
          <p:cNvSpPr>
            <a:spLocks noGrp="1"/>
          </p:cNvSpPr>
          <p:nvPr>
            <p:ph type="title"/>
          </p:nvPr>
        </p:nvSpPr>
        <p:spPr>
          <a:xfrm>
            <a:off x="270456" y="0"/>
            <a:ext cx="7886700" cy="789272"/>
          </a:xfrm>
        </p:spPr>
        <p:txBody>
          <a:bodyPr/>
          <a:lstStyle/>
          <a:p>
            <a:r>
              <a:rPr lang="en-US" dirty="0" smtClean="0"/>
              <a:t>References</a:t>
            </a:r>
            <a:endParaRPr lang="en-US" dirty="0"/>
          </a:p>
        </p:txBody>
      </p:sp>
    </p:spTree>
    <p:extLst>
      <p:ext uri="{BB962C8B-B14F-4D97-AF65-F5344CB8AC3E}">
        <p14:creationId xmlns:p14="http://schemas.microsoft.com/office/powerpoint/2010/main" val="89608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3" y="76441"/>
            <a:ext cx="11631495" cy="1061866"/>
          </a:xfrm>
        </p:spPr>
        <p:txBody>
          <a:bodyPr>
            <a:normAutofit/>
          </a:bodyPr>
          <a:lstStyle/>
          <a:p>
            <a:r>
              <a:rPr lang="en-US" sz="5400" dirty="0" smtClean="0"/>
              <a:t>IOCG deposits tell of flow from SCML</a:t>
            </a:r>
            <a:endParaRPr lang="en-US" sz="5400" dirty="0"/>
          </a:p>
        </p:txBody>
      </p:sp>
      <p:sp>
        <p:nvSpPr>
          <p:cNvPr id="17" name="Rectangle 16"/>
          <p:cNvSpPr/>
          <p:nvPr/>
        </p:nvSpPr>
        <p:spPr>
          <a:xfrm>
            <a:off x="5911550" y="2224649"/>
            <a:ext cx="6251672" cy="4154984"/>
          </a:xfrm>
          <a:prstGeom prst="rect">
            <a:avLst/>
          </a:prstGeom>
        </p:spPr>
        <p:txBody>
          <a:bodyPr wrap="square">
            <a:spAutoFit/>
          </a:bodyPr>
          <a:lstStyle/>
          <a:p>
            <a:pPr marL="234950" indent="-173038" fontAlgn="ctr">
              <a:buFont typeface="Arial" panose="020B0604020202020204" pitchFamily="34" charset="0"/>
              <a:buChar char="•"/>
            </a:pPr>
            <a:r>
              <a:rPr lang="en-US" sz="2400" b="1" dirty="0" smtClean="0">
                <a:solidFill>
                  <a:srgbClr val="000000"/>
                </a:solidFill>
                <a:latin typeface="Calibri" panose="020F0502020204030204" pitchFamily="34" charset="0"/>
              </a:rPr>
              <a:t>Giant  deposit Cu, Au</a:t>
            </a:r>
            <a:r>
              <a:rPr lang="en-US" sz="2400" dirty="0" smtClean="0">
                <a:solidFill>
                  <a:srgbClr val="000000"/>
                </a:solidFill>
                <a:latin typeface="Calibri" panose="020F0502020204030204" pitchFamily="34" charset="0"/>
              </a:rPr>
              <a:t>, U, Ba, F, LREE</a:t>
            </a:r>
          </a:p>
          <a:p>
            <a:pPr marL="234950" indent="-173038" fontAlgn="ctr">
              <a:buFont typeface="Arial" panose="020B0604020202020204" pitchFamily="34" charset="0"/>
              <a:buChar char="•"/>
            </a:pPr>
            <a:r>
              <a:rPr lang="en-US" sz="2400" dirty="0" smtClean="0">
                <a:solidFill>
                  <a:srgbClr val="000000"/>
                </a:solidFill>
                <a:latin typeface="Calibri" panose="020F0502020204030204" pitchFamily="34" charset="0"/>
              </a:rPr>
              <a:t>Form surface </a:t>
            </a:r>
            <a:r>
              <a:rPr lang="en-US" sz="2400" b="1" dirty="0" smtClean="0">
                <a:solidFill>
                  <a:srgbClr val="000000"/>
                </a:solidFill>
                <a:latin typeface="Calibri" panose="020F0502020204030204" pitchFamily="34" charset="0"/>
              </a:rPr>
              <a:t>to &gt;10 km</a:t>
            </a:r>
          </a:p>
          <a:p>
            <a:pPr marL="234950" indent="-173038" fontAlgn="ctr">
              <a:buFont typeface="Arial" panose="020B0604020202020204" pitchFamily="34" charset="0"/>
              <a:buChar char="•"/>
            </a:pPr>
            <a:r>
              <a:rPr lang="en-US" sz="2400" b="1" dirty="0" smtClean="0">
                <a:solidFill>
                  <a:srgbClr val="000000"/>
                </a:solidFill>
                <a:latin typeface="Calibri" panose="020F0502020204030204" pitchFamily="34" charset="0"/>
              </a:rPr>
              <a:t>100s km</a:t>
            </a:r>
            <a:r>
              <a:rPr lang="en-US" sz="2400" b="1" baseline="30000" dirty="0" smtClean="0">
                <a:solidFill>
                  <a:srgbClr val="000000"/>
                </a:solidFill>
                <a:latin typeface="Calibri" panose="020F0502020204030204" pitchFamily="34" charset="0"/>
              </a:rPr>
              <a:t>2</a:t>
            </a:r>
            <a:r>
              <a:rPr lang="en-US" sz="2400" b="1" dirty="0" smtClean="0">
                <a:solidFill>
                  <a:srgbClr val="000000"/>
                </a:solidFill>
                <a:latin typeface="Calibri" panose="020F0502020204030204" pitchFamily="34" charset="0"/>
              </a:rPr>
              <a:t> Na </a:t>
            </a:r>
            <a:r>
              <a:rPr lang="en-US" sz="2400" b="1" dirty="0">
                <a:solidFill>
                  <a:srgbClr val="000000"/>
                </a:solidFill>
                <a:latin typeface="Calibri" panose="020F0502020204030204" pitchFamily="34" charset="0"/>
              </a:rPr>
              <a:t>alt</a:t>
            </a:r>
            <a:r>
              <a:rPr lang="en-US" sz="2400" dirty="0" smtClean="0">
                <a:solidFill>
                  <a:srgbClr val="000000"/>
                </a:solidFill>
                <a:latin typeface="Calibri" panose="020F0502020204030204" pitchFamily="34" charset="0"/>
              </a:rPr>
              <a:t>. requiring 500 km</a:t>
            </a:r>
            <a:r>
              <a:rPr lang="en-US" sz="2400" baseline="30000" dirty="0" smtClean="0">
                <a:solidFill>
                  <a:srgbClr val="000000"/>
                </a:solidFill>
                <a:latin typeface="Calibri" panose="020F0502020204030204" pitchFamily="34" charset="0"/>
              </a:rPr>
              <a:t>3</a:t>
            </a:r>
            <a:r>
              <a:rPr lang="en-US" sz="2400" dirty="0" smtClean="0">
                <a:solidFill>
                  <a:srgbClr val="000000"/>
                </a:solidFill>
                <a:latin typeface="Calibri" panose="020F0502020204030204" pitchFamily="34" charset="0"/>
              </a:rPr>
              <a:t> brine</a:t>
            </a:r>
            <a:endParaRPr lang="en-US" sz="2400" dirty="0">
              <a:solidFill>
                <a:srgbClr val="000000"/>
              </a:solidFill>
              <a:latin typeface="Calibri" panose="020F0502020204030204" pitchFamily="34" charset="0"/>
            </a:endParaRPr>
          </a:p>
          <a:p>
            <a:pPr marL="234950" indent="-173038" fontAlgn="ctr">
              <a:buFont typeface="Arial" panose="020B0604020202020204" pitchFamily="34" charset="0"/>
              <a:buChar char="•"/>
            </a:pPr>
            <a:r>
              <a:rPr lang="en-US" sz="2400" dirty="0">
                <a:solidFill>
                  <a:srgbClr val="000000"/>
                </a:solidFill>
                <a:latin typeface="Calibri" panose="020F0502020204030204" pitchFamily="34" charset="0"/>
              </a:rPr>
              <a:t> </a:t>
            </a:r>
            <a:r>
              <a:rPr lang="en-US" sz="2400" b="1" dirty="0">
                <a:solidFill>
                  <a:srgbClr val="000000"/>
                </a:solidFill>
                <a:latin typeface="Calibri" panose="020F0502020204030204" pitchFamily="34" charset="0"/>
              </a:rPr>
              <a:t>All ages </a:t>
            </a:r>
            <a:r>
              <a:rPr lang="en-US" sz="2400" dirty="0">
                <a:solidFill>
                  <a:srgbClr val="000000"/>
                </a:solidFill>
                <a:latin typeface="Calibri" panose="020F0502020204030204" pitchFamily="34" charset="0"/>
              </a:rPr>
              <a:t>(Archean to present)</a:t>
            </a:r>
          </a:p>
          <a:p>
            <a:pPr marL="234950" indent="-173038" fontAlgn="ctr">
              <a:buFont typeface="Arial" panose="020B0604020202020204" pitchFamily="34" charset="0"/>
              <a:buChar char="•"/>
            </a:pPr>
            <a:r>
              <a:rPr lang="en-US" sz="2400" dirty="0">
                <a:solidFill>
                  <a:srgbClr val="000000"/>
                </a:solidFill>
                <a:latin typeface="Calibri" panose="020F0502020204030204" pitchFamily="34" charset="0"/>
              </a:rPr>
              <a:t> </a:t>
            </a:r>
            <a:r>
              <a:rPr lang="en-US" sz="2400" b="1" dirty="0" smtClean="0">
                <a:solidFill>
                  <a:srgbClr val="000000"/>
                </a:solidFill>
                <a:latin typeface="Calibri" panose="020F0502020204030204" pitchFamily="34" charset="0"/>
              </a:rPr>
              <a:t>Sourced from </a:t>
            </a:r>
            <a:r>
              <a:rPr lang="en-US" sz="2400" b="1" dirty="0">
                <a:solidFill>
                  <a:srgbClr val="000000"/>
                </a:solidFill>
                <a:latin typeface="Calibri" panose="020F0502020204030204" pitchFamily="34" charset="0"/>
              </a:rPr>
              <a:t>SCLM </a:t>
            </a:r>
            <a:r>
              <a:rPr lang="en-US" sz="2400" b="1" dirty="0" smtClean="0">
                <a:solidFill>
                  <a:srgbClr val="000000"/>
                </a:solidFill>
                <a:latin typeface="Calibri" panose="020F0502020204030204" pitchFamily="34" charset="0"/>
              </a:rPr>
              <a:t>fertilized </a:t>
            </a:r>
            <a:r>
              <a:rPr lang="en-US" sz="2400" b="1" dirty="0">
                <a:solidFill>
                  <a:srgbClr val="000000"/>
                </a:solidFill>
                <a:latin typeface="Calibri" panose="020F0502020204030204" pitchFamily="34" charset="0"/>
              </a:rPr>
              <a:t>by subduction</a:t>
            </a:r>
            <a:endParaRPr lang="en-US" sz="2400" dirty="0">
              <a:solidFill>
                <a:srgbClr val="000000"/>
              </a:solidFill>
              <a:latin typeface="Calibri" panose="020F0502020204030204" pitchFamily="34" charset="0"/>
            </a:endParaRPr>
          </a:p>
          <a:p>
            <a:pPr marL="234950" indent="-173038" fontAlgn="ctr">
              <a:buFont typeface="Arial" panose="020B0604020202020204" pitchFamily="34" charset="0"/>
              <a:buChar char="•"/>
            </a:pPr>
            <a:r>
              <a:rPr lang="en-US" sz="2400" dirty="0">
                <a:solidFill>
                  <a:srgbClr val="000000"/>
                </a:solidFill>
                <a:latin typeface="Calibri" panose="020F0502020204030204" pitchFamily="34" charset="0"/>
              </a:rPr>
              <a:t> </a:t>
            </a:r>
            <a:r>
              <a:rPr lang="en-US" sz="2400" b="1" dirty="0" err="1" smtClean="0">
                <a:solidFill>
                  <a:srgbClr val="000000"/>
                </a:solidFill>
                <a:latin typeface="Calibri" panose="020F0502020204030204" pitchFamily="34" charset="0"/>
              </a:rPr>
              <a:t>Stru</a:t>
            </a:r>
            <a:r>
              <a:rPr lang="en-US" sz="2400" b="1" dirty="0" smtClean="0">
                <a:solidFill>
                  <a:srgbClr val="000000"/>
                </a:solidFill>
                <a:latin typeface="Calibri" panose="020F0502020204030204" pitchFamily="34" charset="0"/>
              </a:rPr>
              <a:t>. </a:t>
            </a:r>
            <a:r>
              <a:rPr lang="en-US" sz="2400" b="1" dirty="0">
                <a:solidFill>
                  <a:srgbClr val="000000"/>
                </a:solidFill>
                <a:latin typeface="Calibri" panose="020F0502020204030204" pitchFamily="34" charset="0"/>
              </a:rPr>
              <a:t>control </a:t>
            </a:r>
            <a:r>
              <a:rPr lang="en-US" sz="2400" dirty="0">
                <a:solidFill>
                  <a:srgbClr val="000000"/>
                </a:solidFill>
                <a:latin typeface="Calibri" panose="020F0502020204030204" pitchFamily="34" charset="0"/>
              </a:rPr>
              <a:t>(</a:t>
            </a:r>
            <a:r>
              <a:rPr lang="en-US" sz="2400" dirty="0" err="1">
                <a:solidFill>
                  <a:srgbClr val="000000"/>
                </a:solidFill>
                <a:latin typeface="Calibri" panose="020F0502020204030204" pitchFamily="34" charset="0"/>
              </a:rPr>
              <a:t>bdry</a:t>
            </a:r>
            <a:r>
              <a:rPr lang="en-US" sz="2400" dirty="0">
                <a:solidFill>
                  <a:srgbClr val="000000"/>
                </a:solidFill>
                <a:latin typeface="Calibri" panose="020F0502020204030204" pitchFamily="34" charset="0"/>
              </a:rPr>
              <a:t> cratons) and </a:t>
            </a:r>
            <a:r>
              <a:rPr lang="en-US" sz="2400" b="1" dirty="0" err="1">
                <a:solidFill>
                  <a:srgbClr val="000000"/>
                </a:solidFill>
                <a:latin typeface="Calibri" panose="020F0502020204030204" pitchFamily="34" charset="0"/>
              </a:rPr>
              <a:t>bx</a:t>
            </a:r>
            <a:endParaRPr lang="en-US" sz="2400" b="1" dirty="0">
              <a:solidFill>
                <a:srgbClr val="000000"/>
              </a:solidFill>
              <a:latin typeface="Calibri" panose="020F0502020204030204" pitchFamily="34" charset="0"/>
            </a:endParaRPr>
          </a:p>
          <a:p>
            <a:pPr marL="234950" indent="-173038" fontAlgn="ctr">
              <a:buFont typeface="Arial" panose="020B0604020202020204" pitchFamily="34" charset="0"/>
              <a:buChar char="•"/>
            </a:pPr>
            <a:r>
              <a:rPr lang="en-US" sz="2400" dirty="0">
                <a:solidFill>
                  <a:srgbClr val="000000"/>
                </a:solidFill>
                <a:latin typeface="Calibri" panose="020F0502020204030204" pitchFamily="34" charset="0"/>
              </a:rPr>
              <a:t> </a:t>
            </a:r>
            <a:r>
              <a:rPr lang="en-US" sz="2400" dirty="0" smtClean="0">
                <a:solidFill>
                  <a:srgbClr val="000000"/>
                </a:solidFill>
                <a:latin typeface="Calibri" panose="020F0502020204030204" pitchFamily="34" charset="0"/>
              </a:rPr>
              <a:t>Metals </a:t>
            </a:r>
            <a:r>
              <a:rPr lang="en-US" sz="2400" dirty="0">
                <a:solidFill>
                  <a:srgbClr val="000000"/>
                </a:solidFill>
                <a:latin typeface="Calibri" panose="020F0502020204030204" pitchFamily="34" charset="0"/>
              </a:rPr>
              <a:t>from </a:t>
            </a:r>
            <a:r>
              <a:rPr lang="en-US" sz="2400" b="1" dirty="0">
                <a:solidFill>
                  <a:srgbClr val="000000"/>
                </a:solidFill>
                <a:latin typeface="Calibri" panose="020F0502020204030204" pitchFamily="34" charset="0"/>
              </a:rPr>
              <a:t>UB to B magmas and crust</a:t>
            </a:r>
            <a:endParaRPr lang="en-US" sz="2400" dirty="0">
              <a:solidFill>
                <a:srgbClr val="000000"/>
              </a:solidFill>
              <a:latin typeface="Calibri" panose="020F0502020204030204" pitchFamily="34" charset="0"/>
            </a:endParaRPr>
          </a:p>
          <a:p>
            <a:pPr marL="234950" indent="-173038" fontAlgn="ctr">
              <a:buFont typeface="Arial" panose="020B0604020202020204" pitchFamily="34" charset="0"/>
              <a:buChar char="•"/>
            </a:pPr>
            <a:r>
              <a:rPr lang="en-US" sz="2400" dirty="0">
                <a:solidFill>
                  <a:srgbClr val="000000"/>
                </a:solidFill>
                <a:latin typeface="Calibri" panose="020F0502020204030204" pitchFamily="34" charset="0"/>
              </a:rPr>
              <a:t> </a:t>
            </a:r>
            <a:r>
              <a:rPr lang="en-US" sz="2400" dirty="0" smtClean="0">
                <a:solidFill>
                  <a:srgbClr val="000000"/>
                </a:solidFill>
                <a:latin typeface="Calibri" panose="020F0502020204030204" pitchFamily="34" charset="0"/>
              </a:rPr>
              <a:t>In </a:t>
            </a:r>
            <a:r>
              <a:rPr lang="en-US" sz="2400" b="1" dirty="0" smtClean="0">
                <a:solidFill>
                  <a:srgbClr val="000000"/>
                </a:solidFill>
                <a:latin typeface="Calibri" panose="020F0502020204030204" pitchFamily="34" charset="0"/>
              </a:rPr>
              <a:t>active </a:t>
            </a:r>
            <a:r>
              <a:rPr lang="en-US" sz="2400" b="1" dirty="0">
                <a:solidFill>
                  <a:srgbClr val="000000"/>
                </a:solidFill>
                <a:latin typeface="Calibri" panose="020F0502020204030204" pitchFamily="34" charset="0"/>
              </a:rPr>
              <a:t>intrusive </a:t>
            </a:r>
            <a:r>
              <a:rPr lang="en-US" sz="2400" b="1" dirty="0" smtClean="0">
                <a:solidFill>
                  <a:srgbClr val="000000"/>
                </a:solidFill>
                <a:latin typeface="Calibri" panose="020F0502020204030204" pitchFamily="34" charset="0"/>
              </a:rPr>
              <a:t>province </a:t>
            </a:r>
            <a:r>
              <a:rPr lang="en-US" sz="2400" dirty="0" smtClean="0">
                <a:solidFill>
                  <a:srgbClr val="000000"/>
                </a:solidFill>
                <a:latin typeface="Calibri" panose="020F0502020204030204" pitchFamily="34" charset="0"/>
              </a:rPr>
              <a:t>(not </a:t>
            </a:r>
            <a:r>
              <a:rPr lang="en-US" sz="2400" dirty="0" err="1" smtClean="0">
                <a:solidFill>
                  <a:srgbClr val="000000"/>
                </a:solidFill>
                <a:latin typeface="Calibri" panose="020F0502020204030204" pitchFamily="34" charset="0"/>
              </a:rPr>
              <a:t>assoc</a:t>
            </a:r>
            <a:r>
              <a:rPr lang="en-US" sz="2400" dirty="0" smtClean="0">
                <a:solidFill>
                  <a:srgbClr val="000000"/>
                </a:solidFill>
                <a:latin typeface="Calibri" panose="020F0502020204030204" pitchFamily="34" charset="0"/>
              </a:rPr>
              <a:t> w/ </a:t>
            </a:r>
            <a:r>
              <a:rPr lang="en-US" sz="2400" dirty="0" err="1" smtClean="0">
                <a:solidFill>
                  <a:srgbClr val="000000"/>
                </a:solidFill>
                <a:latin typeface="Calibri" panose="020F0502020204030204" pitchFamily="34" charset="0"/>
              </a:rPr>
              <a:t>intr</a:t>
            </a:r>
            <a:r>
              <a:rPr lang="en-US" sz="2400" dirty="0" smtClean="0">
                <a:solidFill>
                  <a:srgbClr val="000000"/>
                </a:solidFill>
                <a:latin typeface="Calibri" panose="020F0502020204030204" pitchFamily="34" charset="0"/>
              </a:rPr>
              <a:t>)</a:t>
            </a:r>
            <a:endParaRPr lang="en-US" sz="2400" dirty="0">
              <a:solidFill>
                <a:srgbClr val="000000"/>
              </a:solidFill>
              <a:latin typeface="Calibri" panose="020F0502020204030204" pitchFamily="34" charset="0"/>
            </a:endParaRPr>
          </a:p>
          <a:p>
            <a:pPr marL="234950" indent="-173038" fontAlgn="ctr">
              <a:buFont typeface="Arial" panose="020B0604020202020204" pitchFamily="34" charset="0"/>
              <a:buChar char="•"/>
            </a:pPr>
            <a:r>
              <a:rPr lang="en-US" sz="2400" dirty="0">
                <a:solidFill>
                  <a:srgbClr val="000000"/>
                </a:solidFill>
                <a:latin typeface="Calibri" panose="020F0502020204030204" pitchFamily="34" charset="0"/>
              </a:rPr>
              <a:t> </a:t>
            </a:r>
            <a:r>
              <a:rPr lang="en-US" sz="2400" b="1" dirty="0" smtClean="0">
                <a:solidFill>
                  <a:srgbClr val="000000"/>
                </a:solidFill>
                <a:latin typeface="Calibri" panose="020F0502020204030204" pitchFamily="34" charset="0"/>
              </a:rPr>
              <a:t>Don’t </a:t>
            </a:r>
            <a:r>
              <a:rPr lang="en-US" sz="2400" b="1" dirty="0">
                <a:solidFill>
                  <a:srgbClr val="000000"/>
                </a:solidFill>
                <a:latin typeface="Calibri" panose="020F0502020204030204" pitchFamily="34" charset="0"/>
              </a:rPr>
              <a:t>have to be near current </a:t>
            </a:r>
            <a:r>
              <a:rPr lang="en-US" sz="2400" b="1" dirty="0" smtClean="0">
                <a:solidFill>
                  <a:srgbClr val="000000"/>
                </a:solidFill>
                <a:latin typeface="Calibri" panose="020F0502020204030204" pitchFamily="34" charset="0"/>
              </a:rPr>
              <a:t>subduction</a:t>
            </a:r>
            <a:r>
              <a:rPr lang="en-US" sz="2400" dirty="0" smtClean="0">
                <a:solidFill>
                  <a:srgbClr val="000000"/>
                </a:solidFill>
                <a:latin typeface="Calibri" panose="020F0502020204030204" pitchFamily="34" charset="0"/>
              </a:rPr>
              <a:t> </a:t>
            </a:r>
          </a:p>
          <a:p>
            <a:pPr marL="61912" fontAlgn="ctr"/>
            <a:r>
              <a:rPr lang="en-US" sz="2400" dirty="0">
                <a:solidFill>
                  <a:srgbClr val="000000"/>
                </a:solidFill>
                <a:latin typeface="Calibri" panose="020F0502020204030204" pitchFamily="34" charset="0"/>
              </a:rPr>
              <a:t> </a:t>
            </a:r>
            <a:r>
              <a:rPr lang="en-US" sz="2400" dirty="0" smtClean="0">
                <a:solidFill>
                  <a:srgbClr val="000000"/>
                </a:solidFill>
                <a:latin typeface="Calibri" panose="020F0502020204030204" pitchFamily="34" charset="0"/>
              </a:rPr>
              <a:t>    (100-200 </a:t>
            </a:r>
            <a:r>
              <a:rPr lang="en-US" sz="2400" dirty="0">
                <a:solidFill>
                  <a:srgbClr val="000000"/>
                </a:solidFill>
                <a:latin typeface="Calibri" panose="020F0502020204030204" pitchFamily="34" charset="0"/>
              </a:rPr>
              <a:t>ma post </a:t>
            </a:r>
            <a:r>
              <a:rPr lang="en-US" sz="2400" dirty="0" smtClean="0">
                <a:solidFill>
                  <a:srgbClr val="000000"/>
                </a:solidFill>
                <a:latin typeface="Calibri" panose="020F0502020204030204" pitchFamily="34" charset="0"/>
              </a:rPr>
              <a:t>supercontinent assembly)</a:t>
            </a:r>
          </a:p>
          <a:p>
            <a:pPr marL="404812" indent="-342900" fontAlgn="ctr">
              <a:buFont typeface="Arial" panose="020B0604020202020204" pitchFamily="34" charset="0"/>
              <a:buChar char="•"/>
            </a:pPr>
            <a:r>
              <a:rPr lang="en-US" sz="2400" dirty="0" smtClean="0">
                <a:solidFill>
                  <a:srgbClr val="000000"/>
                </a:solidFill>
                <a:latin typeface="Calibri" panose="020F0502020204030204" pitchFamily="34" charset="0"/>
              </a:rPr>
              <a:t>Can form </a:t>
            </a:r>
            <a:r>
              <a:rPr lang="en-US" sz="2400" b="1" dirty="0" smtClean="0">
                <a:solidFill>
                  <a:srgbClr val="000000"/>
                </a:solidFill>
                <a:latin typeface="Calibri" panose="020F0502020204030204" pitchFamily="34" charset="0"/>
              </a:rPr>
              <a:t>wherever SCLM </a:t>
            </a:r>
            <a:r>
              <a:rPr lang="en-US" sz="2400" dirty="0" smtClean="0">
                <a:solidFill>
                  <a:srgbClr val="000000"/>
                </a:solidFill>
                <a:latin typeface="Calibri" panose="020F0502020204030204" pitchFamily="34" charset="0"/>
              </a:rPr>
              <a:t>not delaminated</a:t>
            </a:r>
            <a:endParaRPr lang="en-US" sz="2400" dirty="0">
              <a:solidFill>
                <a:srgbClr val="000000"/>
              </a:solidFill>
              <a:latin typeface="Calibri" panose="020F0502020204030204" pitchFamily="34" charset="0"/>
            </a:endParaRPr>
          </a:p>
        </p:txBody>
      </p:sp>
      <p:grpSp>
        <p:nvGrpSpPr>
          <p:cNvPr id="9" name="Group 8"/>
          <p:cNvGrpSpPr/>
          <p:nvPr/>
        </p:nvGrpSpPr>
        <p:grpSpPr>
          <a:xfrm>
            <a:off x="309093" y="2088998"/>
            <a:ext cx="5487971" cy="4552355"/>
            <a:chOff x="309093" y="1420452"/>
            <a:chExt cx="5487971" cy="4552355"/>
          </a:xfrm>
        </p:grpSpPr>
        <p:pic>
          <p:nvPicPr>
            <p:cNvPr id="129" name="Picture 128"/>
            <p:cNvPicPr>
              <a:picLocks noChangeAspect="1"/>
            </p:cNvPicPr>
            <p:nvPr/>
          </p:nvPicPr>
          <p:blipFill>
            <a:blip r:embed="rId2"/>
            <a:stretch>
              <a:fillRect/>
            </a:stretch>
          </p:blipFill>
          <p:spPr>
            <a:xfrm>
              <a:off x="309093" y="1420452"/>
              <a:ext cx="4626529" cy="4552355"/>
            </a:xfrm>
            <a:prstGeom prst="rect">
              <a:avLst/>
            </a:prstGeom>
          </p:spPr>
        </p:pic>
        <p:sp>
          <p:nvSpPr>
            <p:cNvPr id="131" name="Right Arrow 130"/>
            <p:cNvSpPr/>
            <p:nvPr/>
          </p:nvSpPr>
          <p:spPr>
            <a:xfrm rot="12839569">
              <a:off x="3539523" y="2842228"/>
              <a:ext cx="308009" cy="202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3903107" y="2824430"/>
              <a:ext cx="1492268" cy="738664"/>
            </a:xfrm>
            <a:prstGeom prst="rect">
              <a:avLst/>
            </a:prstGeom>
            <a:noFill/>
          </p:spPr>
          <p:txBody>
            <a:bodyPr wrap="none" rtlCol="0">
              <a:spAutoFit/>
            </a:bodyPr>
            <a:lstStyle/>
            <a:p>
              <a:r>
                <a:rPr lang="en-US" sz="1400" dirty="0" smtClean="0"/>
                <a:t>Phase separation</a:t>
              </a:r>
            </a:p>
            <a:p>
              <a:r>
                <a:rPr lang="en-US" sz="1400" dirty="0" smtClean="0"/>
                <a:t>Na alteration</a:t>
              </a:r>
            </a:p>
            <a:p>
              <a:r>
                <a:rPr lang="en-US" sz="1400" dirty="0" smtClean="0"/>
                <a:t>Au, Cu deposition</a:t>
              </a:r>
              <a:endParaRPr lang="en-US" sz="1400" dirty="0"/>
            </a:p>
          </p:txBody>
        </p:sp>
        <p:sp>
          <p:nvSpPr>
            <p:cNvPr id="133" name="TextBox 132"/>
            <p:cNvSpPr txBox="1"/>
            <p:nvPr/>
          </p:nvSpPr>
          <p:spPr>
            <a:xfrm>
              <a:off x="4761652" y="4300267"/>
              <a:ext cx="1035412" cy="646331"/>
            </a:xfrm>
            <a:prstGeom prst="rect">
              <a:avLst/>
            </a:prstGeom>
            <a:noFill/>
          </p:spPr>
          <p:txBody>
            <a:bodyPr wrap="none" rtlCol="0">
              <a:spAutoFit/>
            </a:bodyPr>
            <a:lstStyle/>
            <a:p>
              <a:r>
                <a:rPr lang="en-US" dirty="0"/>
                <a:t>H</a:t>
              </a:r>
              <a:r>
                <a:rPr lang="en-US" baseline="-25000" dirty="0"/>
                <a:t>2</a:t>
              </a:r>
              <a:r>
                <a:rPr lang="en-US" dirty="0"/>
                <a:t>O-CO</a:t>
              </a:r>
              <a:r>
                <a:rPr lang="en-US" baseline="-25000" dirty="0"/>
                <a:t>2</a:t>
              </a:r>
              <a:r>
                <a:rPr lang="en-US" dirty="0"/>
                <a:t> </a:t>
              </a:r>
              <a:endParaRPr lang="en-US" dirty="0" smtClean="0"/>
            </a:p>
            <a:p>
              <a:r>
                <a:rPr lang="en-US" dirty="0" err="1" smtClean="0"/>
                <a:t>sc</a:t>
              </a:r>
              <a:r>
                <a:rPr lang="en-US" dirty="0" smtClean="0"/>
                <a:t> fluid</a:t>
              </a:r>
              <a:endParaRPr lang="en-US" dirty="0"/>
            </a:p>
          </p:txBody>
        </p:sp>
        <p:sp>
          <p:nvSpPr>
            <p:cNvPr id="134" name="Down Arrow 133"/>
            <p:cNvSpPr/>
            <p:nvPr/>
          </p:nvSpPr>
          <p:spPr>
            <a:xfrm rot="7112736">
              <a:off x="3548426" y="4372191"/>
              <a:ext cx="248944" cy="323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4125047" y="5101891"/>
              <a:ext cx="1621149" cy="646331"/>
            </a:xfrm>
            <a:prstGeom prst="rect">
              <a:avLst/>
            </a:prstGeom>
            <a:noFill/>
          </p:spPr>
          <p:txBody>
            <a:bodyPr wrap="none" rtlCol="0">
              <a:spAutoFit/>
            </a:bodyPr>
            <a:lstStyle/>
            <a:p>
              <a:r>
                <a:rPr lang="en-US" dirty="0"/>
                <a:t>Carbonate rich </a:t>
              </a:r>
              <a:endParaRPr lang="en-US" dirty="0" smtClean="0"/>
            </a:p>
            <a:p>
              <a:r>
                <a:rPr lang="en-US" dirty="0" smtClean="0"/>
                <a:t>silicic </a:t>
              </a:r>
              <a:r>
                <a:rPr lang="en-US" dirty="0"/>
                <a:t>melt</a:t>
              </a:r>
            </a:p>
          </p:txBody>
        </p:sp>
        <p:sp>
          <p:nvSpPr>
            <p:cNvPr id="137" name="TextBox 136"/>
            <p:cNvSpPr txBox="1"/>
            <p:nvPr/>
          </p:nvSpPr>
          <p:spPr>
            <a:xfrm>
              <a:off x="3421413" y="3892263"/>
              <a:ext cx="747320" cy="369332"/>
            </a:xfrm>
            <a:prstGeom prst="rect">
              <a:avLst/>
            </a:prstGeom>
            <a:noFill/>
          </p:spPr>
          <p:txBody>
            <a:bodyPr wrap="none" rtlCol="0">
              <a:spAutoFit/>
            </a:bodyPr>
            <a:lstStyle/>
            <a:p>
              <a:r>
                <a:rPr lang="en-US" dirty="0"/>
                <a:t>basalt</a:t>
              </a:r>
            </a:p>
          </p:txBody>
        </p:sp>
        <p:sp>
          <p:nvSpPr>
            <p:cNvPr id="4" name="Freeform 3"/>
            <p:cNvSpPr/>
            <p:nvPr/>
          </p:nvSpPr>
          <p:spPr>
            <a:xfrm>
              <a:off x="3049583" y="2517415"/>
              <a:ext cx="643944" cy="244699"/>
            </a:xfrm>
            <a:custGeom>
              <a:avLst/>
              <a:gdLst>
                <a:gd name="connsiteX0" fmla="*/ 218941 w 643944"/>
                <a:gd name="connsiteY0" fmla="*/ 0 h 244699"/>
                <a:gd name="connsiteX1" fmla="*/ 64394 w 643944"/>
                <a:gd name="connsiteY1" fmla="*/ 64395 h 244699"/>
                <a:gd name="connsiteX2" fmla="*/ 0 w 643944"/>
                <a:gd name="connsiteY2" fmla="*/ 141668 h 244699"/>
                <a:gd name="connsiteX3" fmla="*/ 141668 w 643944"/>
                <a:gd name="connsiteY3" fmla="*/ 218941 h 244699"/>
                <a:gd name="connsiteX4" fmla="*/ 399245 w 643944"/>
                <a:gd name="connsiteY4" fmla="*/ 244699 h 244699"/>
                <a:gd name="connsiteX5" fmla="*/ 579549 w 643944"/>
                <a:gd name="connsiteY5" fmla="*/ 206062 h 244699"/>
                <a:gd name="connsiteX6" fmla="*/ 643944 w 643944"/>
                <a:gd name="connsiteY6" fmla="*/ 77274 h 244699"/>
                <a:gd name="connsiteX7" fmla="*/ 399245 w 643944"/>
                <a:gd name="connsiteY7" fmla="*/ 0 h 244699"/>
                <a:gd name="connsiteX8" fmla="*/ 296214 w 643944"/>
                <a:gd name="connsiteY8" fmla="*/ 0 h 24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944" h="244699">
                  <a:moveTo>
                    <a:pt x="218941" y="0"/>
                  </a:moveTo>
                  <a:lnTo>
                    <a:pt x="64394" y="64395"/>
                  </a:lnTo>
                  <a:lnTo>
                    <a:pt x="0" y="141668"/>
                  </a:lnTo>
                  <a:lnTo>
                    <a:pt x="141668" y="218941"/>
                  </a:lnTo>
                  <a:lnTo>
                    <a:pt x="399245" y="244699"/>
                  </a:lnTo>
                  <a:lnTo>
                    <a:pt x="579549" y="206062"/>
                  </a:lnTo>
                  <a:lnTo>
                    <a:pt x="643944" y="77274"/>
                  </a:lnTo>
                  <a:lnTo>
                    <a:pt x="399245" y="0"/>
                  </a:lnTo>
                  <a:lnTo>
                    <a:pt x="296214" y="0"/>
                  </a:lnTo>
                </a:path>
              </a:pathLst>
            </a:custGeom>
            <a:solidFill>
              <a:srgbClr val="FFFF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54172" y="2639764"/>
              <a:ext cx="795411" cy="369332"/>
            </a:xfrm>
            <a:prstGeom prst="rect">
              <a:avLst/>
            </a:prstGeom>
            <a:noFill/>
          </p:spPr>
          <p:txBody>
            <a:bodyPr wrap="none" rtlCol="0">
              <a:spAutoFit/>
            </a:bodyPr>
            <a:lstStyle/>
            <a:p>
              <a:r>
                <a:rPr lang="en-US" dirty="0" smtClean="0">
                  <a:solidFill>
                    <a:schemeClr val="accent1">
                      <a:lumMod val="75000"/>
                    </a:schemeClr>
                  </a:solidFill>
                </a:rPr>
                <a:t>Na alt.</a:t>
              </a:r>
              <a:endParaRPr lang="en-US" dirty="0">
                <a:solidFill>
                  <a:schemeClr val="accent1">
                    <a:lumMod val="75000"/>
                  </a:schemeClr>
                </a:solidFill>
              </a:endParaRPr>
            </a:p>
          </p:txBody>
        </p:sp>
        <p:sp>
          <p:nvSpPr>
            <p:cNvPr id="6" name="TextBox 5"/>
            <p:cNvSpPr txBox="1"/>
            <p:nvPr/>
          </p:nvSpPr>
          <p:spPr>
            <a:xfrm>
              <a:off x="3951104" y="4300267"/>
              <a:ext cx="875561" cy="369332"/>
            </a:xfrm>
            <a:prstGeom prst="rect">
              <a:avLst/>
            </a:prstGeom>
            <a:noFill/>
          </p:spPr>
          <p:txBody>
            <a:bodyPr wrap="none" rtlCol="0">
              <a:spAutoFit/>
            </a:bodyPr>
            <a:lstStyle/>
            <a:p>
              <a:r>
                <a:rPr lang="en-US" dirty="0" smtClean="0">
                  <a:solidFill>
                    <a:schemeClr val="accent1">
                      <a:lumMod val="75000"/>
                    </a:schemeClr>
                  </a:solidFill>
                </a:rPr>
                <a:t>&gt;80 km</a:t>
              </a:r>
              <a:endParaRPr lang="en-US" dirty="0">
                <a:solidFill>
                  <a:schemeClr val="accent1">
                    <a:lumMod val="75000"/>
                  </a:schemeClr>
                </a:solidFill>
              </a:endParaRPr>
            </a:p>
          </p:txBody>
        </p:sp>
        <p:sp>
          <p:nvSpPr>
            <p:cNvPr id="7" name="TextBox 6"/>
            <p:cNvSpPr txBox="1"/>
            <p:nvPr/>
          </p:nvSpPr>
          <p:spPr>
            <a:xfrm>
              <a:off x="3471137" y="2214573"/>
              <a:ext cx="401264" cy="369332"/>
            </a:xfrm>
            <a:prstGeom prst="rect">
              <a:avLst/>
            </a:prstGeom>
            <a:noFill/>
          </p:spPr>
          <p:txBody>
            <a:bodyPr wrap="none" rtlCol="0">
              <a:spAutoFit/>
            </a:bodyPr>
            <a:lstStyle/>
            <a:p>
              <a:r>
                <a:rPr lang="en-US" dirty="0" err="1" smtClean="0">
                  <a:solidFill>
                    <a:schemeClr val="accent1">
                      <a:lumMod val="75000"/>
                    </a:schemeClr>
                  </a:solidFill>
                </a:rPr>
                <a:t>bx</a:t>
              </a:r>
              <a:endParaRPr lang="en-US" dirty="0">
                <a:solidFill>
                  <a:schemeClr val="accent1">
                    <a:lumMod val="75000"/>
                  </a:schemeClr>
                </a:solidFill>
              </a:endParaRPr>
            </a:p>
          </p:txBody>
        </p:sp>
      </p:grpSp>
      <p:sp>
        <p:nvSpPr>
          <p:cNvPr id="8" name="TextBox 7"/>
          <p:cNvSpPr txBox="1"/>
          <p:nvPr/>
        </p:nvSpPr>
        <p:spPr>
          <a:xfrm>
            <a:off x="8123859" y="798974"/>
            <a:ext cx="3580147" cy="369332"/>
          </a:xfrm>
          <a:prstGeom prst="rect">
            <a:avLst/>
          </a:prstGeom>
          <a:noFill/>
        </p:spPr>
        <p:txBody>
          <a:bodyPr wrap="none" rtlCol="0">
            <a:spAutoFit/>
          </a:bodyPr>
          <a:lstStyle/>
          <a:p>
            <a:r>
              <a:rPr lang="en-US" dirty="0" smtClean="0">
                <a:solidFill>
                  <a:schemeClr val="accent6">
                    <a:lumMod val="75000"/>
                  </a:schemeClr>
                </a:solidFill>
              </a:rPr>
              <a:t>Sub-continental mantle lithosphere</a:t>
            </a:r>
            <a:endParaRPr lang="en-US" dirty="0">
              <a:solidFill>
                <a:schemeClr val="accent6">
                  <a:lumMod val="75000"/>
                </a:schemeClr>
              </a:solidFill>
            </a:endParaRPr>
          </a:p>
        </p:txBody>
      </p:sp>
      <p:sp>
        <p:nvSpPr>
          <p:cNvPr id="10" name="TextBox 9"/>
          <p:cNvSpPr txBox="1"/>
          <p:nvPr/>
        </p:nvSpPr>
        <p:spPr>
          <a:xfrm>
            <a:off x="825734" y="995931"/>
            <a:ext cx="5938677" cy="1200329"/>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Story of CO</a:t>
            </a:r>
            <a:r>
              <a:rPr lang="en-US" sz="2400" baseline="-25000" dirty="0" smtClean="0"/>
              <a:t>2</a:t>
            </a:r>
            <a:r>
              <a:rPr lang="en-US" sz="2400" dirty="0" smtClean="0"/>
              <a:t> cycling</a:t>
            </a:r>
          </a:p>
          <a:p>
            <a:pPr marL="285750" indent="-285750">
              <a:buFont typeface="Arial" panose="020B0604020202020204" pitchFamily="34" charset="0"/>
              <a:buChar char="•"/>
            </a:pPr>
            <a:r>
              <a:rPr lang="en-US" sz="2400" dirty="0" smtClean="0"/>
              <a:t>Gas prepares path for later magmas</a:t>
            </a:r>
          </a:p>
          <a:p>
            <a:pPr marL="285750" indent="-285750">
              <a:buFont typeface="Arial" panose="020B0604020202020204" pitchFamily="34" charset="0"/>
              <a:buChar char="•"/>
            </a:pPr>
            <a:r>
              <a:rPr lang="en-US" sz="2400" dirty="0" smtClean="0"/>
              <a:t>Phase separation alters and deposits metals</a:t>
            </a:r>
            <a:endParaRPr lang="en-US" sz="2400" dirty="0"/>
          </a:p>
        </p:txBody>
      </p:sp>
      <p:sp>
        <p:nvSpPr>
          <p:cNvPr id="3" name="TextBox 2"/>
          <p:cNvSpPr txBox="1"/>
          <p:nvPr/>
        </p:nvSpPr>
        <p:spPr>
          <a:xfrm>
            <a:off x="6880164" y="1310822"/>
            <a:ext cx="5060424" cy="523220"/>
          </a:xfrm>
          <a:prstGeom prst="rect">
            <a:avLst/>
          </a:prstGeom>
          <a:noFill/>
        </p:spPr>
        <p:txBody>
          <a:bodyPr wrap="none" rtlCol="0">
            <a:spAutoFit/>
          </a:bodyPr>
          <a:lstStyle/>
          <a:p>
            <a:r>
              <a:rPr lang="en-US" sz="2800" dirty="0" smtClean="0">
                <a:solidFill>
                  <a:srgbClr val="0000FF"/>
                </a:solidFill>
              </a:rPr>
              <a:t>Are volatiles magma pathfinders?</a:t>
            </a:r>
            <a:endParaRPr lang="en-US" sz="2800" dirty="0">
              <a:solidFill>
                <a:srgbClr val="0000FF"/>
              </a:solidFill>
            </a:endParaRPr>
          </a:p>
        </p:txBody>
      </p:sp>
    </p:spTree>
    <p:extLst>
      <p:ext uri="{BB962C8B-B14F-4D97-AF65-F5344CB8AC3E}">
        <p14:creationId xmlns:p14="http://schemas.microsoft.com/office/powerpoint/2010/main" val="3341785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5686" y="66092"/>
            <a:ext cx="3532469" cy="1325563"/>
          </a:xfrm>
        </p:spPr>
        <p:txBody>
          <a:bodyPr/>
          <a:lstStyle/>
          <a:p>
            <a:r>
              <a:rPr lang="en-US" b="1" dirty="0" smtClean="0"/>
              <a:t>IOCG deposits</a:t>
            </a:r>
            <a:endParaRPr lang="en-US" b="1" dirty="0"/>
          </a:p>
        </p:txBody>
      </p:sp>
      <p:sp>
        <p:nvSpPr>
          <p:cNvPr id="4" name="TextBox 3"/>
          <p:cNvSpPr txBox="1"/>
          <p:nvPr/>
        </p:nvSpPr>
        <p:spPr>
          <a:xfrm>
            <a:off x="5986275" y="98994"/>
            <a:ext cx="2140586" cy="338554"/>
          </a:xfrm>
          <a:prstGeom prst="rect">
            <a:avLst/>
          </a:prstGeom>
          <a:noFill/>
        </p:spPr>
        <p:txBody>
          <a:bodyPr wrap="none" rtlCol="0">
            <a:spAutoFit/>
          </a:bodyPr>
          <a:lstStyle/>
          <a:p>
            <a:r>
              <a:rPr lang="en-US" sz="1600" dirty="0">
                <a:solidFill>
                  <a:schemeClr val="accent6">
                    <a:lumMod val="75000"/>
                  </a:schemeClr>
                </a:solidFill>
              </a:rPr>
              <a:t>Iron Oxide Copper Gold</a:t>
            </a:r>
          </a:p>
        </p:txBody>
      </p:sp>
      <p:sp>
        <p:nvSpPr>
          <p:cNvPr id="5" name="TextBox 4"/>
          <p:cNvSpPr txBox="1"/>
          <p:nvPr/>
        </p:nvSpPr>
        <p:spPr>
          <a:xfrm>
            <a:off x="5192536" y="1046385"/>
            <a:ext cx="4302781" cy="369332"/>
          </a:xfrm>
          <a:prstGeom prst="rect">
            <a:avLst/>
          </a:prstGeom>
          <a:noFill/>
        </p:spPr>
        <p:txBody>
          <a:bodyPr wrap="none" rtlCol="0">
            <a:spAutoFit/>
          </a:bodyPr>
          <a:lstStyle/>
          <a:p>
            <a:r>
              <a:rPr lang="en-US" dirty="0">
                <a:solidFill>
                  <a:srgbClr val="0000FF"/>
                </a:solidFill>
              </a:rPr>
              <a:t>Like porphyry copper deposits, but different</a:t>
            </a:r>
          </a:p>
        </p:txBody>
      </p:sp>
      <p:grpSp>
        <p:nvGrpSpPr>
          <p:cNvPr id="12" name="Group 11"/>
          <p:cNvGrpSpPr/>
          <p:nvPr/>
        </p:nvGrpSpPr>
        <p:grpSpPr>
          <a:xfrm>
            <a:off x="5020140" y="1415718"/>
            <a:ext cx="6926863" cy="4706352"/>
            <a:chOff x="2573154" y="1515140"/>
            <a:chExt cx="6926863" cy="4706352"/>
          </a:xfrm>
        </p:grpSpPr>
        <p:grpSp>
          <p:nvGrpSpPr>
            <p:cNvPr id="7" name="Group 6"/>
            <p:cNvGrpSpPr/>
            <p:nvPr/>
          </p:nvGrpSpPr>
          <p:grpSpPr>
            <a:xfrm>
              <a:off x="2573154" y="1515140"/>
              <a:ext cx="6926863" cy="4706352"/>
              <a:chOff x="2573154" y="1515140"/>
              <a:chExt cx="6926863" cy="4706352"/>
            </a:xfrm>
          </p:grpSpPr>
          <p:pic>
            <p:nvPicPr>
              <p:cNvPr id="3" name="Picture 2"/>
              <p:cNvPicPr>
                <a:picLocks noChangeAspect="1"/>
              </p:cNvPicPr>
              <p:nvPr/>
            </p:nvPicPr>
            <p:blipFill rotWithShape="1">
              <a:blip r:embed="rId2"/>
              <a:srcRect b="20514"/>
              <a:stretch/>
            </p:blipFill>
            <p:spPr>
              <a:xfrm>
                <a:off x="2691983" y="1515140"/>
                <a:ext cx="6808034" cy="4288894"/>
              </a:xfrm>
              <a:prstGeom prst="rect">
                <a:avLst/>
              </a:prstGeom>
            </p:spPr>
          </p:pic>
          <p:sp>
            <p:nvSpPr>
              <p:cNvPr id="6" name="TextBox 5"/>
              <p:cNvSpPr txBox="1"/>
              <p:nvPr/>
            </p:nvSpPr>
            <p:spPr>
              <a:xfrm>
                <a:off x="2573154" y="5852160"/>
                <a:ext cx="2569358" cy="369332"/>
              </a:xfrm>
              <a:prstGeom prst="rect">
                <a:avLst/>
              </a:prstGeom>
              <a:noFill/>
            </p:spPr>
            <p:txBody>
              <a:bodyPr wrap="none" rtlCol="0">
                <a:spAutoFit/>
              </a:bodyPr>
              <a:lstStyle/>
              <a:p>
                <a:r>
                  <a:rPr lang="en-US" dirty="0"/>
                  <a:t>Extensive sodic alteration</a:t>
                </a:r>
              </a:p>
            </p:txBody>
          </p:sp>
          <p:cxnSp>
            <p:nvCxnSpPr>
              <p:cNvPr id="8" name="Straight Arrow Connector 7"/>
              <p:cNvCxnSpPr>
                <a:stCxn id="6" idx="0"/>
              </p:cNvCxnSpPr>
              <p:nvPr/>
            </p:nvCxnSpPr>
            <p:spPr>
              <a:xfrm flipV="1">
                <a:off x="3857833" y="5293896"/>
                <a:ext cx="678874" cy="558265"/>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7420921" y="5746512"/>
              <a:ext cx="1912190" cy="276999"/>
            </a:xfrm>
            <a:prstGeom prst="rect">
              <a:avLst/>
            </a:prstGeom>
            <a:noFill/>
          </p:spPr>
          <p:txBody>
            <a:bodyPr wrap="none" rtlCol="0">
              <a:spAutoFit/>
            </a:bodyPr>
            <a:lstStyle/>
            <a:p>
              <a:r>
                <a:rPr lang="en-US" sz="1200" dirty="0">
                  <a:solidFill>
                    <a:schemeClr val="accent6">
                      <a:lumMod val="75000"/>
                    </a:schemeClr>
                  </a:solidFill>
                </a:rPr>
                <a:t>Richards and </a:t>
              </a:r>
              <a:r>
                <a:rPr lang="en-US" sz="1200" dirty="0" err="1">
                  <a:solidFill>
                    <a:schemeClr val="accent6">
                      <a:lumMod val="75000"/>
                    </a:schemeClr>
                  </a:solidFill>
                </a:rPr>
                <a:t>Mumin</a:t>
              </a:r>
              <a:r>
                <a:rPr lang="en-US" sz="1200" dirty="0">
                  <a:solidFill>
                    <a:schemeClr val="accent6">
                      <a:lumMod val="75000"/>
                    </a:schemeClr>
                  </a:solidFill>
                </a:rPr>
                <a:t> (2013)</a:t>
              </a:r>
            </a:p>
          </p:txBody>
        </p:sp>
      </p:grpSp>
      <p:sp>
        <p:nvSpPr>
          <p:cNvPr id="10" name="TextBox 9"/>
          <p:cNvSpPr txBox="1"/>
          <p:nvPr/>
        </p:nvSpPr>
        <p:spPr>
          <a:xfrm>
            <a:off x="10020404" y="160317"/>
            <a:ext cx="2022157" cy="954107"/>
          </a:xfrm>
          <a:prstGeom prst="rect">
            <a:avLst/>
          </a:prstGeom>
          <a:noFill/>
        </p:spPr>
        <p:txBody>
          <a:bodyPr wrap="none" rtlCol="0">
            <a:spAutoFit/>
          </a:bodyPr>
          <a:lstStyle/>
          <a:p>
            <a:r>
              <a:rPr lang="en-US" sz="1400" dirty="0"/>
              <a:t>Maria Rodrigues Mustafa</a:t>
            </a:r>
          </a:p>
          <a:p>
            <a:r>
              <a:rPr lang="en-US" sz="1400" dirty="0"/>
              <a:t>Irene del Real</a:t>
            </a:r>
          </a:p>
          <a:p>
            <a:r>
              <a:rPr lang="en-US" sz="1400" dirty="0"/>
              <a:t>Chris Siron</a:t>
            </a:r>
          </a:p>
          <a:p>
            <a:r>
              <a:rPr lang="en-US" sz="1400" dirty="0"/>
              <a:t>John Thompson</a:t>
            </a:r>
          </a:p>
        </p:txBody>
      </p:sp>
      <p:sp>
        <p:nvSpPr>
          <p:cNvPr id="11" name="TextBox 10"/>
          <p:cNvSpPr txBox="1"/>
          <p:nvPr/>
        </p:nvSpPr>
        <p:spPr>
          <a:xfrm>
            <a:off x="11615530" y="6488668"/>
            <a:ext cx="516488" cy="369332"/>
          </a:xfrm>
          <a:prstGeom prst="rect">
            <a:avLst/>
          </a:prstGeom>
          <a:noFill/>
        </p:spPr>
        <p:txBody>
          <a:bodyPr wrap="none" rtlCol="0">
            <a:spAutoFit/>
          </a:bodyPr>
          <a:lstStyle/>
          <a:p>
            <a:r>
              <a:rPr lang="en-US" dirty="0">
                <a:hlinkClick r:id="rId3" action="ppaction://hlinkfile"/>
              </a:rPr>
              <a:t>link</a:t>
            </a:r>
            <a:endParaRPr lang="en-US" dirty="0"/>
          </a:p>
        </p:txBody>
      </p:sp>
      <p:sp>
        <p:nvSpPr>
          <p:cNvPr id="14" name="Rectangle 13"/>
          <p:cNvSpPr/>
          <p:nvPr/>
        </p:nvSpPr>
        <p:spPr>
          <a:xfrm>
            <a:off x="392818" y="5588796"/>
            <a:ext cx="4369595" cy="646331"/>
          </a:xfrm>
          <a:prstGeom prst="rect">
            <a:avLst/>
          </a:prstGeom>
        </p:spPr>
        <p:txBody>
          <a:bodyPr wrap="square">
            <a:spAutoFit/>
          </a:bodyPr>
          <a:lstStyle/>
          <a:p>
            <a:r>
              <a:rPr lang="en-US" sz="1200" dirty="0">
                <a:solidFill>
                  <a:schemeClr val="bg1"/>
                </a:solidFill>
                <a:latin typeface="Lucida Sans Unicode" panose="020B0602030504020204" pitchFamily="34" charset="0"/>
              </a:rPr>
              <a:t>Sodic alteration transforming the Treasure Lake Group metasiltstone into a rhyolite-looking </a:t>
            </a:r>
            <a:r>
              <a:rPr lang="en-US" sz="1200" dirty="0" err="1">
                <a:solidFill>
                  <a:schemeClr val="bg1"/>
                </a:solidFill>
                <a:latin typeface="Lucida Sans Unicode" panose="020B0602030504020204" pitchFamily="34" charset="0"/>
              </a:rPr>
              <a:t>albitite</a:t>
            </a:r>
            <a:r>
              <a:rPr lang="en-US" sz="1200" dirty="0">
                <a:solidFill>
                  <a:schemeClr val="bg1"/>
                </a:solidFill>
                <a:latin typeface="Lucida Sans Unicode" panose="020B0602030504020204" pitchFamily="34" charset="0"/>
              </a:rPr>
              <a:t> in the Southern Breccia system (southern </a:t>
            </a:r>
            <a:r>
              <a:rPr lang="en-US" sz="1200" dirty="0" err="1">
                <a:solidFill>
                  <a:schemeClr val="bg1"/>
                </a:solidFill>
                <a:latin typeface="Lucida Sans Unicode" panose="020B0602030504020204" pitchFamily="34" charset="0"/>
              </a:rPr>
              <a:t>GBmz</a:t>
            </a:r>
            <a:r>
              <a:rPr lang="en-US" sz="1200" dirty="0">
                <a:solidFill>
                  <a:schemeClr val="bg1"/>
                </a:solidFill>
                <a:latin typeface="Lucida Sans Unicode" panose="020B0602030504020204" pitchFamily="34" charset="0"/>
              </a:rPr>
              <a:t>).</a:t>
            </a:r>
            <a:endParaRPr lang="en-US" sz="1200" dirty="0">
              <a:solidFill>
                <a:schemeClr val="bg1"/>
              </a:solidFill>
            </a:endParaRPr>
          </a:p>
        </p:txBody>
      </p:sp>
      <p:sp>
        <p:nvSpPr>
          <p:cNvPr id="15" name="TextBox 14"/>
          <p:cNvSpPr txBox="1"/>
          <p:nvPr/>
        </p:nvSpPr>
        <p:spPr>
          <a:xfrm>
            <a:off x="3222460" y="6533441"/>
            <a:ext cx="2300694" cy="369332"/>
          </a:xfrm>
          <a:prstGeom prst="rect">
            <a:avLst/>
          </a:prstGeom>
          <a:noFill/>
        </p:spPr>
        <p:txBody>
          <a:bodyPr wrap="none" rtlCol="0">
            <a:spAutoFit/>
          </a:bodyPr>
          <a:lstStyle/>
          <a:p>
            <a:r>
              <a:rPr lang="en-US" dirty="0">
                <a:solidFill>
                  <a:schemeClr val="accent6">
                    <a:lumMod val="50000"/>
                  </a:schemeClr>
                </a:solidFill>
              </a:rPr>
              <a:t>Montreuil et al. (2016)</a:t>
            </a:r>
          </a:p>
        </p:txBody>
      </p:sp>
      <p:sp>
        <p:nvSpPr>
          <p:cNvPr id="16" name="Rectangle 15"/>
          <p:cNvSpPr/>
          <p:nvPr/>
        </p:nvSpPr>
        <p:spPr>
          <a:xfrm>
            <a:off x="5645672" y="6119336"/>
            <a:ext cx="5969858" cy="738664"/>
          </a:xfrm>
          <a:prstGeom prst="rect">
            <a:avLst/>
          </a:prstGeom>
        </p:spPr>
        <p:txBody>
          <a:bodyPr wrap="square">
            <a:spAutoFit/>
          </a:bodyPr>
          <a:lstStyle/>
          <a:p>
            <a:r>
              <a:rPr lang="en-US" sz="1400" dirty="0">
                <a:solidFill>
                  <a:schemeClr val="accent6">
                    <a:lumMod val="50000"/>
                  </a:schemeClr>
                </a:solidFill>
              </a:rPr>
              <a:t>Iron oxide copper-gold (IOCG) systems are characterized by a wide range of hydrothermal alteration types that can indiscriminately and intensively replace their host rocks over areas of &gt; 100 km</a:t>
            </a:r>
            <a:r>
              <a:rPr lang="en-US" sz="1400" baseline="30000" dirty="0">
                <a:solidFill>
                  <a:schemeClr val="accent6">
                    <a:lumMod val="50000"/>
                  </a:schemeClr>
                </a:solidFill>
              </a:rPr>
              <a:t>2</a:t>
            </a:r>
          </a:p>
        </p:txBody>
      </p:sp>
      <p:grpSp>
        <p:nvGrpSpPr>
          <p:cNvPr id="21" name="Group 20"/>
          <p:cNvGrpSpPr/>
          <p:nvPr/>
        </p:nvGrpSpPr>
        <p:grpSpPr>
          <a:xfrm>
            <a:off x="175659" y="3484381"/>
            <a:ext cx="4516297" cy="3074822"/>
            <a:chOff x="225912" y="3160305"/>
            <a:chExt cx="4516297" cy="3074822"/>
          </a:xfrm>
        </p:grpSpPr>
        <p:pic>
          <p:nvPicPr>
            <p:cNvPr id="13" name="Picture 12"/>
            <p:cNvPicPr>
              <a:picLocks noChangeAspect="1"/>
            </p:cNvPicPr>
            <p:nvPr/>
          </p:nvPicPr>
          <p:blipFill rotWithShape="1">
            <a:blip r:embed="rId4"/>
            <a:srcRect t="49514"/>
            <a:stretch/>
          </p:blipFill>
          <p:spPr>
            <a:xfrm>
              <a:off x="249612" y="3470671"/>
              <a:ext cx="4492597" cy="2764456"/>
            </a:xfrm>
            <a:prstGeom prst="rect">
              <a:avLst/>
            </a:prstGeom>
          </p:spPr>
        </p:pic>
        <p:sp>
          <p:nvSpPr>
            <p:cNvPr id="17" name="Title 1"/>
            <p:cNvSpPr txBox="1">
              <a:spLocks/>
            </p:cNvSpPr>
            <p:nvPr/>
          </p:nvSpPr>
          <p:spPr>
            <a:xfrm>
              <a:off x="225912" y="3160305"/>
              <a:ext cx="1981175" cy="41049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mtClean="0"/>
                <a:t>Pink stones</a:t>
              </a:r>
              <a:endParaRPr lang="en-US" sz="2800" dirty="0"/>
            </a:p>
          </p:txBody>
        </p:sp>
        <p:sp>
          <p:nvSpPr>
            <p:cNvPr id="18" name="TextBox 17"/>
            <p:cNvSpPr txBox="1"/>
            <p:nvPr/>
          </p:nvSpPr>
          <p:spPr>
            <a:xfrm>
              <a:off x="630066" y="4793670"/>
              <a:ext cx="3787704" cy="461665"/>
            </a:xfrm>
            <a:prstGeom prst="rect">
              <a:avLst/>
            </a:prstGeom>
            <a:noFill/>
          </p:spPr>
          <p:txBody>
            <a:bodyPr wrap="none" rtlCol="0">
              <a:spAutoFit/>
            </a:bodyPr>
            <a:lstStyle/>
            <a:p>
              <a:r>
                <a:rPr lang="en-US" sz="2400" dirty="0" err="1" smtClean="0">
                  <a:solidFill>
                    <a:schemeClr val="bg1"/>
                  </a:solidFill>
                </a:rPr>
                <a:t>Pseudomorphic</a:t>
              </a:r>
              <a:r>
                <a:rPr lang="en-US" sz="2400" dirty="0" smtClean="0">
                  <a:solidFill>
                    <a:schemeClr val="bg1"/>
                  </a:solidFill>
                </a:rPr>
                <a:t> replacement</a:t>
              </a:r>
              <a:endParaRPr lang="en-US" sz="2400" dirty="0">
                <a:solidFill>
                  <a:schemeClr val="bg1"/>
                </a:solidFill>
              </a:endParaRPr>
            </a:p>
          </p:txBody>
        </p:sp>
      </p:grpSp>
      <p:sp>
        <p:nvSpPr>
          <p:cNvPr id="19" name="Title 1"/>
          <p:cNvSpPr txBox="1">
            <a:spLocks/>
          </p:cNvSpPr>
          <p:nvPr/>
        </p:nvSpPr>
        <p:spPr>
          <a:xfrm>
            <a:off x="117934" y="160317"/>
            <a:ext cx="4146997" cy="4612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Magnetite “flows”, El </a:t>
            </a:r>
            <a:r>
              <a:rPr lang="en-US" sz="2000" dirty="0" err="1" smtClean="0"/>
              <a:t>Laco</a:t>
            </a:r>
            <a:r>
              <a:rPr lang="en-US" sz="2000" dirty="0" smtClean="0"/>
              <a:t>, Atacama</a:t>
            </a:r>
            <a:endParaRPr lang="en-US" sz="2000" dirty="0"/>
          </a:p>
        </p:txBody>
      </p:sp>
      <p:pic>
        <p:nvPicPr>
          <p:cNvPr id="20" name="Picture 19"/>
          <p:cNvPicPr>
            <a:picLocks noChangeAspect="1"/>
          </p:cNvPicPr>
          <p:nvPr/>
        </p:nvPicPr>
        <p:blipFill rotWithShape="1">
          <a:blip r:embed="rId5"/>
          <a:srcRect l="18990" t="35568" r="10733" b="30270"/>
          <a:stretch/>
        </p:blipFill>
        <p:spPr>
          <a:xfrm>
            <a:off x="305827" y="599062"/>
            <a:ext cx="3428688" cy="1245363"/>
          </a:xfrm>
          <a:prstGeom prst="rect">
            <a:avLst/>
          </a:prstGeom>
        </p:spPr>
      </p:pic>
      <p:pic>
        <p:nvPicPr>
          <p:cNvPr id="22" name="Picture 21"/>
          <p:cNvPicPr>
            <a:picLocks noChangeAspect="1"/>
          </p:cNvPicPr>
          <p:nvPr/>
        </p:nvPicPr>
        <p:blipFill>
          <a:blip r:embed="rId6"/>
          <a:stretch>
            <a:fillRect/>
          </a:stretch>
        </p:blipFill>
        <p:spPr>
          <a:xfrm>
            <a:off x="1424780" y="1600051"/>
            <a:ext cx="3595360" cy="1934791"/>
          </a:xfrm>
          <a:prstGeom prst="rect">
            <a:avLst/>
          </a:prstGeom>
        </p:spPr>
      </p:pic>
      <p:sp>
        <p:nvSpPr>
          <p:cNvPr id="23" name="TextBox 22"/>
          <p:cNvSpPr txBox="1"/>
          <p:nvPr/>
        </p:nvSpPr>
        <p:spPr>
          <a:xfrm>
            <a:off x="2863658" y="5675794"/>
            <a:ext cx="1045479" cy="523220"/>
          </a:xfrm>
          <a:prstGeom prst="rect">
            <a:avLst/>
          </a:prstGeom>
          <a:noFill/>
        </p:spPr>
        <p:txBody>
          <a:bodyPr wrap="none" rtlCol="0">
            <a:spAutoFit/>
          </a:bodyPr>
          <a:lstStyle/>
          <a:p>
            <a:r>
              <a:rPr lang="en-US" sz="2800" dirty="0" smtClean="0">
                <a:solidFill>
                  <a:schemeClr val="bg1"/>
                </a:solidFill>
              </a:rPr>
              <a:t>600</a:t>
            </a:r>
            <a:r>
              <a:rPr lang="en-US" sz="2800" dirty="0" smtClean="0">
                <a:solidFill>
                  <a:schemeClr val="bg1"/>
                </a:solidFill>
                <a:latin typeface="Calibri" panose="020F0502020204030204" pitchFamily="34" charset="0"/>
              </a:rPr>
              <a:t>°</a:t>
            </a:r>
            <a:r>
              <a:rPr lang="en-US" sz="2800" dirty="0" smtClean="0">
                <a:solidFill>
                  <a:schemeClr val="bg1"/>
                </a:solidFill>
              </a:rPr>
              <a:t>C</a:t>
            </a:r>
            <a:endParaRPr lang="en-US" sz="2800" dirty="0">
              <a:solidFill>
                <a:schemeClr val="bg1"/>
              </a:solidFill>
            </a:endParaRPr>
          </a:p>
        </p:txBody>
      </p:sp>
      <p:sp>
        <p:nvSpPr>
          <p:cNvPr id="24" name="Freeform 23"/>
          <p:cNvSpPr/>
          <p:nvPr/>
        </p:nvSpPr>
        <p:spPr>
          <a:xfrm>
            <a:off x="6070600" y="3644900"/>
            <a:ext cx="2819400" cy="1930400"/>
          </a:xfrm>
          <a:custGeom>
            <a:avLst/>
            <a:gdLst>
              <a:gd name="connsiteX0" fmla="*/ 2819400 w 2819400"/>
              <a:gd name="connsiteY0" fmla="*/ 0 h 1930400"/>
              <a:gd name="connsiteX1" fmla="*/ 2768600 w 2819400"/>
              <a:gd name="connsiteY1" fmla="*/ 76200 h 1930400"/>
              <a:gd name="connsiteX2" fmla="*/ 2711450 w 2819400"/>
              <a:gd name="connsiteY2" fmla="*/ 127000 h 1930400"/>
              <a:gd name="connsiteX3" fmla="*/ 2660650 w 2819400"/>
              <a:gd name="connsiteY3" fmla="*/ 139700 h 1930400"/>
              <a:gd name="connsiteX4" fmla="*/ 2641600 w 2819400"/>
              <a:gd name="connsiteY4" fmla="*/ 152400 h 1930400"/>
              <a:gd name="connsiteX5" fmla="*/ 2616200 w 2819400"/>
              <a:gd name="connsiteY5" fmla="*/ 222250 h 1930400"/>
              <a:gd name="connsiteX6" fmla="*/ 2584450 w 2819400"/>
              <a:gd name="connsiteY6" fmla="*/ 279400 h 1930400"/>
              <a:gd name="connsiteX7" fmla="*/ 2463800 w 2819400"/>
              <a:gd name="connsiteY7" fmla="*/ 266700 h 1930400"/>
              <a:gd name="connsiteX8" fmla="*/ 2381250 w 2819400"/>
              <a:gd name="connsiteY8" fmla="*/ 292100 h 1930400"/>
              <a:gd name="connsiteX9" fmla="*/ 2330450 w 2819400"/>
              <a:gd name="connsiteY9" fmla="*/ 406400 h 1930400"/>
              <a:gd name="connsiteX10" fmla="*/ 2241550 w 2819400"/>
              <a:gd name="connsiteY10" fmla="*/ 457200 h 1930400"/>
              <a:gd name="connsiteX11" fmla="*/ 2139950 w 2819400"/>
              <a:gd name="connsiteY11" fmla="*/ 520700 h 1930400"/>
              <a:gd name="connsiteX12" fmla="*/ 2063750 w 2819400"/>
              <a:gd name="connsiteY12" fmla="*/ 558800 h 1930400"/>
              <a:gd name="connsiteX13" fmla="*/ 2051050 w 2819400"/>
              <a:gd name="connsiteY13" fmla="*/ 635000 h 1930400"/>
              <a:gd name="connsiteX14" fmla="*/ 2044700 w 2819400"/>
              <a:gd name="connsiteY14" fmla="*/ 730250 h 1930400"/>
              <a:gd name="connsiteX15" fmla="*/ 2044700 w 2819400"/>
              <a:gd name="connsiteY15" fmla="*/ 806450 h 1930400"/>
              <a:gd name="connsiteX16" fmla="*/ 1955800 w 2819400"/>
              <a:gd name="connsiteY16" fmla="*/ 838200 h 1930400"/>
              <a:gd name="connsiteX17" fmla="*/ 1860550 w 2819400"/>
              <a:gd name="connsiteY17" fmla="*/ 844550 h 1930400"/>
              <a:gd name="connsiteX18" fmla="*/ 1797050 w 2819400"/>
              <a:gd name="connsiteY18" fmla="*/ 838200 h 1930400"/>
              <a:gd name="connsiteX19" fmla="*/ 1752600 w 2819400"/>
              <a:gd name="connsiteY19" fmla="*/ 838200 h 1930400"/>
              <a:gd name="connsiteX20" fmla="*/ 1714500 w 2819400"/>
              <a:gd name="connsiteY20" fmla="*/ 908050 h 1930400"/>
              <a:gd name="connsiteX21" fmla="*/ 1657350 w 2819400"/>
              <a:gd name="connsiteY21" fmla="*/ 1003300 h 1930400"/>
              <a:gd name="connsiteX22" fmla="*/ 1587500 w 2819400"/>
              <a:gd name="connsiteY22" fmla="*/ 1047750 h 1930400"/>
              <a:gd name="connsiteX23" fmla="*/ 1498600 w 2819400"/>
              <a:gd name="connsiteY23" fmla="*/ 1085850 h 1930400"/>
              <a:gd name="connsiteX24" fmla="*/ 1428750 w 2819400"/>
              <a:gd name="connsiteY24" fmla="*/ 1111250 h 1930400"/>
              <a:gd name="connsiteX25" fmla="*/ 1333500 w 2819400"/>
              <a:gd name="connsiteY25" fmla="*/ 1104900 h 1930400"/>
              <a:gd name="connsiteX26" fmla="*/ 1270000 w 2819400"/>
              <a:gd name="connsiteY26" fmla="*/ 1085850 h 1930400"/>
              <a:gd name="connsiteX27" fmla="*/ 1225550 w 2819400"/>
              <a:gd name="connsiteY27" fmla="*/ 1085850 h 1930400"/>
              <a:gd name="connsiteX28" fmla="*/ 1162050 w 2819400"/>
              <a:gd name="connsiteY28" fmla="*/ 1104900 h 1930400"/>
              <a:gd name="connsiteX29" fmla="*/ 1098550 w 2819400"/>
              <a:gd name="connsiteY29" fmla="*/ 1162050 h 1930400"/>
              <a:gd name="connsiteX30" fmla="*/ 971550 w 2819400"/>
              <a:gd name="connsiteY30" fmla="*/ 1263650 h 1930400"/>
              <a:gd name="connsiteX31" fmla="*/ 806450 w 2819400"/>
              <a:gd name="connsiteY31" fmla="*/ 1333500 h 1930400"/>
              <a:gd name="connsiteX32" fmla="*/ 666750 w 2819400"/>
              <a:gd name="connsiteY32" fmla="*/ 1333500 h 1930400"/>
              <a:gd name="connsiteX33" fmla="*/ 539750 w 2819400"/>
              <a:gd name="connsiteY33" fmla="*/ 1352550 h 1930400"/>
              <a:gd name="connsiteX34" fmla="*/ 419100 w 2819400"/>
              <a:gd name="connsiteY34" fmla="*/ 1403350 h 1930400"/>
              <a:gd name="connsiteX35" fmla="*/ 298450 w 2819400"/>
              <a:gd name="connsiteY35" fmla="*/ 1460500 h 1930400"/>
              <a:gd name="connsiteX36" fmla="*/ 177800 w 2819400"/>
              <a:gd name="connsiteY36" fmla="*/ 1524000 h 1930400"/>
              <a:gd name="connsiteX37" fmla="*/ 69850 w 2819400"/>
              <a:gd name="connsiteY37" fmla="*/ 1549400 h 1930400"/>
              <a:gd name="connsiteX38" fmla="*/ 0 w 2819400"/>
              <a:gd name="connsiteY38" fmla="*/ 1911350 h 1930400"/>
              <a:gd name="connsiteX39" fmla="*/ 215900 w 2819400"/>
              <a:gd name="connsiteY39" fmla="*/ 1930400 h 1930400"/>
              <a:gd name="connsiteX40" fmla="*/ 438150 w 2819400"/>
              <a:gd name="connsiteY40" fmla="*/ 1885950 h 1930400"/>
              <a:gd name="connsiteX41" fmla="*/ 641350 w 2819400"/>
              <a:gd name="connsiteY41" fmla="*/ 1809750 h 1930400"/>
              <a:gd name="connsiteX42" fmla="*/ 838200 w 2819400"/>
              <a:gd name="connsiteY42" fmla="*/ 1765300 h 1930400"/>
              <a:gd name="connsiteX43" fmla="*/ 901700 w 2819400"/>
              <a:gd name="connsiteY43" fmla="*/ 1784350 h 1930400"/>
              <a:gd name="connsiteX44" fmla="*/ 1054100 w 2819400"/>
              <a:gd name="connsiteY44" fmla="*/ 1809750 h 1930400"/>
              <a:gd name="connsiteX45" fmla="*/ 1225550 w 2819400"/>
              <a:gd name="connsiteY45" fmla="*/ 1803400 h 1930400"/>
              <a:gd name="connsiteX46" fmla="*/ 1346200 w 2819400"/>
              <a:gd name="connsiteY46" fmla="*/ 1727200 h 1930400"/>
              <a:gd name="connsiteX47" fmla="*/ 1454150 w 2819400"/>
              <a:gd name="connsiteY47" fmla="*/ 1670050 h 1930400"/>
              <a:gd name="connsiteX48" fmla="*/ 1593850 w 2819400"/>
              <a:gd name="connsiteY48" fmla="*/ 1727200 h 1930400"/>
              <a:gd name="connsiteX49" fmla="*/ 1727200 w 2819400"/>
              <a:gd name="connsiteY49" fmla="*/ 1758950 h 1930400"/>
              <a:gd name="connsiteX50" fmla="*/ 1816100 w 2819400"/>
              <a:gd name="connsiteY50" fmla="*/ 1720850 h 1930400"/>
              <a:gd name="connsiteX51" fmla="*/ 1905000 w 2819400"/>
              <a:gd name="connsiteY51" fmla="*/ 1593850 h 1930400"/>
              <a:gd name="connsiteX52" fmla="*/ 1981200 w 2819400"/>
              <a:gd name="connsiteY52" fmla="*/ 1492250 h 1930400"/>
              <a:gd name="connsiteX53" fmla="*/ 2114550 w 2819400"/>
              <a:gd name="connsiteY53" fmla="*/ 1403350 h 1930400"/>
              <a:gd name="connsiteX54" fmla="*/ 2273300 w 2819400"/>
              <a:gd name="connsiteY54" fmla="*/ 1371600 h 1930400"/>
              <a:gd name="connsiteX55" fmla="*/ 2470150 w 2819400"/>
              <a:gd name="connsiteY55" fmla="*/ 1371600 h 1930400"/>
              <a:gd name="connsiteX56" fmla="*/ 2559050 w 2819400"/>
              <a:gd name="connsiteY56" fmla="*/ 1320800 h 1930400"/>
              <a:gd name="connsiteX57" fmla="*/ 2654300 w 2819400"/>
              <a:gd name="connsiteY57" fmla="*/ 1225550 h 1930400"/>
              <a:gd name="connsiteX58" fmla="*/ 2692400 w 2819400"/>
              <a:gd name="connsiteY58" fmla="*/ 1149350 h 1930400"/>
              <a:gd name="connsiteX59" fmla="*/ 2743200 w 2819400"/>
              <a:gd name="connsiteY59" fmla="*/ 1073150 h 1930400"/>
              <a:gd name="connsiteX60" fmla="*/ 2794000 w 2819400"/>
              <a:gd name="connsiteY60" fmla="*/ 1073150 h 1930400"/>
              <a:gd name="connsiteX61" fmla="*/ 2819400 w 2819400"/>
              <a:gd name="connsiteY61" fmla="*/ 0 h 19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9400" h="1930400">
                <a:moveTo>
                  <a:pt x="2819400" y="0"/>
                </a:moveTo>
                <a:lnTo>
                  <a:pt x="2768600" y="76200"/>
                </a:lnTo>
                <a:lnTo>
                  <a:pt x="2711450" y="127000"/>
                </a:lnTo>
                <a:lnTo>
                  <a:pt x="2660650" y="139700"/>
                </a:lnTo>
                <a:lnTo>
                  <a:pt x="2641600" y="152400"/>
                </a:lnTo>
                <a:lnTo>
                  <a:pt x="2616200" y="222250"/>
                </a:lnTo>
                <a:lnTo>
                  <a:pt x="2584450" y="279400"/>
                </a:lnTo>
                <a:lnTo>
                  <a:pt x="2463800" y="266700"/>
                </a:lnTo>
                <a:lnTo>
                  <a:pt x="2381250" y="292100"/>
                </a:lnTo>
                <a:lnTo>
                  <a:pt x="2330450" y="406400"/>
                </a:lnTo>
                <a:lnTo>
                  <a:pt x="2241550" y="457200"/>
                </a:lnTo>
                <a:lnTo>
                  <a:pt x="2139950" y="520700"/>
                </a:lnTo>
                <a:lnTo>
                  <a:pt x="2063750" y="558800"/>
                </a:lnTo>
                <a:lnTo>
                  <a:pt x="2051050" y="635000"/>
                </a:lnTo>
                <a:lnTo>
                  <a:pt x="2044700" y="730250"/>
                </a:lnTo>
                <a:lnTo>
                  <a:pt x="2044700" y="806450"/>
                </a:lnTo>
                <a:lnTo>
                  <a:pt x="1955800" y="838200"/>
                </a:lnTo>
                <a:lnTo>
                  <a:pt x="1860550" y="844550"/>
                </a:lnTo>
                <a:lnTo>
                  <a:pt x="1797050" y="838200"/>
                </a:lnTo>
                <a:lnTo>
                  <a:pt x="1752600" y="838200"/>
                </a:lnTo>
                <a:lnTo>
                  <a:pt x="1714500" y="908050"/>
                </a:lnTo>
                <a:lnTo>
                  <a:pt x="1657350" y="1003300"/>
                </a:lnTo>
                <a:lnTo>
                  <a:pt x="1587500" y="1047750"/>
                </a:lnTo>
                <a:lnTo>
                  <a:pt x="1498600" y="1085850"/>
                </a:lnTo>
                <a:lnTo>
                  <a:pt x="1428750" y="1111250"/>
                </a:lnTo>
                <a:lnTo>
                  <a:pt x="1333500" y="1104900"/>
                </a:lnTo>
                <a:lnTo>
                  <a:pt x="1270000" y="1085850"/>
                </a:lnTo>
                <a:lnTo>
                  <a:pt x="1225550" y="1085850"/>
                </a:lnTo>
                <a:lnTo>
                  <a:pt x="1162050" y="1104900"/>
                </a:lnTo>
                <a:lnTo>
                  <a:pt x="1098550" y="1162050"/>
                </a:lnTo>
                <a:lnTo>
                  <a:pt x="971550" y="1263650"/>
                </a:lnTo>
                <a:lnTo>
                  <a:pt x="806450" y="1333500"/>
                </a:lnTo>
                <a:lnTo>
                  <a:pt x="666750" y="1333500"/>
                </a:lnTo>
                <a:lnTo>
                  <a:pt x="539750" y="1352550"/>
                </a:lnTo>
                <a:lnTo>
                  <a:pt x="419100" y="1403350"/>
                </a:lnTo>
                <a:lnTo>
                  <a:pt x="298450" y="1460500"/>
                </a:lnTo>
                <a:lnTo>
                  <a:pt x="177800" y="1524000"/>
                </a:lnTo>
                <a:lnTo>
                  <a:pt x="69850" y="1549400"/>
                </a:lnTo>
                <a:lnTo>
                  <a:pt x="0" y="1911350"/>
                </a:lnTo>
                <a:lnTo>
                  <a:pt x="215900" y="1930400"/>
                </a:lnTo>
                <a:lnTo>
                  <a:pt x="438150" y="1885950"/>
                </a:lnTo>
                <a:lnTo>
                  <a:pt x="641350" y="1809750"/>
                </a:lnTo>
                <a:lnTo>
                  <a:pt x="838200" y="1765300"/>
                </a:lnTo>
                <a:lnTo>
                  <a:pt x="901700" y="1784350"/>
                </a:lnTo>
                <a:lnTo>
                  <a:pt x="1054100" y="1809750"/>
                </a:lnTo>
                <a:lnTo>
                  <a:pt x="1225550" y="1803400"/>
                </a:lnTo>
                <a:lnTo>
                  <a:pt x="1346200" y="1727200"/>
                </a:lnTo>
                <a:lnTo>
                  <a:pt x="1454150" y="1670050"/>
                </a:lnTo>
                <a:lnTo>
                  <a:pt x="1593850" y="1727200"/>
                </a:lnTo>
                <a:lnTo>
                  <a:pt x="1727200" y="1758950"/>
                </a:lnTo>
                <a:lnTo>
                  <a:pt x="1816100" y="1720850"/>
                </a:lnTo>
                <a:lnTo>
                  <a:pt x="1905000" y="1593850"/>
                </a:lnTo>
                <a:lnTo>
                  <a:pt x="1981200" y="1492250"/>
                </a:lnTo>
                <a:lnTo>
                  <a:pt x="2114550" y="1403350"/>
                </a:lnTo>
                <a:lnTo>
                  <a:pt x="2273300" y="1371600"/>
                </a:lnTo>
                <a:lnTo>
                  <a:pt x="2470150" y="1371600"/>
                </a:lnTo>
                <a:lnTo>
                  <a:pt x="2559050" y="1320800"/>
                </a:lnTo>
                <a:lnTo>
                  <a:pt x="2654300" y="1225550"/>
                </a:lnTo>
                <a:lnTo>
                  <a:pt x="2692400" y="1149350"/>
                </a:lnTo>
                <a:lnTo>
                  <a:pt x="2743200" y="1073150"/>
                </a:lnTo>
                <a:lnTo>
                  <a:pt x="2794000" y="1073150"/>
                </a:lnTo>
                <a:lnTo>
                  <a:pt x="2819400" y="0"/>
                </a:lnTo>
                <a:close/>
              </a:path>
            </a:pathLst>
          </a:custGeom>
          <a:solidFill>
            <a:srgbClr val="C55A11">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507718" y="3819522"/>
            <a:ext cx="1707968" cy="400110"/>
          </a:xfrm>
          <a:prstGeom prst="rect">
            <a:avLst/>
          </a:prstGeom>
          <a:noFill/>
        </p:spPr>
        <p:txBody>
          <a:bodyPr wrap="none" rtlCol="0">
            <a:spAutoFit/>
          </a:bodyPr>
          <a:lstStyle/>
          <a:p>
            <a:r>
              <a:rPr lang="en-US" sz="2000" dirty="0" smtClean="0">
                <a:solidFill>
                  <a:srgbClr val="0000FF"/>
                </a:solidFill>
              </a:rPr>
              <a:t>0-10 km depth</a:t>
            </a:r>
            <a:endParaRPr lang="en-US" sz="2000" dirty="0">
              <a:solidFill>
                <a:srgbClr val="0000FF"/>
              </a:solidFill>
            </a:endParaRPr>
          </a:p>
        </p:txBody>
      </p:sp>
      <p:sp>
        <p:nvSpPr>
          <p:cNvPr id="26" name="TextBox 25"/>
          <p:cNvSpPr txBox="1"/>
          <p:nvPr/>
        </p:nvSpPr>
        <p:spPr>
          <a:xfrm>
            <a:off x="10103869" y="3894872"/>
            <a:ext cx="1440266" cy="400110"/>
          </a:xfrm>
          <a:prstGeom prst="rect">
            <a:avLst/>
          </a:prstGeom>
          <a:noFill/>
        </p:spPr>
        <p:txBody>
          <a:bodyPr wrap="none" rtlCol="0">
            <a:spAutoFit/>
          </a:bodyPr>
          <a:lstStyle/>
          <a:p>
            <a:r>
              <a:rPr lang="en-US" sz="2000" dirty="0" smtClean="0">
                <a:solidFill>
                  <a:srgbClr val="0000FF"/>
                </a:solidFill>
              </a:rPr>
              <a:t>~5km depth</a:t>
            </a:r>
            <a:endParaRPr lang="en-US" sz="2000" dirty="0">
              <a:solidFill>
                <a:srgbClr val="0000FF"/>
              </a:solidFill>
            </a:endParaRPr>
          </a:p>
        </p:txBody>
      </p:sp>
    </p:spTree>
    <p:extLst>
      <p:ext uri="{BB962C8B-B14F-4D97-AF65-F5344CB8AC3E}">
        <p14:creationId xmlns:p14="http://schemas.microsoft.com/office/powerpoint/2010/main" val="2103607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31" y="114753"/>
            <a:ext cx="5097667" cy="921911"/>
          </a:xfrm>
        </p:spPr>
        <p:txBody>
          <a:bodyPr>
            <a:normAutofit fontScale="90000"/>
          </a:bodyPr>
          <a:lstStyle/>
          <a:p>
            <a:r>
              <a:rPr lang="en-US" dirty="0" smtClean="0"/>
              <a:t>Deep phase chemistry</a:t>
            </a:r>
            <a:endParaRPr lang="en-US" dirty="0"/>
          </a:p>
        </p:txBody>
      </p:sp>
      <p:pic>
        <p:nvPicPr>
          <p:cNvPr id="28" name="Picture 27"/>
          <p:cNvPicPr>
            <a:picLocks noChangeAspect="1"/>
          </p:cNvPicPr>
          <p:nvPr/>
        </p:nvPicPr>
        <p:blipFill rotWithShape="1">
          <a:blip r:embed="rId2"/>
          <a:srcRect l="19735" t="8134" r="16237" b="17269"/>
          <a:stretch/>
        </p:blipFill>
        <p:spPr>
          <a:xfrm>
            <a:off x="3508633" y="2074477"/>
            <a:ext cx="5962208" cy="4082358"/>
          </a:xfrm>
          <a:prstGeom prst="rect">
            <a:avLst/>
          </a:prstGeom>
        </p:spPr>
      </p:pic>
      <p:sp>
        <p:nvSpPr>
          <p:cNvPr id="29" name="TextBox 28"/>
          <p:cNvSpPr txBox="1"/>
          <p:nvPr/>
        </p:nvSpPr>
        <p:spPr>
          <a:xfrm rot="2242713">
            <a:off x="4348902" y="2807529"/>
            <a:ext cx="1496435" cy="461665"/>
          </a:xfrm>
          <a:prstGeom prst="rect">
            <a:avLst/>
          </a:prstGeom>
          <a:noFill/>
        </p:spPr>
        <p:txBody>
          <a:bodyPr wrap="none" rtlCol="0">
            <a:spAutoFit/>
          </a:bodyPr>
          <a:lstStyle/>
          <a:p>
            <a:r>
              <a:rPr lang="en-US" sz="2400" dirty="0">
                <a:solidFill>
                  <a:srgbClr val="0070C0"/>
                </a:solidFill>
              </a:rPr>
              <a:t>H</a:t>
            </a:r>
            <a:r>
              <a:rPr lang="en-US" sz="2400" baseline="-25000" dirty="0">
                <a:solidFill>
                  <a:srgbClr val="0070C0"/>
                </a:solidFill>
              </a:rPr>
              <a:t>2</a:t>
            </a:r>
            <a:r>
              <a:rPr lang="en-US" sz="2400" dirty="0">
                <a:solidFill>
                  <a:srgbClr val="0070C0"/>
                </a:solidFill>
              </a:rPr>
              <a:t>O + CO</a:t>
            </a:r>
            <a:r>
              <a:rPr lang="en-US" sz="2400" baseline="-25000" dirty="0">
                <a:solidFill>
                  <a:srgbClr val="0070C0"/>
                </a:solidFill>
              </a:rPr>
              <a:t>2</a:t>
            </a:r>
          </a:p>
        </p:txBody>
      </p:sp>
      <p:sp>
        <p:nvSpPr>
          <p:cNvPr id="30" name="TextBox 29"/>
          <p:cNvSpPr txBox="1"/>
          <p:nvPr/>
        </p:nvSpPr>
        <p:spPr>
          <a:xfrm>
            <a:off x="6052984" y="5995994"/>
            <a:ext cx="2988895" cy="400110"/>
          </a:xfrm>
          <a:prstGeom prst="rect">
            <a:avLst/>
          </a:prstGeom>
          <a:noFill/>
        </p:spPr>
        <p:txBody>
          <a:bodyPr wrap="none" rtlCol="0">
            <a:spAutoFit/>
          </a:bodyPr>
          <a:lstStyle/>
          <a:p>
            <a:r>
              <a:rPr lang="en-US" sz="2000" dirty="0" err="1">
                <a:solidFill>
                  <a:schemeClr val="accent6">
                    <a:lumMod val="75000"/>
                  </a:schemeClr>
                </a:solidFill>
              </a:rPr>
              <a:t>Frezzotti</a:t>
            </a:r>
            <a:r>
              <a:rPr lang="en-US" sz="2000" dirty="0">
                <a:solidFill>
                  <a:schemeClr val="accent6">
                    <a:lumMod val="75000"/>
                  </a:schemeClr>
                </a:solidFill>
              </a:rPr>
              <a:t> and </a:t>
            </a:r>
            <a:r>
              <a:rPr lang="en-US" sz="2000" dirty="0" err="1">
                <a:solidFill>
                  <a:schemeClr val="accent6">
                    <a:lumMod val="75000"/>
                  </a:schemeClr>
                </a:solidFill>
              </a:rPr>
              <a:t>Touret</a:t>
            </a:r>
            <a:r>
              <a:rPr lang="en-US" sz="2000" dirty="0">
                <a:solidFill>
                  <a:schemeClr val="accent6">
                    <a:lumMod val="75000"/>
                  </a:schemeClr>
                </a:solidFill>
              </a:rPr>
              <a:t> (2014)</a:t>
            </a:r>
          </a:p>
        </p:txBody>
      </p:sp>
      <p:sp>
        <p:nvSpPr>
          <p:cNvPr id="43" name="TextBox 42"/>
          <p:cNvSpPr txBox="1"/>
          <p:nvPr/>
        </p:nvSpPr>
        <p:spPr>
          <a:xfrm>
            <a:off x="6119369" y="256639"/>
            <a:ext cx="5330909" cy="923330"/>
          </a:xfrm>
          <a:prstGeom prst="rect">
            <a:avLst/>
          </a:prstGeom>
          <a:noFill/>
        </p:spPr>
        <p:txBody>
          <a:bodyPr wrap="square" rtlCol="0">
            <a:spAutoFit/>
          </a:bodyPr>
          <a:lstStyle/>
          <a:p>
            <a:pPr marL="342900" indent="-342900">
              <a:buFont typeface="+mj-lt"/>
              <a:buAutoNum type="arabicPeriod"/>
            </a:pPr>
            <a:r>
              <a:rPr lang="en-US" dirty="0"/>
              <a:t>Carbonate -&gt; mantle produced carbonate melt.</a:t>
            </a:r>
          </a:p>
          <a:p>
            <a:pPr marL="342900" indent="-342900">
              <a:buFont typeface="+mj-lt"/>
              <a:buAutoNum type="arabicPeriod"/>
            </a:pPr>
            <a:r>
              <a:rPr lang="en-US" dirty="0"/>
              <a:t>Heating or </a:t>
            </a:r>
            <a:r>
              <a:rPr lang="en-US" dirty="0" err="1"/>
              <a:t>unroofing</a:t>
            </a:r>
            <a:r>
              <a:rPr lang="en-US" dirty="0"/>
              <a:t> releases SC H</a:t>
            </a:r>
            <a:r>
              <a:rPr lang="en-US" baseline="-25000" dirty="0"/>
              <a:t>2</a:t>
            </a:r>
            <a:r>
              <a:rPr lang="en-US" dirty="0"/>
              <a:t>0-CO</a:t>
            </a:r>
            <a:r>
              <a:rPr lang="en-US" baseline="-25000" dirty="0"/>
              <a:t>2 </a:t>
            </a:r>
            <a:r>
              <a:rPr lang="en-US" dirty="0"/>
              <a:t>fluid,</a:t>
            </a:r>
          </a:p>
          <a:p>
            <a:pPr marL="342900" indent="-342900">
              <a:buFont typeface="+mj-lt"/>
              <a:buAutoNum type="arabicPeriod"/>
            </a:pPr>
            <a:r>
              <a:rPr lang="en-US" dirty="0"/>
              <a:t>which can migrate </a:t>
            </a:r>
            <a:r>
              <a:rPr lang="en-US" dirty="0" smtClean="0"/>
              <a:t>through crust if structures </a:t>
            </a:r>
            <a:r>
              <a:rPr lang="en-US" dirty="0"/>
              <a:t>allow</a:t>
            </a:r>
            <a:r>
              <a:rPr lang="en-US" dirty="0" smtClean="0"/>
              <a:t>.</a:t>
            </a:r>
            <a:endParaRPr lang="en-US" dirty="0"/>
          </a:p>
        </p:txBody>
      </p:sp>
      <p:sp>
        <p:nvSpPr>
          <p:cNvPr id="45" name="Right Arrow 44"/>
          <p:cNvSpPr/>
          <p:nvPr/>
        </p:nvSpPr>
        <p:spPr>
          <a:xfrm rot="18174746">
            <a:off x="7289252" y="2409210"/>
            <a:ext cx="148948" cy="205524"/>
          </a:xfrm>
          <a:prstGeom prst="rightArrow">
            <a:avLst/>
          </a:prstGeom>
          <a:solidFill>
            <a:schemeClr val="bg1">
              <a:alpha val="25098"/>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30499" y="3546262"/>
            <a:ext cx="788870" cy="276999"/>
          </a:xfrm>
          <a:prstGeom prst="rect">
            <a:avLst/>
          </a:prstGeom>
          <a:noFill/>
        </p:spPr>
        <p:txBody>
          <a:bodyPr wrap="none" rtlCol="0">
            <a:spAutoFit/>
          </a:bodyPr>
          <a:lstStyle/>
          <a:p>
            <a:r>
              <a:rPr lang="en-US" sz="1200" dirty="0">
                <a:solidFill>
                  <a:srgbClr val="0070C0"/>
                </a:solidFill>
              </a:rPr>
              <a:t>2-2.4 </a:t>
            </a:r>
            <a:r>
              <a:rPr lang="en-US" sz="1200" dirty="0" err="1">
                <a:solidFill>
                  <a:srgbClr val="0070C0"/>
                </a:solidFill>
              </a:rPr>
              <a:t>GPa</a:t>
            </a:r>
            <a:endParaRPr lang="en-US" sz="1200" dirty="0">
              <a:solidFill>
                <a:srgbClr val="0070C0"/>
              </a:solidFill>
            </a:endParaRPr>
          </a:p>
        </p:txBody>
      </p:sp>
      <p:grpSp>
        <p:nvGrpSpPr>
          <p:cNvPr id="113" name="Group 112"/>
          <p:cNvGrpSpPr/>
          <p:nvPr/>
        </p:nvGrpSpPr>
        <p:grpSpPr>
          <a:xfrm>
            <a:off x="232832" y="1893870"/>
            <a:ext cx="3536614" cy="2878539"/>
            <a:chOff x="-276061" y="1971144"/>
            <a:chExt cx="3536614" cy="2878539"/>
          </a:xfrm>
        </p:grpSpPr>
        <p:pic>
          <p:nvPicPr>
            <p:cNvPr id="9" name="Picture 8"/>
            <p:cNvPicPr>
              <a:picLocks noChangeAspect="1"/>
            </p:cNvPicPr>
            <p:nvPr/>
          </p:nvPicPr>
          <p:blipFill rotWithShape="1">
            <a:blip r:embed="rId3"/>
            <a:srcRect l="13818" r="22601"/>
            <a:stretch/>
          </p:blipFill>
          <p:spPr>
            <a:xfrm>
              <a:off x="220928" y="2426230"/>
              <a:ext cx="2930013" cy="2366334"/>
            </a:xfrm>
            <a:prstGeom prst="rect">
              <a:avLst/>
            </a:prstGeom>
          </p:spPr>
        </p:pic>
        <p:grpSp>
          <p:nvGrpSpPr>
            <p:cNvPr id="23" name="Group 22"/>
            <p:cNvGrpSpPr/>
            <p:nvPr/>
          </p:nvGrpSpPr>
          <p:grpSpPr>
            <a:xfrm rot="2700000">
              <a:off x="1782183" y="4125648"/>
              <a:ext cx="171300" cy="49331"/>
              <a:chOff x="729049" y="5276333"/>
              <a:chExt cx="1507523" cy="317159"/>
            </a:xfrm>
          </p:grpSpPr>
          <p:cxnSp>
            <p:nvCxnSpPr>
              <p:cNvPr id="10" name="Straight Connector 9"/>
              <p:cNvCxnSpPr/>
              <p:nvPr/>
            </p:nvCxnSpPr>
            <p:spPr>
              <a:xfrm>
                <a:off x="729049" y="5288692"/>
                <a:ext cx="1458097"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78475" y="5441091"/>
                <a:ext cx="1458097"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778475" y="5593492"/>
                <a:ext cx="1458097"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939114" y="5288692"/>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091514" y="5441092"/>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309815" y="5276333"/>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519878" y="5441091"/>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1713471" y="5286632"/>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1911179" y="5439031"/>
                <a:ext cx="0" cy="152399"/>
              </a:xfrm>
              <a:prstGeom prst="line">
                <a:avLst/>
              </a:prstGeom>
            </p:spPr>
            <p:style>
              <a:lnRef idx="1">
                <a:schemeClr val="dk1"/>
              </a:lnRef>
              <a:fillRef idx="0">
                <a:schemeClr val="dk1"/>
              </a:fillRef>
              <a:effectRef idx="0">
                <a:schemeClr val="dk1"/>
              </a:effectRef>
              <a:fontRef idx="minor">
                <a:schemeClr val="tx1"/>
              </a:fontRef>
            </p:style>
          </p:cxnSp>
        </p:grpSp>
        <p:sp>
          <p:nvSpPr>
            <p:cNvPr id="24" name="Right Arrow 23"/>
            <p:cNvSpPr/>
            <p:nvPr/>
          </p:nvSpPr>
          <p:spPr>
            <a:xfrm rot="16200000">
              <a:off x="2602418" y="4228560"/>
              <a:ext cx="114323" cy="88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3642" y="4480351"/>
              <a:ext cx="2348913" cy="369332"/>
            </a:xfrm>
            <a:prstGeom prst="rect">
              <a:avLst/>
            </a:prstGeom>
            <a:noFill/>
          </p:spPr>
          <p:txBody>
            <a:bodyPr wrap="none" rtlCol="0">
              <a:spAutoFit/>
            </a:bodyPr>
            <a:lstStyle/>
            <a:p>
              <a:r>
                <a:rPr lang="en-US" dirty="0"/>
                <a:t>1. Carbonate-rich melt </a:t>
              </a:r>
            </a:p>
          </p:txBody>
        </p:sp>
        <p:sp>
          <p:nvSpPr>
            <p:cNvPr id="41" name="TextBox 40"/>
            <p:cNvSpPr txBox="1"/>
            <p:nvPr/>
          </p:nvSpPr>
          <p:spPr>
            <a:xfrm>
              <a:off x="1610570" y="3584507"/>
              <a:ext cx="708848" cy="369332"/>
            </a:xfrm>
            <a:prstGeom prst="rect">
              <a:avLst/>
            </a:prstGeom>
            <a:noFill/>
          </p:spPr>
          <p:txBody>
            <a:bodyPr wrap="none" rtlCol="0">
              <a:spAutoFit/>
            </a:bodyPr>
            <a:lstStyle/>
            <a:p>
              <a:r>
                <a:rPr lang="en-US" dirty="0">
                  <a:solidFill>
                    <a:srgbClr val="0070C0"/>
                  </a:solidFill>
                </a:rPr>
                <a:t>SCML</a:t>
              </a:r>
            </a:p>
          </p:txBody>
        </p:sp>
        <p:grpSp>
          <p:nvGrpSpPr>
            <p:cNvPr id="34" name="Group 33"/>
            <p:cNvGrpSpPr/>
            <p:nvPr/>
          </p:nvGrpSpPr>
          <p:grpSpPr>
            <a:xfrm rot="1455416">
              <a:off x="2392173" y="4457326"/>
              <a:ext cx="176928" cy="50952"/>
              <a:chOff x="729049" y="5276333"/>
              <a:chExt cx="1507523" cy="317159"/>
            </a:xfrm>
          </p:grpSpPr>
          <p:cxnSp>
            <p:nvCxnSpPr>
              <p:cNvPr id="35" name="Straight Connector 34"/>
              <p:cNvCxnSpPr/>
              <p:nvPr/>
            </p:nvCxnSpPr>
            <p:spPr>
              <a:xfrm>
                <a:off x="729049" y="5288692"/>
                <a:ext cx="1458097"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778475" y="5441091"/>
                <a:ext cx="1458097"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778475" y="5593492"/>
                <a:ext cx="1458097"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939114" y="5288692"/>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1091514" y="5441092"/>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1309815" y="5276333"/>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1519878" y="5441091"/>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1713471" y="5286632"/>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1911179" y="5439031"/>
                <a:ext cx="0" cy="152399"/>
              </a:xfrm>
              <a:prstGeom prst="line">
                <a:avLst/>
              </a:prstGeom>
            </p:spPr>
            <p:style>
              <a:lnRef idx="1">
                <a:schemeClr val="dk1"/>
              </a:lnRef>
              <a:fillRef idx="0">
                <a:schemeClr val="dk1"/>
              </a:fillRef>
              <a:effectRef idx="0">
                <a:schemeClr val="dk1"/>
              </a:effectRef>
              <a:fontRef idx="minor">
                <a:schemeClr val="tx1"/>
              </a:fontRef>
            </p:style>
          </p:cxnSp>
        </p:grpSp>
        <p:grpSp>
          <p:nvGrpSpPr>
            <p:cNvPr id="52" name="Group 51"/>
            <p:cNvGrpSpPr/>
            <p:nvPr/>
          </p:nvGrpSpPr>
          <p:grpSpPr>
            <a:xfrm rot="188750">
              <a:off x="2643753" y="4631062"/>
              <a:ext cx="182474" cy="52549"/>
              <a:chOff x="729049" y="5276333"/>
              <a:chExt cx="1507523" cy="317159"/>
            </a:xfrm>
          </p:grpSpPr>
          <p:cxnSp>
            <p:nvCxnSpPr>
              <p:cNvPr id="53" name="Straight Connector 52"/>
              <p:cNvCxnSpPr/>
              <p:nvPr/>
            </p:nvCxnSpPr>
            <p:spPr>
              <a:xfrm>
                <a:off x="729049" y="5288692"/>
                <a:ext cx="1458097"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778475" y="5441091"/>
                <a:ext cx="1458097"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778475" y="5593492"/>
                <a:ext cx="1458097"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939114" y="5288692"/>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1091514" y="5441092"/>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1309815" y="5276333"/>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1519878" y="5441091"/>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1713471" y="5286632"/>
                <a:ext cx="0" cy="152399"/>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1911179" y="5439031"/>
                <a:ext cx="0" cy="152399"/>
              </a:xfrm>
              <a:prstGeom prst="line">
                <a:avLst/>
              </a:prstGeom>
            </p:spPr>
            <p:style>
              <a:lnRef idx="1">
                <a:schemeClr val="dk1"/>
              </a:lnRef>
              <a:fillRef idx="0">
                <a:schemeClr val="dk1"/>
              </a:fillRef>
              <a:effectRef idx="0">
                <a:schemeClr val="dk1"/>
              </a:effectRef>
              <a:fontRef idx="minor">
                <a:schemeClr val="tx1"/>
              </a:fontRef>
            </p:style>
          </p:cxnSp>
        </p:grpSp>
        <p:sp>
          <p:nvSpPr>
            <p:cNvPr id="62" name="TextBox 61"/>
            <p:cNvSpPr txBox="1"/>
            <p:nvPr/>
          </p:nvSpPr>
          <p:spPr>
            <a:xfrm>
              <a:off x="-173331" y="3705104"/>
              <a:ext cx="1660583" cy="369332"/>
            </a:xfrm>
            <a:prstGeom prst="rect">
              <a:avLst/>
            </a:prstGeom>
            <a:noFill/>
          </p:spPr>
          <p:txBody>
            <a:bodyPr wrap="none" rtlCol="0">
              <a:spAutoFit/>
            </a:bodyPr>
            <a:lstStyle/>
            <a:p>
              <a:r>
                <a:rPr lang="en-US" dirty="0"/>
                <a:t>2. CO</a:t>
              </a:r>
              <a:r>
                <a:rPr lang="en-US" baseline="-25000" dirty="0"/>
                <a:t>2</a:t>
              </a:r>
              <a:r>
                <a:rPr lang="en-US" dirty="0"/>
                <a:t>-rich fluid</a:t>
              </a:r>
            </a:p>
          </p:txBody>
        </p:sp>
        <p:grpSp>
          <p:nvGrpSpPr>
            <p:cNvPr id="15" name="Group 14"/>
            <p:cNvGrpSpPr/>
            <p:nvPr/>
          </p:nvGrpSpPr>
          <p:grpSpPr>
            <a:xfrm>
              <a:off x="1644412" y="2243775"/>
              <a:ext cx="1004036" cy="314488"/>
              <a:chOff x="2143125" y="2142962"/>
              <a:chExt cx="1004036" cy="314488"/>
            </a:xfrm>
          </p:grpSpPr>
          <p:sp>
            <p:nvSpPr>
              <p:cNvPr id="14" name="Freeform 13"/>
              <p:cNvSpPr/>
              <p:nvPr/>
            </p:nvSpPr>
            <p:spPr>
              <a:xfrm>
                <a:off x="2143125" y="2152650"/>
                <a:ext cx="933450" cy="304800"/>
              </a:xfrm>
              <a:custGeom>
                <a:avLst/>
                <a:gdLst>
                  <a:gd name="connsiteX0" fmla="*/ 0 w 933450"/>
                  <a:gd name="connsiteY0" fmla="*/ 304800 h 304800"/>
                  <a:gd name="connsiteX1" fmla="*/ 533400 w 933450"/>
                  <a:gd name="connsiteY1" fmla="*/ 152400 h 304800"/>
                  <a:gd name="connsiteX2" fmla="*/ 561975 w 933450"/>
                  <a:gd name="connsiteY2" fmla="*/ 114300 h 304800"/>
                  <a:gd name="connsiteX3" fmla="*/ 628650 w 933450"/>
                  <a:gd name="connsiteY3" fmla="*/ 76200 h 304800"/>
                  <a:gd name="connsiteX4" fmla="*/ 933450 w 93345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304800">
                    <a:moveTo>
                      <a:pt x="0" y="304800"/>
                    </a:moveTo>
                    <a:lnTo>
                      <a:pt x="533400" y="152400"/>
                    </a:lnTo>
                    <a:lnTo>
                      <a:pt x="561975" y="114300"/>
                    </a:lnTo>
                    <a:lnTo>
                      <a:pt x="628650" y="76200"/>
                    </a:lnTo>
                    <a:lnTo>
                      <a:pt x="9334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2213711" y="2142962"/>
                <a:ext cx="933450" cy="304800"/>
              </a:xfrm>
              <a:custGeom>
                <a:avLst/>
                <a:gdLst>
                  <a:gd name="connsiteX0" fmla="*/ 0 w 933450"/>
                  <a:gd name="connsiteY0" fmla="*/ 304800 h 304800"/>
                  <a:gd name="connsiteX1" fmla="*/ 533400 w 933450"/>
                  <a:gd name="connsiteY1" fmla="*/ 152400 h 304800"/>
                  <a:gd name="connsiteX2" fmla="*/ 561975 w 933450"/>
                  <a:gd name="connsiteY2" fmla="*/ 114300 h 304800"/>
                  <a:gd name="connsiteX3" fmla="*/ 628650 w 933450"/>
                  <a:gd name="connsiteY3" fmla="*/ 76200 h 304800"/>
                  <a:gd name="connsiteX4" fmla="*/ 933450 w 93345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450" h="304800">
                    <a:moveTo>
                      <a:pt x="0" y="304800"/>
                    </a:moveTo>
                    <a:lnTo>
                      <a:pt x="533400" y="152400"/>
                    </a:lnTo>
                    <a:lnTo>
                      <a:pt x="561975" y="114300"/>
                    </a:lnTo>
                    <a:lnTo>
                      <a:pt x="628650" y="76200"/>
                    </a:lnTo>
                    <a:lnTo>
                      <a:pt x="9334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a:off x="2200275" y="2476500"/>
              <a:ext cx="57150" cy="1419225"/>
            </a:xfrm>
            <a:custGeom>
              <a:avLst/>
              <a:gdLst>
                <a:gd name="connsiteX0" fmla="*/ 0 w 57150"/>
                <a:gd name="connsiteY0" fmla="*/ 0 h 1419225"/>
                <a:gd name="connsiteX1" fmla="*/ 9525 w 57150"/>
                <a:gd name="connsiteY1" fmla="*/ 152400 h 1419225"/>
                <a:gd name="connsiteX2" fmla="*/ 38100 w 57150"/>
                <a:gd name="connsiteY2" fmla="*/ 371475 h 1419225"/>
                <a:gd name="connsiteX3" fmla="*/ 57150 w 57150"/>
                <a:gd name="connsiteY3" fmla="*/ 485775 h 1419225"/>
                <a:gd name="connsiteX4" fmla="*/ 9525 w 57150"/>
                <a:gd name="connsiteY4" fmla="*/ 838200 h 1419225"/>
                <a:gd name="connsiteX5" fmla="*/ 0 w 57150"/>
                <a:gd name="connsiteY5" fmla="*/ 952500 h 1419225"/>
                <a:gd name="connsiteX6" fmla="*/ 9525 w 57150"/>
                <a:gd name="connsiteY6" fmla="*/ 1076325 h 1419225"/>
                <a:gd name="connsiteX7" fmla="*/ 38100 w 57150"/>
                <a:gd name="connsiteY7" fmla="*/ 1247775 h 1419225"/>
                <a:gd name="connsiteX8" fmla="*/ 47625 w 57150"/>
                <a:gd name="connsiteY8"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419225">
                  <a:moveTo>
                    <a:pt x="0" y="0"/>
                  </a:moveTo>
                  <a:lnTo>
                    <a:pt x="9525" y="152400"/>
                  </a:lnTo>
                  <a:lnTo>
                    <a:pt x="38100" y="371475"/>
                  </a:lnTo>
                  <a:lnTo>
                    <a:pt x="57150" y="485775"/>
                  </a:lnTo>
                  <a:lnTo>
                    <a:pt x="9525" y="838200"/>
                  </a:lnTo>
                  <a:lnTo>
                    <a:pt x="0" y="952500"/>
                  </a:lnTo>
                  <a:lnTo>
                    <a:pt x="9525" y="1076325"/>
                  </a:lnTo>
                  <a:lnTo>
                    <a:pt x="38100" y="1247775"/>
                  </a:lnTo>
                  <a:lnTo>
                    <a:pt x="47625" y="14192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2246658" y="2487660"/>
              <a:ext cx="57150" cy="1419225"/>
            </a:xfrm>
            <a:custGeom>
              <a:avLst/>
              <a:gdLst>
                <a:gd name="connsiteX0" fmla="*/ 0 w 57150"/>
                <a:gd name="connsiteY0" fmla="*/ 0 h 1419225"/>
                <a:gd name="connsiteX1" fmla="*/ 9525 w 57150"/>
                <a:gd name="connsiteY1" fmla="*/ 152400 h 1419225"/>
                <a:gd name="connsiteX2" fmla="*/ 38100 w 57150"/>
                <a:gd name="connsiteY2" fmla="*/ 371475 h 1419225"/>
                <a:gd name="connsiteX3" fmla="*/ 57150 w 57150"/>
                <a:gd name="connsiteY3" fmla="*/ 485775 h 1419225"/>
                <a:gd name="connsiteX4" fmla="*/ 9525 w 57150"/>
                <a:gd name="connsiteY4" fmla="*/ 838200 h 1419225"/>
                <a:gd name="connsiteX5" fmla="*/ 0 w 57150"/>
                <a:gd name="connsiteY5" fmla="*/ 952500 h 1419225"/>
                <a:gd name="connsiteX6" fmla="*/ 9525 w 57150"/>
                <a:gd name="connsiteY6" fmla="*/ 1076325 h 1419225"/>
                <a:gd name="connsiteX7" fmla="*/ 38100 w 57150"/>
                <a:gd name="connsiteY7" fmla="*/ 1247775 h 1419225"/>
                <a:gd name="connsiteX8" fmla="*/ 47625 w 57150"/>
                <a:gd name="connsiteY8"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1419225">
                  <a:moveTo>
                    <a:pt x="0" y="0"/>
                  </a:moveTo>
                  <a:lnTo>
                    <a:pt x="9525" y="152400"/>
                  </a:lnTo>
                  <a:lnTo>
                    <a:pt x="38100" y="371475"/>
                  </a:lnTo>
                  <a:lnTo>
                    <a:pt x="57150" y="485775"/>
                  </a:lnTo>
                  <a:lnTo>
                    <a:pt x="9525" y="838200"/>
                  </a:lnTo>
                  <a:lnTo>
                    <a:pt x="0" y="952500"/>
                  </a:lnTo>
                  <a:lnTo>
                    <a:pt x="9525" y="1076325"/>
                  </a:lnTo>
                  <a:lnTo>
                    <a:pt x="38100" y="1247775"/>
                  </a:lnTo>
                  <a:lnTo>
                    <a:pt x="47625" y="14192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2432112" y="2306402"/>
              <a:ext cx="171195" cy="51973"/>
              <a:chOff x="2260917" y="1909764"/>
              <a:chExt cx="171195" cy="51973"/>
            </a:xfrm>
          </p:grpSpPr>
          <p:cxnSp>
            <p:nvCxnSpPr>
              <p:cNvPr id="68" name="Straight Connector 67"/>
              <p:cNvCxnSpPr/>
              <p:nvPr/>
            </p:nvCxnSpPr>
            <p:spPr>
              <a:xfrm flipV="1">
                <a:off x="2260917" y="1909764"/>
                <a:ext cx="171195"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412178" y="1911151"/>
                <a:ext cx="12790" cy="5058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flipH="1" flipV="1">
              <a:off x="2389688" y="2192438"/>
              <a:ext cx="171195" cy="51973"/>
              <a:chOff x="2260917" y="1909764"/>
              <a:chExt cx="171195" cy="51973"/>
            </a:xfrm>
          </p:grpSpPr>
          <p:cxnSp>
            <p:nvCxnSpPr>
              <p:cNvPr id="73" name="Straight Connector 72"/>
              <p:cNvCxnSpPr/>
              <p:nvPr/>
            </p:nvCxnSpPr>
            <p:spPr>
              <a:xfrm flipV="1">
                <a:off x="2260917" y="1909764"/>
                <a:ext cx="171195"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412178" y="1911151"/>
                <a:ext cx="12790" cy="50586"/>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Right Arrow 75"/>
            <p:cNvSpPr/>
            <p:nvPr/>
          </p:nvSpPr>
          <p:spPr>
            <a:xfrm rot="16200000" flipV="1">
              <a:off x="2176567" y="3476188"/>
              <a:ext cx="89416" cy="11828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276061" y="2372961"/>
              <a:ext cx="1836015" cy="369332"/>
            </a:xfrm>
            <a:prstGeom prst="rect">
              <a:avLst/>
            </a:prstGeom>
            <a:noFill/>
          </p:spPr>
          <p:txBody>
            <a:bodyPr wrap="none" rtlCol="0">
              <a:spAutoFit/>
            </a:bodyPr>
            <a:lstStyle/>
            <a:p>
              <a:r>
                <a:rPr lang="en-US" dirty="0"/>
                <a:t>3. phase separate</a:t>
              </a:r>
            </a:p>
          </p:txBody>
        </p:sp>
        <p:cxnSp>
          <p:nvCxnSpPr>
            <p:cNvPr id="80" name="Straight Connector 79"/>
            <p:cNvCxnSpPr/>
            <p:nvPr/>
          </p:nvCxnSpPr>
          <p:spPr>
            <a:xfrm>
              <a:off x="1873665" y="2670117"/>
              <a:ext cx="8303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689563" y="2527488"/>
              <a:ext cx="570990" cy="276999"/>
            </a:xfrm>
            <a:prstGeom prst="rect">
              <a:avLst/>
            </a:prstGeom>
            <a:noFill/>
          </p:spPr>
          <p:txBody>
            <a:bodyPr wrap="none" rtlCol="0">
              <a:spAutoFit/>
            </a:bodyPr>
            <a:lstStyle/>
            <a:p>
              <a:r>
                <a:rPr lang="en-US" sz="1200" dirty="0">
                  <a:solidFill>
                    <a:schemeClr val="accent1">
                      <a:lumMod val="50000"/>
                    </a:schemeClr>
                  </a:solidFill>
                </a:rPr>
                <a:t>10 km</a:t>
              </a:r>
            </a:p>
          </p:txBody>
        </p:sp>
        <p:sp>
          <p:nvSpPr>
            <p:cNvPr id="82" name="TextBox 81"/>
            <p:cNvSpPr txBox="1"/>
            <p:nvPr/>
          </p:nvSpPr>
          <p:spPr>
            <a:xfrm rot="20700000">
              <a:off x="1593632" y="1971144"/>
              <a:ext cx="1368901" cy="276999"/>
            </a:xfrm>
            <a:prstGeom prst="rect">
              <a:avLst/>
            </a:prstGeom>
            <a:noFill/>
          </p:spPr>
          <p:txBody>
            <a:bodyPr wrap="none" rtlCol="0">
              <a:spAutoFit/>
            </a:bodyPr>
            <a:lstStyle/>
            <a:p>
              <a:r>
                <a:rPr lang="en-US" sz="1200" dirty="0" err="1">
                  <a:solidFill>
                    <a:srgbClr val="5B9BD5"/>
                  </a:solidFill>
                </a:rPr>
                <a:t>dilational</a:t>
              </a:r>
              <a:r>
                <a:rPr lang="en-US" sz="1200" dirty="0">
                  <a:solidFill>
                    <a:srgbClr val="5B9BD5"/>
                  </a:solidFill>
                </a:rPr>
                <a:t> structure</a:t>
              </a:r>
            </a:p>
          </p:txBody>
        </p:sp>
        <p:grpSp>
          <p:nvGrpSpPr>
            <p:cNvPr id="92" name="Group 91"/>
            <p:cNvGrpSpPr/>
            <p:nvPr/>
          </p:nvGrpSpPr>
          <p:grpSpPr>
            <a:xfrm>
              <a:off x="2199737" y="2514670"/>
              <a:ext cx="53334" cy="64264"/>
              <a:chOff x="974081" y="1466850"/>
              <a:chExt cx="533699" cy="446496"/>
            </a:xfrm>
          </p:grpSpPr>
          <p:grpSp>
            <p:nvGrpSpPr>
              <p:cNvPr id="90" name="Group 89"/>
              <p:cNvGrpSpPr/>
              <p:nvPr/>
            </p:nvGrpSpPr>
            <p:grpSpPr>
              <a:xfrm>
                <a:off x="1028700" y="1466850"/>
                <a:ext cx="409575" cy="446496"/>
                <a:chOff x="1334886" y="1466850"/>
                <a:chExt cx="103389" cy="112709"/>
              </a:xfrm>
            </p:grpSpPr>
            <p:cxnSp>
              <p:nvCxnSpPr>
                <p:cNvPr id="84" name="Straight Connector 83"/>
                <p:cNvCxnSpPr/>
                <p:nvPr/>
              </p:nvCxnSpPr>
              <p:spPr>
                <a:xfrm flipV="1">
                  <a:off x="1343978" y="1466850"/>
                  <a:ext cx="94297" cy="112709"/>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1334886" y="1466850"/>
                  <a:ext cx="94297" cy="112709"/>
                </a:xfrm>
                <a:prstGeom prst="line">
                  <a:avLst/>
                </a:prstGeom>
              </p:spPr>
              <p:style>
                <a:lnRef idx="1">
                  <a:schemeClr val="dk1"/>
                </a:lnRef>
                <a:fillRef idx="0">
                  <a:schemeClr val="dk1"/>
                </a:fillRef>
                <a:effectRef idx="0">
                  <a:schemeClr val="dk1"/>
                </a:effectRef>
                <a:fontRef idx="minor">
                  <a:schemeClr val="tx1"/>
                </a:fontRef>
              </p:style>
            </p:cxnSp>
          </p:grpSp>
          <p:cxnSp>
            <p:nvCxnSpPr>
              <p:cNvPr id="88" name="Straight Connector 87"/>
              <p:cNvCxnSpPr/>
              <p:nvPr/>
            </p:nvCxnSpPr>
            <p:spPr>
              <a:xfrm>
                <a:off x="1440806" y="1476943"/>
                <a:ext cx="66974" cy="56354"/>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flipV="1">
                <a:off x="974081" y="1476943"/>
                <a:ext cx="66974" cy="56354"/>
              </a:xfrm>
              <a:prstGeom prst="line">
                <a:avLst/>
              </a:prstGeom>
            </p:spPr>
            <p:style>
              <a:lnRef idx="1">
                <a:schemeClr val="dk1"/>
              </a:lnRef>
              <a:fillRef idx="0">
                <a:schemeClr val="dk1"/>
              </a:fillRef>
              <a:effectRef idx="0">
                <a:schemeClr val="dk1"/>
              </a:effectRef>
              <a:fontRef idx="minor">
                <a:schemeClr val="tx1"/>
              </a:fontRef>
            </p:style>
          </p:cxnSp>
        </p:grpSp>
        <p:grpSp>
          <p:nvGrpSpPr>
            <p:cNvPr id="99" name="Group 98"/>
            <p:cNvGrpSpPr/>
            <p:nvPr/>
          </p:nvGrpSpPr>
          <p:grpSpPr>
            <a:xfrm>
              <a:off x="2219711" y="2618981"/>
              <a:ext cx="53334" cy="64264"/>
              <a:chOff x="974081" y="1466850"/>
              <a:chExt cx="533699" cy="446496"/>
            </a:xfrm>
          </p:grpSpPr>
          <p:grpSp>
            <p:nvGrpSpPr>
              <p:cNvPr id="100" name="Group 99"/>
              <p:cNvGrpSpPr/>
              <p:nvPr/>
            </p:nvGrpSpPr>
            <p:grpSpPr>
              <a:xfrm>
                <a:off x="1028700" y="1466850"/>
                <a:ext cx="409575" cy="446496"/>
                <a:chOff x="1334886" y="1466850"/>
                <a:chExt cx="103389" cy="112709"/>
              </a:xfrm>
            </p:grpSpPr>
            <p:cxnSp>
              <p:nvCxnSpPr>
                <p:cNvPr id="103" name="Straight Connector 102"/>
                <p:cNvCxnSpPr/>
                <p:nvPr/>
              </p:nvCxnSpPr>
              <p:spPr>
                <a:xfrm flipV="1">
                  <a:off x="1343978" y="1466850"/>
                  <a:ext cx="94297" cy="112709"/>
                </a:xfrm>
                <a:prstGeom prst="line">
                  <a:avLst/>
                </a:prstGeom>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a:off x="1334886" y="1466850"/>
                  <a:ext cx="94297" cy="112709"/>
                </a:xfrm>
                <a:prstGeom prst="line">
                  <a:avLst/>
                </a:prstGeom>
              </p:spPr>
              <p:style>
                <a:lnRef idx="1">
                  <a:schemeClr val="dk1"/>
                </a:lnRef>
                <a:fillRef idx="0">
                  <a:schemeClr val="dk1"/>
                </a:fillRef>
                <a:effectRef idx="0">
                  <a:schemeClr val="dk1"/>
                </a:effectRef>
                <a:fontRef idx="minor">
                  <a:schemeClr val="tx1"/>
                </a:fontRef>
              </p:style>
            </p:cxnSp>
          </p:grpSp>
          <p:cxnSp>
            <p:nvCxnSpPr>
              <p:cNvPr id="101" name="Straight Connector 100"/>
              <p:cNvCxnSpPr/>
              <p:nvPr/>
            </p:nvCxnSpPr>
            <p:spPr>
              <a:xfrm>
                <a:off x="1440806" y="1476943"/>
                <a:ext cx="66974" cy="56354"/>
              </a:xfrm>
              <a:prstGeom prst="line">
                <a:avLst/>
              </a:prstGeom>
            </p:spPr>
            <p:style>
              <a:lnRef idx="1">
                <a:schemeClr val="dk1"/>
              </a:lnRef>
              <a:fillRef idx="0">
                <a:schemeClr val="dk1"/>
              </a:fillRef>
              <a:effectRef idx="0">
                <a:schemeClr val="dk1"/>
              </a:effectRef>
              <a:fontRef idx="minor">
                <a:schemeClr val="tx1"/>
              </a:fontRef>
            </p:style>
          </p:cxnSp>
          <p:cxnSp>
            <p:nvCxnSpPr>
              <p:cNvPr id="102" name="Straight Connector 101"/>
              <p:cNvCxnSpPr/>
              <p:nvPr/>
            </p:nvCxnSpPr>
            <p:spPr>
              <a:xfrm flipV="1">
                <a:off x="974081" y="1476943"/>
                <a:ext cx="66974" cy="56354"/>
              </a:xfrm>
              <a:prstGeom prst="line">
                <a:avLst/>
              </a:prstGeom>
            </p:spPr>
            <p:style>
              <a:lnRef idx="1">
                <a:schemeClr val="dk1"/>
              </a:lnRef>
              <a:fillRef idx="0">
                <a:schemeClr val="dk1"/>
              </a:fillRef>
              <a:effectRef idx="0">
                <a:schemeClr val="dk1"/>
              </a:effectRef>
              <a:fontRef idx="minor">
                <a:schemeClr val="tx1"/>
              </a:fontRef>
            </p:style>
          </p:cxnSp>
        </p:grpSp>
      </p:grpSp>
      <p:sp>
        <p:nvSpPr>
          <p:cNvPr id="105" name="TextBox 104"/>
          <p:cNvSpPr txBox="1"/>
          <p:nvPr/>
        </p:nvSpPr>
        <p:spPr>
          <a:xfrm>
            <a:off x="8961404" y="4120381"/>
            <a:ext cx="534121" cy="307777"/>
          </a:xfrm>
          <a:prstGeom prst="rect">
            <a:avLst/>
          </a:prstGeom>
          <a:noFill/>
        </p:spPr>
        <p:txBody>
          <a:bodyPr wrap="none" rtlCol="0">
            <a:spAutoFit/>
          </a:bodyPr>
          <a:lstStyle/>
          <a:p>
            <a:r>
              <a:rPr lang="en-US" sz="1400" dirty="0">
                <a:solidFill>
                  <a:schemeClr val="accent6">
                    <a:lumMod val="75000"/>
                  </a:schemeClr>
                </a:solidFill>
              </a:rPr>
              <a:t>LREE</a:t>
            </a:r>
          </a:p>
        </p:txBody>
      </p:sp>
      <p:sp>
        <p:nvSpPr>
          <p:cNvPr id="106" name="TextBox 105"/>
          <p:cNvSpPr txBox="1"/>
          <p:nvPr/>
        </p:nvSpPr>
        <p:spPr>
          <a:xfrm>
            <a:off x="9010737" y="3105570"/>
            <a:ext cx="542906" cy="307777"/>
          </a:xfrm>
          <a:prstGeom prst="rect">
            <a:avLst/>
          </a:prstGeom>
          <a:noFill/>
        </p:spPr>
        <p:txBody>
          <a:bodyPr wrap="none" rtlCol="0">
            <a:spAutoFit/>
          </a:bodyPr>
          <a:lstStyle/>
          <a:p>
            <a:r>
              <a:rPr lang="en-US" sz="1400" dirty="0">
                <a:solidFill>
                  <a:schemeClr val="accent6">
                    <a:lumMod val="75000"/>
                  </a:schemeClr>
                </a:solidFill>
              </a:rPr>
              <a:t>U, W</a:t>
            </a:r>
          </a:p>
        </p:txBody>
      </p:sp>
      <p:pic>
        <p:nvPicPr>
          <p:cNvPr id="107" name="Picture 106"/>
          <p:cNvPicPr>
            <a:picLocks noChangeAspect="1"/>
          </p:cNvPicPr>
          <p:nvPr/>
        </p:nvPicPr>
        <p:blipFill>
          <a:blip r:embed="rId4"/>
          <a:stretch>
            <a:fillRect/>
          </a:stretch>
        </p:blipFill>
        <p:spPr>
          <a:xfrm>
            <a:off x="9904860" y="2798203"/>
            <a:ext cx="2090724" cy="1409120"/>
          </a:xfrm>
          <a:prstGeom prst="rect">
            <a:avLst/>
          </a:prstGeom>
        </p:spPr>
      </p:pic>
      <p:sp>
        <p:nvSpPr>
          <p:cNvPr id="109" name="TextBox 108"/>
          <p:cNvSpPr txBox="1"/>
          <p:nvPr/>
        </p:nvSpPr>
        <p:spPr>
          <a:xfrm>
            <a:off x="10230453" y="4772409"/>
            <a:ext cx="1505752" cy="1354217"/>
          </a:xfrm>
          <a:prstGeom prst="rect">
            <a:avLst/>
          </a:prstGeom>
          <a:noFill/>
        </p:spPr>
        <p:txBody>
          <a:bodyPr wrap="square" rtlCol="0">
            <a:spAutoFit/>
          </a:bodyPr>
          <a:lstStyle/>
          <a:p>
            <a:r>
              <a:rPr lang="en-US" dirty="0"/>
              <a:t>Magnetite floated by H</a:t>
            </a:r>
            <a:r>
              <a:rPr lang="en-US" baseline="-25000" dirty="0"/>
              <a:t>2</a:t>
            </a:r>
            <a:r>
              <a:rPr lang="en-US" dirty="0"/>
              <a:t>O-CO</a:t>
            </a:r>
            <a:r>
              <a:rPr lang="en-US" baseline="-25000" dirty="0"/>
              <a:t>2</a:t>
            </a:r>
          </a:p>
          <a:p>
            <a:r>
              <a:rPr lang="en-US" sz="1400" dirty="0" err="1">
                <a:solidFill>
                  <a:schemeClr val="accent6">
                    <a:lumMod val="75000"/>
                  </a:schemeClr>
                </a:solidFill>
              </a:rPr>
              <a:t>Knipping</a:t>
            </a:r>
            <a:r>
              <a:rPr lang="en-US" sz="1400" dirty="0">
                <a:solidFill>
                  <a:schemeClr val="accent6">
                    <a:lumMod val="75000"/>
                  </a:schemeClr>
                </a:solidFill>
              </a:rPr>
              <a:t> et al. (2015)</a:t>
            </a:r>
          </a:p>
        </p:txBody>
      </p:sp>
      <p:sp>
        <p:nvSpPr>
          <p:cNvPr id="110" name="TextBox 109"/>
          <p:cNvSpPr txBox="1"/>
          <p:nvPr/>
        </p:nvSpPr>
        <p:spPr>
          <a:xfrm>
            <a:off x="10166773" y="4461227"/>
            <a:ext cx="2243905" cy="338554"/>
          </a:xfrm>
          <a:prstGeom prst="rect">
            <a:avLst/>
          </a:prstGeom>
          <a:noFill/>
        </p:spPr>
        <p:txBody>
          <a:bodyPr wrap="square" rtlCol="0">
            <a:spAutoFit/>
          </a:bodyPr>
          <a:lstStyle/>
          <a:p>
            <a:r>
              <a:rPr lang="en-US" sz="1600" dirty="0">
                <a:solidFill>
                  <a:schemeClr val="accent6">
                    <a:lumMod val="75000"/>
                  </a:schemeClr>
                </a:solidFill>
              </a:rPr>
              <a:t>First </a:t>
            </a:r>
            <a:r>
              <a:rPr lang="en-US" sz="1600" dirty="0" err="1">
                <a:solidFill>
                  <a:schemeClr val="accent6">
                    <a:lumMod val="75000"/>
                  </a:schemeClr>
                </a:solidFill>
              </a:rPr>
              <a:t>liquidus</a:t>
            </a:r>
            <a:r>
              <a:rPr lang="en-US" sz="1600" dirty="0">
                <a:solidFill>
                  <a:schemeClr val="accent6">
                    <a:lumMod val="75000"/>
                  </a:schemeClr>
                </a:solidFill>
              </a:rPr>
              <a:t> phase</a:t>
            </a:r>
          </a:p>
        </p:txBody>
      </p:sp>
      <p:sp>
        <p:nvSpPr>
          <p:cNvPr id="114" name="TextBox 113"/>
          <p:cNvSpPr txBox="1"/>
          <p:nvPr/>
        </p:nvSpPr>
        <p:spPr>
          <a:xfrm>
            <a:off x="6664183" y="6288965"/>
            <a:ext cx="2536464" cy="369332"/>
          </a:xfrm>
          <a:prstGeom prst="rect">
            <a:avLst/>
          </a:prstGeom>
          <a:noFill/>
        </p:spPr>
        <p:txBody>
          <a:bodyPr wrap="none" rtlCol="0">
            <a:spAutoFit/>
          </a:bodyPr>
          <a:lstStyle/>
          <a:p>
            <a:r>
              <a:rPr lang="en-US" dirty="0" err="1">
                <a:solidFill>
                  <a:schemeClr val="accent6">
                    <a:lumMod val="75000"/>
                  </a:schemeClr>
                </a:solidFill>
              </a:rPr>
              <a:t>Granitoids</a:t>
            </a:r>
            <a:r>
              <a:rPr lang="en-US" dirty="0">
                <a:solidFill>
                  <a:schemeClr val="accent6">
                    <a:lumMod val="75000"/>
                  </a:schemeClr>
                </a:solidFill>
              </a:rPr>
              <a:t> and </a:t>
            </a:r>
            <a:r>
              <a:rPr lang="en-US" dirty="0" err="1">
                <a:solidFill>
                  <a:schemeClr val="accent6">
                    <a:lumMod val="75000"/>
                  </a:schemeClr>
                </a:solidFill>
              </a:rPr>
              <a:t>granulites</a:t>
            </a:r>
            <a:endParaRPr lang="en-US" dirty="0">
              <a:solidFill>
                <a:schemeClr val="accent6">
                  <a:lumMod val="75000"/>
                </a:schemeClr>
              </a:solidFill>
            </a:endParaRPr>
          </a:p>
        </p:txBody>
      </p:sp>
      <p:cxnSp>
        <p:nvCxnSpPr>
          <p:cNvPr id="116" name="Straight Arrow Connector 115"/>
          <p:cNvCxnSpPr>
            <a:stCxn id="107" idx="1"/>
          </p:cNvCxnSpPr>
          <p:nvPr/>
        </p:nvCxnSpPr>
        <p:spPr>
          <a:xfrm flipH="1">
            <a:off x="9200647" y="3502763"/>
            <a:ext cx="704213" cy="0"/>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rot="5400000">
            <a:off x="8951833" y="3698806"/>
            <a:ext cx="1247457" cy="261610"/>
          </a:xfrm>
          <a:prstGeom prst="rect">
            <a:avLst/>
          </a:prstGeom>
          <a:noFill/>
        </p:spPr>
        <p:txBody>
          <a:bodyPr wrap="none" rtlCol="0">
            <a:spAutoFit/>
          </a:bodyPr>
          <a:lstStyle/>
          <a:p>
            <a:r>
              <a:rPr lang="en-US" sz="1100" dirty="0">
                <a:solidFill>
                  <a:schemeClr val="accent6">
                    <a:lumMod val="75000"/>
                  </a:schemeClr>
                </a:solidFill>
              </a:rPr>
              <a:t>Lowenstein (2001)</a:t>
            </a:r>
          </a:p>
        </p:txBody>
      </p:sp>
      <p:sp>
        <p:nvSpPr>
          <p:cNvPr id="3" name="TextBox 2"/>
          <p:cNvSpPr txBox="1"/>
          <p:nvPr/>
        </p:nvSpPr>
        <p:spPr>
          <a:xfrm>
            <a:off x="3615082" y="3660702"/>
            <a:ext cx="769763" cy="369332"/>
          </a:xfrm>
          <a:prstGeom prst="rect">
            <a:avLst/>
          </a:prstGeom>
          <a:noFill/>
        </p:spPr>
        <p:txBody>
          <a:bodyPr wrap="none" rtlCol="0">
            <a:spAutoFit/>
          </a:bodyPr>
          <a:lstStyle/>
          <a:p>
            <a:r>
              <a:rPr lang="en-US" b="1" dirty="0" smtClean="0"/>
              <a:t>88 km</a:t>
            </a:r>
            <a:endParaRPr lang="en-US" b="1" dirty="0"/>
          </a:p>
        </p:txBody>
      </p:sp>
    </p:spTree>
    <p:extLst>
      <p:ext uri="{BB962C8B-B14F-4D97-AF65-F5344CB8AC3E}">
        <p14:creationId xmlns:p14="http://schemas.microsoft.com/office/powerpoint/2010/main" val="3834793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1673046" y="608399"/>
            <a:ext cx="3876075" cy="3193649"/>
            <a:chOff x="1596176" y="236803"/>
            <a:chExt cx="3876075" cy="3193649"/>
          </a:xfrm>
        </p:grpSpPr>
        <p:grpSp>
          <p:nvGrpSpPr>
            <p:cNvPr id="41" name="Group 40"/>
            <p:cNvGrpSpPr/>
            <p:nvPr/>
          </p:nvGrpSpPr>
          <p:grpSpPr>
            <a:xfrm>
              <a:off x="1596176" y="236803"/>
              <a:ext cx="3876075" cy="3193649"/>
              <a:chOff x="127492" y="560130"/>
              <a:chExt cx="3876075" cy="3193649"/>
            </a:xfrm>
          </p:grpSpPr>
          <p:grpSp>
            <p:nvGrpSpPr>
              <p:cNvPr id="28" name="Group 27"/>
              <p:cNvGrpSpPr/>
              <p:nvPr/>
            </p:nvGrpSpPr>
            <p:grpSpPr>
              <a:xfrm>
                <a:off x="127492" y="560130"/>
                <a:ext cx="3876075" cy="3193649"/>
                <a:chOff x="191100" y="589763"/>
                <a:chExt cx="3876075" cy="3193649"/>
              </a:xfrm>
            </p:grpSpPr>
            <p:pic>
              <p:nvPicPr>
                <p:cNvPr id="4" name="Picture 3"/>
                <p:cNvPicPr>
                  <a:picLocks noChangeAspect="1"/>
                </p:cNvPicPr>
                <p:nvPr/>
              </p:nvPicPr>
              <p:blipFill rotWithShape="1">
                <a:blip r:embed="rId2"/>
                <a:srcRect l="4698"/>
                <a:stretch/>
              </p:blipFill>
              <p:spPr>
                <a:xfrm>
                  <a:off x="191100" y="697312"/>
                  <a:ext cx="3876075" cy="3086100"/>
                </a:xfrm>
                <a:prstGeom prst="rect">
                  <a:avLst/>
                </a:prstGeom>
              </p:spPr>
            </p:pic>
            <p:grpSp>
              <p:nvGrpSpPr>
                <p:cNvPr id="27" name="Group 26"/>
                <p:cNvGrpSpPr/>
                <p:nvPr/>
              </p:nvGrpSpPr>
              <p:grpSpPr>
                <a:xfrm>
                  <a:off x="513555" y="589763"/>
                  <a:ext cx="2386679" cy="2015124"/>
                  <a:chOff x="513555" y="589763"/>
                  <a:chExt cx="2386679" cy="2015124"/>
                </a:xfrm>
              </p:grpSpPr>
              <p:sp>
                <p:nvSpPr>
                  <p:cNvPr id="5" name="Oval 4"/>
                  <p:cNvSpPr/>
                  <p:nvPr/>
                </p:nvSpPr>
                <p:spPr>
                  <a:xfrm>
                    <a:off x="1699956" y="2468963"/>
                    <a:ext cx="148281" cy="1359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13555" y="589763"/>
                    <a:ext cx="2386679" cy="369332"/>
                  </a:xfrm>
                  <a:prstGeom prst="rect">
                    <a:avLst/>
                  </a:prstGeom>
                  <a:noFill/>
                </p:spPr>
                <p:txBody>
                  <a:bodyPr wrap="none" rtlCol="0">
                    <a:spAutoFit/>
                  </a:bodyPr>
                  <a:lstStyle/>
                  <a:p>
                    <a:r>
                      <a:rPr lang="en-US" b="1" dirty="0">
                        <a:solidFill>
                          <a:srgbClr val="0070C0"/>
                        </a:solidFill>
                      </a:rPr>
                      <a:t>General phase diagram</a:t>
                    </a:r>
                  </a:p>
                </p:txBody>
              </p:sp>
            </p:grpSp>
          </p:grpSp>
          <p:grpSp>
            <p:nvGrpSpPr>
              <p:cNvPr id="40" name="Group 39"/>
              <p:cNvGrpSpPr/>
              <p:nvPr/>
            </p:nvGrpSpPr>
            <p:grpSpPr>
              <a:xfrm>
                <a:off x="494270" y="993180"/>
                <a:ext cx="3272800" cy="1910658"/>
                <a:chOff x="494270" y="993180"/>
                <a:chExt cx="3272800" cy="1910658"/>
              </a:xfrm>
            </p:grpSpPr>
            <p:sp>
              <p:nvSpPr>
                <p:cNvPr id="29" name="TextBox 28"/>
                <p:cNvSpPr txBox="1"/>
                <p:nvPr/>
              </p:nvSpPr>
              <p:spPr>
                <a:xfrm rot="1023697">
                  <a:off x="2813091" y="1621677"/>
                  <a:ext cx="953979" cy="307777"/>
                </a:xfrm>
                <a:prstGeom prst="rect">
                  <a:avLst/>
                </a:prstGeom>
                <a:noFill/>
              </p:spPr>
              <p:txBody>
                <a:bodyPr wrap="none" rtlCol="0">
                  <a:spAutoFit/>
                </a:bodyPr>
                <a:lstStyle/>
                <a:p>
                  <a:r>
                    <a:rPr lang="en-US" sz="1400" b="1" dirty="0">
                      <a:solidFill>
                        <a:srgbClr val="0000FF"/>
                      </a:solidFill>
                    </a:rPr>
                    <a:t>Liquid-like</a:t>
                  </a:r>
                </a:p>
              </p:txBody>
            </p:sp>
            <p:sp>
              <p:nvSpPr>
                <p:cNvPr id="30" name="TextBox 29"/>
                <p:cNvSpPr txBox="1"/>
                <p:nvPr/>
              </p:nvSpPr>
              <p:spPr>
                <a:xfrm rot="559158">
                  <a:off x="1567321" y="1286301"/>
                  <a:ext cx="774443" cy="307777"/>
                </a:xfrm>
                <a:prstGeom prst="rect">
                  <a:avLst/>
                </a:prstGeom>
                <a:noFill/>
              </p:spPr>
              <p:txBody>
                <a:bodyPr wrap="none" rtlCol="0">
                  <a:spAutoFit/>
                </a:bodyPr>
                <a:lstStyle/>
                <a:p>
                  <a:r>
                    <a:rPr lang="en-US" sz="1400" b="1" dirty="0">
                      <a:solidFill>
                        <a:schemeClr val="accent4">
                          <a:lumMod val="50000"/>
                        </a:schemeClr>
                      </a:solidFill>
                    </a:rPr>
                    <a:t>Gas-like</a:t>
                  </a:r>
                </a:p>
              </p:txBody>
            </p:sp>
            <p:sp>
              <p:nvSpPr>
                <p:cNvPr id="32" name="Freeform 31"/>
                <p:cNvSpPr/>
                <p:nvPr/>
              </p:nvSpPr>
              <p:spPr>
                <a:xfrm>
                  <a:off x="3163330" y="1099751"/>
                  <a:ext cx="494270" cy="345990"/>
                </a:xfrm>
                <a:custGeom>
                  <a:avLst/>
                  <a:gdLst>
                    <a:gd name="connsiteX0" fmla="*/ 0 w 494270"/>
                    <a:gd name="connsiteY0" fmla="*/ 345990 h 345990"/>
                    <a:gd name="connsiteX1" fmla="*/ 271848 w 494270"/>
                    <a:gd name="connsiteY1" fmla="*/ 148281 h 345990"/>
                    <a:gd name="connsiteX2" fmla="*/ 494270 w 494270"/>
                    <a:gd name="connsiteY2" fmla="*/ 0 h 345990"/>
                  </a:gdLst>
                  <a:ahLst/>
                  <a:cxnLst>
                    <a:cxn ang="0">
                      <a:pos x="connsiteX0" y="connsiteY0"/>
                    </a:cxn>
                    <a:cxn ang="0">
                      <a:pos x="connsiteX1" y="connsiteY1"/>
                    </a:cxn>
                    <a:cxn ang="0">
                      <a:pos x="connsiteX2" y="connsiteY2"/>
                    </a:cxn>
                  </a:cxnLst>
                  <a:rect l="l" t="t" r="r" b="b"/>
                  <a:pathLst>
                    <a:path w="494270" h="345990">
                      <a:moveTo>
                        <a:pt x="0" y="345990"/>
                      </a:moveTo>
                      <a:lnTo>
                        <a:pt x="271848" y="148281"/>
                      </a:lnTo>
                      <a:lnTo>
                        <a:pt x="494270" y="0"/>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314419" y="993180"/>
                  <a:ext cx="1199367" cy="369332"/>
                </a:xfrm>
                <a:prstGeom prst="rect">
                  <a:avLst/>
                </a:prstGeom>
                <a:noFill/>
              </p:spPr>
              <p:txBody>
                <a:bodyPr wrap="none" rtlCol="0">
                  <a:spAutoFit/>
                </a:bodyPr>
                <a:lstStyle/>
                <a:p>
                  <a:r>
                    <a:rPr lang="en-US" b="1" dirty="0">
                      <a:solidFill>
                        <a:srgbClr val="0070C0"/>
                      </a:solidFill>
                    </a:rPr>
                    <a:t>One phase</a:t>
                  </a:r>
                </a:p>
              </p:txBody>
            </p:sp>
            <p:sp>
              <p:nvSpPr>
                <p:cNvPr id="34" name="Freeform 33"/>
                <p:cNvSpPr/>
                <p:nvPr/>
              </p:nvSpPr>
              <p:spPr>
                <a:xfrm>
                  <a:off x="494270" y="2545492"/>
                  <a:ext cx="1136822" cy="358346"/>
                </a:xfrm>
                <a:custGeom>
                  <a:avLst/>
                  <a:gdLst>
                    <a:gd name="connsiteX0" fmla="*/ 0 w 1136822"/>
                    <a:gd name="connsiteY0" fmla="*/ 358346 h 358346"/>
                    <a:gd name="connsiteX1" fmla="*/ 444844 w 1136822"/>
                    <a:gd name="connsiteY1" fmla="*/ 259492 h 358346"/>
                    <a:gd name="connsiteX2" fmla="*/ 815546 w 1136822"/>
                    <a:gd name="connsiteY2" fmla="*/ 148281 h 358346"/>
                    <a:gd name="connsiteX3" fmla="*/ 988541 w 1136822"/>
                    <a:gd name="connsiteY3" fmla="*/ 74140 h 358346"/>
                    <a:gd name="connsiteX4" fmla="*/ 1136822 w 1136822"/>
                    <a:gd name="connsiteY4" fmla="*/ 0 h 358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22" h="358346">
                      <a:moveTo>
                        <a:pt x="0" y="358346"/>
                      </a:moveTo>
                      <a:lnTo>
                        <a:pt x="444844" y="259492"/>
                      </a:lnTo>
                      <a:lnTo>
                        <a:pt x="815546" y="148281"/>
                      </a:lnTo>
                      <a:lnTo>
                        <a:pt x="988541" y="74140"/>
                      </a:lnTo>
                      <a:lnTo>
                        <a:pt x="1136822"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767016" y="1569308"/>
                  <a:ext cx="1272746" cy="877330"/>
                </a:xfrm>
                <a:custGeom>
                  <a:avLst/>
                  <a:gdLst>
                    <a:gd name="connsiteX0" fmla="*/ 0 w 1272746"/>
                    <a:gd name="connsiteY0" fmla="*/ 877330 h 877330"/>
                    <a:gd name="connsiteX1" fmla="*/ 296562 w 1272746"/>
                    <a:gd name="connsiteY1" fmla="*/ 704335 h 877330"/>
                    <a:gd name="connsiteX2" fmla="*/ 593125 w 1272746"/>
                    <a:gd name="connsiteY2" fmla="*/ 469557 h 877330"/>
                    <a:gd name="connsiteX3" fmla="*/ 926757 w 1272746"/>
                    <a:gd name="connsiteY3" fmla="*/ 247135 h 877330"/>
                    <a:gd name="connsiteX4" fmla="*/ 1210962 w 1272746"/>
                    <a:gd name="connsiteY4" fmla="*/ 24714 h 877330"/>
                    <a:gd name="connsiteX5" fmla="*/ 1272746 w 1272746"/>
                    <a:gd name="connsiteY5" fmla="*/ 0 h 87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746" h="877330">
                      <a:moveTo>
                        <a:pt x="0" y="877330"/>
                      </a:moveTo>
                      <a:lnTo>
                        <a:pt x="296562" y="704335"/>
                      </a:lnTo>
                      <a:lnTo>
                        <a:pt x="593125" y="469557"/>
                      </a:lnTo>
                      <a:lnTo>
                        <a:pt x="926757" y="247135"/>
                      </a:lnTo>
                      <a:lnTo>
                        <a:pt x="1210962" y="24714"/>
                      </a:lnTo>
                      <a:lnTo>
                        <a:pt x="1272746" y="0"/>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rot="19544947">
                  <a:off x="2599180" y="1123388"/>
                  <a:ext cx="1133708" cy="307777"/>
                </a:xfrm>
                <a:prstGeom prst="rect">
                  <a:avLst/>
                </a:prstGeom>
                <a:noFill/>
              </p:spPr>
              <p:txBody>
                <a:bodyPr wrap="none" rtlCol="0">
                  <a:spAutoFit/>
                </a:bodyPr>
                <a:lstStyle/>
                <a:p>
                  <a:r>
                    <a:rPr lang="en-US" sz="1400" dirty="0">
                      <a:solidFill>
                        <a:srgbClr val="C00000"/>
                      </a:solidFill>
                    </a:rPr>
                    <a:t>Critical curve</a:t>
                  </a:r>
                </a:p>
              </p:txBody>
            </p:sp>
          </p:grpSp>
        </p:grpSp>
        <p:sp>
          <p:nvSpPr>
            <p:cNvPr id="45" name="Freeform 44"/>
            <p:cNvSpPr/>
            <p:nvPr/>
          </p:nvSpPr>
          <p:spPr>
            <a:xfrm>
              <a:off x="2409524" y="625642"/>
              <a:ext cx="2714324" cy="1568918"/>
            </a:xfrm>
            <a:custGeom>
              <a:avLst/>
              <a:gdLst>
                <a:gd name="connsiteX0" fmla="*/ 0 w 2714324"/>
                <a:gd name="connsiteY0" fmla="*/ 0 h 1568918"/>
                <a:gd name="connsiteX1" fmla="*/ 9625 w 2714324"/>
                <a:gd name="connsiteY1" fmla="*/ 250257 h 1568918"/>
                <a:gd name="connsiteX2" fmla="*/ 38501 w 2714324"/>
                <a:gd name="connsiteY2" fmla="*/ 539015 h 1568918"/>
                <a:gd name="connsiteX3" fmla="*/ 115503 w 2714324"/>
                <a:gd name="connsiteY3" fmla="*/ 818147 h 1568918"/>
                <a:gd name="connsiteX4" fmla="*/ 202131 w 2714324"/>
                <a:gd name="connsiteY4" fmla="*/ 1068404 h 1568918"/>
                <a:gd name="connsiteX5" fmla="*/ 279133 w 2714324"/>
                <a:gd name="connsiteY5" fmla="*/ 1193533 h 1568918"/>
                <a:gd name="connsiteX6" fmla="*/ 394636 w 2714324"/>
                <a:gd name="connsiteY6" fmla="*/ 1328286 h 1568918"/>
                <a:gd name="connsiteX7" fmla="*/ 548640 w 2714324"/>
                <a:gd name="connsiteY7" fmla="*/ 1463040 h 1568918"/>
                <a:gd name="connsiteX8" fmla="*/ 770021 w 2714324"/>
                <a:gd name="connsiteY8" fmla="*/ 1568918 h 1568918"/>
                <a:gd name="connsiteX9" fmla="*/ 2714324 w 2714324"/>
                <a:gd name="connsiteY9" fmla="*/ 163630 h 1568918"/>
                <a:gd name="connsiteX10" fmla="*/ 2714324 w 2714324"/>
                <a:gd name="connsiteY10" fmla="*/ 0 h 1568918"/>
                <a:gd name="connsiteX11" fmla="*/ 0 w 2714324"/>
                <a:gd name="connsiteY11" fmla="*/ 0 h 15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4324" h="1568918">
                  <a:moveTo>
                    <a:pt x="0" y="0"/>
                  </a:moveTo>
                  <a:lnTo>
                    <a:pt x="9625" y="250257"/>
                  </a:lnTo>
                  <a:lnTo>
                    <a:pt x="38501" y="539015"/>
                  </a:lnTo>
                  <a:lnTo>
                    <a:pt x="115503" y="818147"/>
                  </a:lnTo>
                  <a:lnTo>
                    <a:pt x="202131" y="1068404"/>
                  </a:lnTo>
                  <a:lnTo>
                    <a:pt x="279133" y="1193533"/>
                  </a:lnTo>
                  <a:lnTo>
                    <a:pt x="394636" y="1328286"/>
                  </a:lnTo>
                  <a:lnTo>
                    <a:pt x="548640" y="1463040"/>
                  </a:lnTo>
                  <a:lnTo>
                    <a:pt x="770021" y="1568918"/>
                  </a:lnTo>
                  <a:lnTo>
                    <a:pt x="2714324" y="163630"/>
                  </a:lnTo>
                  <a:lnTo>
                    <a:pt x="2714324" y="0"/>
                  </a:lnTo>
                  <a:lnTo>
                    <a:pt x="0" y="0"/>
                  </a:lnTo>
                  <a:close/>
                </a:path>
              </a:pathLst>
            </a:custGeom>
            <a:solidFill>
              <a:srgbClr val="FFD966">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4">
                    <a:lumMod val="60000"/>
                    <a:lumOff val="40000"/>
                  </a:schemeClr>
                </a:solidFill>
              </a:endParaRPr>
            </a:p>
          </p:txBody>
        </p:sp>
        <p:sp>
          <p:nvSpPr>
            <p:cNvPr id="21" name="Freeform 20"/>
            <p:cNvSpPr/>
            <p:nvPr/>
          </p:nvSpPr>
          <p:spPr>
            <a:xfrm>
              <a:off x="3179545" y="789273"/>
              <a:ext cx="1963554" cy="1472665"/>
            </a:xfrm>
            <a:custGeom>
              <a:avLst/>
              <a:gdLst>
                <a:gd name="connsiteX0" fmla="*/ 0 w 1963554"/>
                <a:gd name="connsiteY0" fmla="*/ 1386037 h 1472665"/>
                <a:gd name="connsiteX1" fmla="*/ 1953929 w 1963554"/>
                <a:gd name="connsiteY1" fmla="*/ 0 h 1472665"/>
                <a:gd name="connsiteX2" fmla="*/ 1963554 w 1963554"/>
                <a:gd name="connsiteY2" fmla="*/ 856648 h 1472665"/>
                <a:gd name="connsiteX3" fmla="*/ 1828800 w 1963554"/>
                <a:gd name="connsiteY3" fmla="*/ 952901 h 1472665"/>
                <a:gd name="connsiteX4" fmla="*/ 1645920 w 1963554"/>
                <a:gd name="connsiteY4" fmla="*/ 1087654 h 1472665"/>
                <a:gd name="connsiteX5" fmla="*/ 1424539 w 1963554"/>
                <a:gd name="connsiteY5" fmla="*/ 1222408 h 1472665"/>
                <a:gd name="connsiteX6" fmla="*/ 1193533 w 1963554"/>
                <a:gd name="connsiteY6" fmla="*/ 1318661 h 1472665"/>
                <a:gd name="connsiteX7" fmla="*/ 952901 w 1963554"/>
                <a:gd name="connsiteY7" fmla="*/ 1395663 h 1472665"/>
                <a:gd name="connsiteX8" fmla="*/ 644893 w 1963554"/>
                <a:gd name="connsiteY8" fmla="*/ 1463040 h 1472665"/>
                <a:gd name="connsiteX9" fmla="*/ 452388 w 1963554"/>
                <a:gd name="connsiteY9" fmla="*/ 1472665 h 1472665"/>
                <a:gd name="connsiteX10" fmla="*/ 211756 w 1963554"/>
                <a:gd name="connsiteY10" fmla="*/ 1453414 h 1472665"/>
                <a:gd name="connsiteX11" fmla="*/ 0 w 1963554"/>
                <a:gd name="connsiteY11" fmla="*/ 1386037 h 147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3554" h="1472665">
                  <a:moveTo>
                    <a:pt x="0" y="1386037"/>
                  </a:moveTo>
                  <a:lnTo>
                    <a:pt x="1953929" y="0"/>
                  </a:lnTo>
                  <a:lnTo>
                    <a:pt x="1963554" y="856648"/>
                  </a:lnTo>
                  <a:lnTo>
                    <a:pt x="1828800" y="952901"/>
                  </a:lnTo>
                  <a:lnTo>
                    <a:pt x="1645920" y="1087654"/>
                  </a:lnTo>
                  <a:lnTo>
                    <a:pt x="1424539" y="1222408"/>
                  </a:lnTo>
                  <a:lnTo>
                    <a:pt x="1193533" y="1318661"/>
                  </a:lnTo>
                  <a:lnTo>
                    <a:pt x="952901" y="1395663"/>
                  </a:lnTo>
                  <a:lnTo>
                    <a:pt x="644893" y="1463040"/>
                  </a:lnTo>
                  <a:lnTo>
                    <a:pt x="452388" y="1472665"/>
                  </a:lnTo>
                  <a:lnTo>
                    <a:pt x="211756" y="1453414"/>
                  </a:lnTo>
                  <a:lnTo>
                    <a:pt x="0" y="1386037"/>
                  </a:lnTo>
                  <a:close/>
                </a:path>
              </a:pathLst>
            </a:custGeom>
            <a:solidFill>
              <a:srgbClr val="5B9BD5">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8" name="TextBox 37"/>
          <p:cNvSpPr txBox="1"/>
          <p:nvPr/>
        </p:nvSpPr>
        <p:spPr>
          <a:xfrm>
            <a:off x="7775903" y="4359462"/>
            <a:ext cx="4323454"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rgbClr val="0000FF"/>
                </a:solidFill>
              </a:rPr>
              <a:t>Salt, CO</a:t>
            </a:r>
            <a:r>
              <a:rPr lang="en-US" sz="2000" b="1" baseline="-25000" dirty="0" smtClean="0">
                <a:solidFill>
                  <a:srgbClr val="0000FF"/>
                </a:solidFill>
              </a:rPr>
              <a:t>2</a:t>
            </a:r>
            <a:r>
              <a:rPr lang="en-US" sz="2000" b="1" dirty="0" smtClean="0">
                <a:solidFill>
                  <a:srgbClr val="0000FF"/>
                </a:solidFill>
              </a:rPr>
              <a:t> </a:t>
            </a:r>
            <a:r>
              <a:rPr lang="en-US" sz="2000" b="1" dirty="0">
                <a:solidFill>
                  <a:srgbClr val="0000FF"/>
                </a:solidFill>
              </a:rPr>
              <a:t>drive </a:t>
            </a:r>
            <a:r>
              <a:rPr lang="en-US" sz="2000" b="1" dirty="0" smtClean="0">
                <a:solidFill>
                  <a:srgbClr val="0000FF"/>
                </a:solidFill>
              </a:rPr>
              <a:t>1 phase </a:t>
            </a:r>
            <a:r>
              <a:rPr lang="en-US" sz="2000" b="1" dirty="0">
                <a:solidFill>
                  <a:srgbClr val="0000FF"/>
                </a:solidFill>
              </a:rPr>
              <a:t>region to higher </a:t>
            </a:r>
            <a:r>
              <a:rPr lang="en-US" sz="2000" b="1" dirty="0" smtClean="0">
                <a:solidFill>
                  <a:srgbClr val="0000FF"/>
                </a:solidFill>
              </a:rPr>
              <a:t>P, T</a:t>
            </a:r>
            <a:endParaRPr lang="en-US" sz="2000" b="1" dirty="0">
              <a:solidFill>
                <a:srgbClr val="0000FF"/>
              </a:solidFill>
            </a:endParaRPr>
          </a:p>
          <a:p>
            <a:pPr marL="285750" indent="-285750">
              <a:buFont typeface="Arial" panose="020B0604020202020204" pitchFamily="34" charset="0"/>
              <a:buChar char="•"/>
            </a:pPr>
            <a:r>
              <a:rPr lang="en-US" sz="2000" b="1" dirty="0">
                <a:solidFill>
                  <a:srgbClr val="0000FF"/>
                </a:solidFill>
              </a:rPr>
              <a:t>Phase separation </a:t>
            </a:r>
            <a:r>
              <a:rPr lang="en-US" sz="2000" b="1" dirty="0" smtClean="0">
                <a:solidFill>
                  <a:srgbClr val="0000FF"/>
                </a:solidFill>
              </a:rPr>
              <a:t>wide range depths</a:t>
            </a:r>
            <a:endParaRPr lang="en-US" sz="2000" b="1" dirty="0">
              <a:solidFill>
                <a:srgbClr val="0000FF"/>
              </a:solidFill>
            </a:endParaRPr>
          </a:p>
          <a:p>
            <a:pPr marL="285750" indent="-285750">
              <a:buFont typeface="Arial" panose="020B0604020202020204" pitchFamily="34" charset="0"/>
              <a:buChar char="•"/>
            </a:pPr>
            <a:r>
              <a:rPr lang="en-US" sz="2000" b="1" dirty="0" smtClean="0">
                <a:solidFill>
                  <a:srgbClr val="0000FF"/>
                </a:solidFill>
              </a:rPr>
              <a:t>Ligands </a:t>
            </a:r>
            <a:r>
              <a:rPr lang="en-US" sz="2000" b="1" dirty="0">
                <a:solidFill>
                  <a:srgbClr val="0000FF"/>
                </a:solidFill>
              </a:rPr>
              <a:t>-&gt; vapor phase, brine precipitates Au, </a:t>
            </a:r>
            <a:r>
              <a:rPr lang="en-US" sz="2000" b="1" dirty="0" smtClean="0">
                <a:solidFill>
                  <a:srgbClr val="0000FF"/>
                </a:solidFill>
              </a:rPr>
              <a:t>Cu</a:t>
            </a:r>
          </a:p>
          <a:p>
            <a:pPr marL="285750" indent="-285750">
              <a:buFont typeface="Arial" panose="020B0604020202020204" pitchFamily="34" charset="0"/>
              <a:buChar char="•"/>
            </a:pPr>
            <a:r>
              <a:rPr lang="en-US" sz="2000" b="1" dirty="0" smtClean="0">
                <a:solidFill>
                  <a:srgbClr val="0000FF"/>
                </a:solidFill>
              </a:rPr>
              <a:t>Phase separation produces Na alt</a:t>
            </a:r>
          </a:p>
          <a:p>
            <a:r>
              <a:rPr lang="en-US" sz="2000" b="1" dirty="0" smtClean="0">
                <a:solidFill>
                  <a:srgbClr val="0000FF"/>
                </a:solidFill>
              </a:rPr>
              <a:t>      (Na/(</a:t>
            </a:r>
            <a:r>
              <a:rPr lang="en-US" sz="2000" b="1" dirty="0" err="1" smtClean="0">
                <a:solidFill>
                  <a:srgbClr val="0000FF"/>
                </a:solidFill>
              </a:rPr>
              <a:t>Na+K</a:t>
            </a:r>
            <a:r>
              <a:rPr lang="en-US" sz="2000" b="1" dirty="0" smtClean="0">
                <a:solidFill>
                  <a:srgbClr val="0000FF"/>
                </a:solidFill>
              </a:rPr>
              <a:t>) 0.96 SC </a:t>
            </a:r>
            <a:r>
              <a:rPr lang="en-US" sz="2000" b="1" dirty="0" smtClean="0">
                <a:solidFill>
                  <a:srgbClr val="0000FF"/>
                </a:solidFill>
                <a:sym typeface="Wingdings" panose="05000000000000000000" pitchFamily="2" charset="2"/>
              </a:rPr>
              <a:t> 0.79 brine)</a:t>
            </a:r>
            <a:endParaRPr lang="en-US" sz="2000" b="1" dirty="0" smtClean="0">
              <a:solidFill>
                <a:srgbClr val="0000FF"/>
              </a:solidFill>
            </a:endParaRPr>
          </a:p>
        </p:txBody>
      </p:sp>
      <p:grpSp>
        <p:nvGrpSpPr>
          <p:cNvPr id="62" name="Group 61"/>
          <p:cNvGrpSpPr/>
          <p:nvPr/>
        </p:nvGrpSpPr>
        <p:grpSpPr>
          <a:xfrm>
            <a:off x="5739947" y="518244"/>
            <a:ext cx="5225105" cy="3841218"/>
            <a:chOff x="5442895" y="157625"/>
            <a:chExt cx="5225105" cy="3841218"/>
          </a:xfrm>
        </p:grpSpPr>
        <p:pic>
          <p:nvPicPr>
            <p:cNvPr id="12" name="Picture 11"/>
            <p:cNvPicPr>
              <a:picLocks noChangeAspect="1"/>
            </p:cNvPicPr>
            <p:nvPr/>
          </p:nvPicPr>
          <p:blipFill rotWithShape="1">
            <a:blip r:embed="rId3"/>
            <a:srcRect l="3901" t="2867" r="6127" b="42080"/>
            <a:stretch/>
          </p:blipFill>
          <p:spPr>
            <a:xfrm>
              <a:off x="5442895" y="183984"/>
              <a:ext cx="4929705" cy="3814859"/>
            </a:xfrm>
            <a:prstGeom prst="rect">
              <a:avLst/>
            </a:prstGeom>
          </p:spPr>
        </p:pic>
        <p:sp>
          <p:nvSpPr>
            <p:cNvPr id="14" name="Oval 13"/>
            <p:cNvSpPr/>
            <p:nvPr/>
          </p:nvSpPr>
          <p:spPr>
            <a:xfrm>
              <a:off x="8183136" y="774429"/>
              <a:ext cx="148281" cy="1359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232562" y="1818404"/>
              <a:ext cx="148281" cy="1359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350853" y="2533723"/>
              <a:ext cx="148281" cy="1359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222913" y="2721948"/>
              <a:ext cx="148281" cy="13592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33957" y="2998244"/>
              <a:ext cx="148281" cy="13592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555486" y="304543"/>
              <a:ext cx="2235997" cy="369332"/>
            </a:xfrm>
            <a:prstGeom prst="rect">
              <a:avLst/>
            </a:prstGeom>
            <a:noFill/>
          </p:spPr>
          <p:txBody>
            <a:bodyPr wrap="none" rtlCol="0">
              <a:spAutoFit/>
            </a:bodyPr>
            <a:lstStyle/>
            <a:p>
              <a:r>
                <a:rPr lang="en-US" b="1" dirty="0">
                  <a:solidFill>
                    <a:srgbClr val="C00000"/>
                  </a:solidFill>
                </a:rPr>
                <a:t>Critical point diagram</a:t>
              </a:r>
            </a:p>
          </p:txBody>
        </p:sp>
        <p:sp>
          <p:nvSpPr>
            <p:cNvPr id="24" name="Oval 23"/>
            <p:cNvSpPr/>
            <p:nvPr/>
          </p:nvSpPr>
          <p:spPr>
            <a:xfrm>
              <a:off x="8267743" y="1838568"/>
              <a:ext cx="92070" cy="92838"/>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25" name="TextBox 24"/>
            <p:cNvSpPr txBox="1"/>
            <p:nvPr/>
          </p:nvSpPr>
          <p:spPr>
            <a:xfrm>
              <a:off x="9837528" y="157625"/>
              <a:ext cx="830472" cy="369332"/>
            </a:xfrm>
            <a:prstGeom prst="rect">
              <a:avLst/>
            </a:prstGeom>
            <a:solidFill>
              <a:schemeClr val="bg1"/>
            </a:solidFill>
          </p:spPr>
          <p:txBody>
            <a:bodyPr wrap="square" rtlCol="0">
              <a:spAutoFit/>
            </a:bodyPr>
            <a:lstStyle/>
            <a:p>
              <a:r>
                <a:rPr lang="en-US" dirty="0"/>
                <a:t>10 km</a:t>
              </a:r>
            </a:p>
          </p:txBody>
        </p:sp>
        <p:sp>
          <p:nvSpPr>
            <p:cNvPr id="26" name="TextBox 25"/>
            <p:cNvSpPr txBox="1"/>
            <p:nvPr/>
          </p:nvSpPr>
          <p:spPr>
            <a:xfrm>
              <a:off x="9973452" y="2069998"/>
              <a:ext cx="694548" cy="369332"/>
            </a:xfrm>
            <a:prstGeom prst="rect">
              <a:avLst/>
            </a:prstGeom>
            <a:solidFill>
              <a:schemeClr val="bg1"/>
            </a:solidFill>
          </p:spPr>
          <p:txBody>
            <a:bodyPr wrap="square" rtlCol="0">
              <a:spAutoFit/>
            </a:bodyPr>
            <a:lstStyle/>
            <a:p>
              <a:r>
                <a:rPr lang="en-US" dirty="0"/>
                <a:t>3 km</a:t>
              </a:r>
            </a:p>
          </p:txBody>
        </p:sp>
        <p:sp>
          <p:nvSpPr>
            <p:cNvPr id="43" name="TextBox 42"/>
            <p:cNvSpPr txBox="1"/>
            <p:nvPr/>
          </p:nvSpPr>
          <p:spPr>
            <a:xfrm rot="4945150">
              <a:off x="8093034" y="1581445"/>
              <a:ext cx="1302793" cy="307777"/>
            </a:xfrm>
            <a:prstGeom prst="rect">
              <a:avLst/>
            </a:prstGeom>
            <a:noFill/>
          </p:spPr>
          <p:txBody>
            <a:bodyPr wrap="none" rtlCol="0">
              <a:spAutoFit/>
            </a:bodyPr>
            <a:lstStyle/>
            <a:p>
              <a:r>
                <a:rPr lang="en-US" sz="1400" dirty="0">
                  <a:solidFill>
                    <a:srgbClr val="C00000"/>
                  </a:solidFill>
                </a:rPr>
                <a:t>Decreasing CO</a:t>
              </a:r>
              <a:r>
                <a:rPr lang="en-US" sz="1400" baseline="-25000" dirty="0">
                  <a:solidFill>
                    <a:srgbClr val="C00000"/>
                  </a:solidFill>
                </a:rPr>
                <a:t>2</a:t>
              </a:r>
            </a:p>
          </p:txBody>
        </p:sp>
        <p:sp>
          <p:nvSpPr>
            <p:cNvPr id="44" name="TextBox 43"/>
            <p:cNvSpPr txBox="1"/>
            <p:nvPr/>
          </p:nvSpPr>
          <p:spPr>
            <a:xfrm rot="19194153">
              <a:off x="7268291" y="1979554"/>
              <a:ext cx="980910" cy="307777"/>
            </a:xfrm>
            <a:prstGeom prst="rect">
              <a:avLst/>
            </a:prstGeom>
            <a:noFill/>
          </p:spPr>
          <p:txBody>
            <a:bodyPr wrap="none" rtlCol="0">
              <a:spAutoFit/>
            </a:bodyPr>
            <a:lstStyle/>
            <a:p>
              <a:r>
                <a:rPr lang="en-US" sz="1400" dirty="0" err="1">
                  <a:solidFill>
                    <a:srgbClr val="0000FF"/>
                  </a:solidFill>
                </a:rPr>
                <a:t>Decr</a:t>
              </a:r>
              <a:r>
                <a:rPr lang="en-US" sz="1400" dirty="0">
                  <a:solidFill>
                    <a:srgbClr val="0000FF"/>
                  </a:solidFill>
                </a:rPr>
                <a:t>. </a:t>
              </a:r>
              <a:r>
                <a:rPr lang="en-US" sz="1400" dirty="0" err="1">
                  <a:solidFill>
                    <a:srgbClr val="0000FF"/>
                  </a:solidFill>
                </a:rPr>
                <a:t>Salin</a:t>
              </a:r>
              <a:r>
                <a:rPr lang="en-US" sz="1400" dirty="0">
                  <a:solidFill>
                    <a:srgbClr val="0000FF"/>
                  </a:solidFill>
                </a:rPr>
                <a:t>.</a:t>
              </a:r>
            </a:p>
          </p:txBody>
        </p:sp>
      </p:grpSp>
      <p:grpSp>
        <p:nvGrpSpPr>
          <p:cNvPr id="60" name="Group 59"/>
          <p:cNvGrpSpPr/>
          <p:nvPr/>
        </p:nvGrpSpPr>
        <p:grpSpPr>
          <a:xfrm>
            <a:off x="1402143" y="3933280"/>
            <a:ext cx="6512272" cy="2859158"/>
            <a:chOff x="1501650" y="3724426"/>
            <a:chExt cx="6512272" cy="2859158"/>
          </a:xfrm>
        </p:grpSpPr>
        <p:grpSp>
          <p:nvGrpSpPr>
            <p:cNvPr id="42" name="Group 41"/>
            <p:cNvGrpSpPr/>
            <p:nvPr/>
          </p:nvGrpSpPr>
          <p:grpSpPr>
            <a:xfrm>
              <a:off x="1501650" y="3724426"/>
              <a:ext cx="5387545" cy="2859158"/>
              <a:chOff x="686702" y="3998842"/>
              <a:chExt cx="5387545" cy="2859158"/>
            </a:xfrm>
          </p:grpSpPr>
          <p:pic>
            <p:nvPicPr>
              <p:cNvPr id="3" name="Picture 2"/>
              <p:cNvPicPr>
                <a:picLocks noChangeAspect="1"/>
              </p:cNvPicPr>
              <p:nvPr/>
            </p:nvPicPr>
            <p:blipFill rotWithShape="1">
              <a:blip r:embed="rId4"/>
              <a:srcRect l="1377" r="5376" b="13953"/>
              <a:stretch/>
            </p:blipFill>
            <p:spPr>
              <a:xfrm>
                <a:off x="686702" y="3998842"/>
                <a:ext cx="5387545" cy="2859158"/>
              </a:xfrm>
              <a:prstGeom prst="rect">
                <a:avLst/>
              </a:prstGeom>
            </p:spPr>
          </p:pic>
          <p:sp>
            <p:nvSpPr>
              <p:cNvPr id="6" name="Oval 5"/>
              <p:cNvSpPr/>
              <p:nvPr/>
            </p:nvSpPr>
            <p:spPr>
              <a:xfrm>
                <a:off x="2791469" y="5403707"/>
                <a:ext cx="148281" cy="1359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02681" y="6019643"/>
                <a:ext cx="148281" cy="1359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61675" y="5784694"/>
                <a:ext cx="148281" cy="13592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9" name="Oval 8"/>
              <p:cNvSpPr/>
              <p:nvPr/>
            </p:nvSpPr>
            <p:spPr>
              <a:xfrm>
                <a:off x="4447275" y="6222716"/>
                <a:ext cx="148281" cy="13592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10" name="Oval 9"/>
              <p:cNvSpPr/>
              <p:nvPr/>
            </p:nvSpPr>
            <p:spPr>
              <a:xfrm>
                <a:off x="2801767" y="5784694"/>
                <a:ext cx="148281" cy="1359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95556" y="6099149"/>
                <a:ext cx="148281" cy="135924"/>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22" name="TextBox 21"/>
              <p:cNvSpPr txBox="1"/>
              <p:nvPr/>
            </p:nvSpPr>
            <p:spPr>
              <a:xfrm>
                <a:off x="1378531" y="4202257"/>
                <a:ext cx="1389226" cy="369332"/>
              </a:xfrm>
              <a:prstGeom prst="rect">
                <a:avLst/>
              </a:prstGeom>
              <a:solidFill>
                <a:schemeClr val="bg1"/>
              </a:solidFill>
            </p:spPr>
            <p:txBody>
              <a:bodyPr wrap="none" rtlCol="0">
                <a:spAutoFit/>
              </a:bodyPr>
              <a:lstStyle/>
              <a:p>
                <a:r>
                  <a:rPr lang="en-US" b="1" dirty="0">
                    <a:solidFill>
                      <a:srgbClr val="0070C0"/>
                    </a:solidFill>
                  </a:rPr>
                  <a:t>20 </a:t>
                </a:r>
                <a:r>
                  <a:rPr lang="en-US" b="1" dirty="0" err="1">
                    <a:solidFill>
                      <a:srgbClr val="0070C0"/>
                    </a:solidFill>
                  </a:rPr>
                  <a:t>wt</a:t>
                </a:r>
                <a:r>
                  <a:rPr lang="en-US" b="1" dirty="0">
                    <a:solidFill>
                      <a:srgbClr val="0070C0"/>
                    </a:solidFill>
                  </a:rPr>
                  <a:t>% </a:t>
                </a:r>
                <a:r>
                  <a:rPr lang="en-US" b="1" dirty="0" err="1">
                    <a:solidFill>
                      <a:srgbClr val="0070C0"/>
                    </a:solidFill>
                  </a:rPr>
                  <a:t>NaCl</a:t>
                </a:r>
                <a:endParaRPr lang="en-US" b="1" dirty="0">
                  <a:solidFill>
                    <a:srgbClr val="0070C0"/>
                  </a:solidFill>
                </a:endParaRPr>
              </a:p>
            </p:txBody>
          </p:sp>
          <p:sp>
            <p:nvSpPr>
              <p:cNvPr id="23" name="TextBox 22"/>
              <p:cNvSpPr txBox="1"/>
              <p:nvPr/>
            </p:nvSpPr>
            <p:spPr>
              <a:xfrm>
                <a:off x="3861900" y="4215136"/>
                <a:ext cx="1452577" cy="369332"/>
              </a:xfrm>
              <a:prstGeom prst="rect">
                <a:avLst/>
              </a:prstGeom>
              <a:solidFill>
                <a:schemeClr val="bg1"/>
              </a:solidFill>
            </p:spPr>
            <p:txBody>
              <a:bodyPr wrap="none" rtlCol="0">
                <a:spAutoFit/>
              </a:bodyPr>
              <a:lstStyle/>
              <a:p>
                <a:r>
                  <a:rPr lang="en-US" b="1" dirty="0">
                    <a:solidFill>
                      <a:srgbClr val="0070C0"/>
                    </a:solidFill>
                  </a:rPr>
                  <a:t>10 </a:t>
                </a:r>
                <a:r>
                  <a:rPr lang="en-US" b="1" dirty="0" err="1">
                    <a:solidFill>
                      <a:srgbClr val="0070C0"/>
                    </a:solidFill>
                  </a:rPr>
                  <a:t>mol</a:t>
                </a:r>
                <a:r>
                  <a:rPr lang="en-US" b="1" dirty="0">
                    <a:solidFill>
                      <a:srgbClr val="0070C0"/>
                    </a:solidFill>
                  </a:rPr>
                  <a:t>% CO</a:t>
                </a:r>
                <a:r>
                  <a:rPr lang="en-US" b="1" baseline="-25000" dirty="0">
                    <a:solidFill>
                      <a:srgbClr val="0070C0"/>
                    </a:solidFill>
                  </a:rPr>
                  <a:t>2</a:t>
                </a:r>
              </a:p>
            </p:txBody>
          </p:sp>
          <p:sp>
            <p:nvSpPr>
              <p:cNvPr id="36" name="Freeform 35"/>
              <p:cNvSpPr/>
              <p:nvPr/>
            </p:nvSpPr>
            <p:spPr>
              <a:xfrm>
                <a:off x="2842054" y="5436973"/>
                <a:ext cx="135924" cy="704335"/>
              </a:xfrm>
              <a:custGeom>
                <a:avLst/>
                <a:gdLst>
                  <a:gd name="connsiteX0" fmla="*/ 0 w 135924"/>
                  <a:gd name="connsiteY0" fmla="*/ 0 h 704335"/>
                  <a:gd name="connsiteX1" fmla="*/ 24714 w 135924"/>
                  <a:gd name="connsiteY1" fmla="*/ 185351 h 704335"/>
                  <a:gd name="connsiteX2" fmla="*/ 37070 w 135924"/>
                  <a:gd name="connsiteY2" fmla="*/ 370703 h 704335"/>
                  <a:gd name="connsiteX3" fmla="*/ 49427 w 135924"/>
                  <a:gd name="connsiteY3" fmla="*/ 481913 h 704335"/>
                  <a:gd name="connsiteX4" fmla="*/ 98854 w 135924"/>
                  <a:gd name="connsiteY4" fmla="*/ 593124 h 704335"/>
                  <a:gd name="connsiteX5" fmla="*/ 135924 w 135924"/>
                  <a:gd name="connsiteY5" fmla="*/ 704335 h 7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924" h="704335">
                    <a:moveTo>
                      <a:pt x="0" y="0"/>
                    </a:moveTo>
                    <a:lnTo>
                      <a:pt x="24714" y="185351"/>
                    </a:lnTo>
                    <a:lnTo>
                      <a:pt x="37070" y="370703"/>
                    </a:lnTo>
                    <a:lnTo>
                      <a:pt x="49427" y="481913"/>
                    </a:lnTo>
                    <a:lnTo>
                      <a:pt x="98854" y="593124"/>
                    </a:lnTo>
                    <a:lnTo>
                      <a:pt x="135924" y="704335"/>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522573" y="5782962"/>
                <a:ext cx="1037968" cy="531341"/>
              </a:xfrm>
              <a:custGeom>
                <a:avLst/>
                <a:gdLst>
                  <a:gd name="connsiteX0" fmla="*/ 0 w 1037968"/>
                  <a:gd name="connsiteY0" fmla="*/ 531341 h 531341"/>
                  <a:gd name="connsiteX1" fmla="*/ 98854 w 1037968"/>
                  <a:gd name="connsiteY1" fmla="*/ 457200 h 531341"/>
                  <a:gd name="connsiteX2" fmla="*/ 172995 w 1037968"/>
                  <a:gd name="connsiteY2" fmla="*/ 370703 h 531341"/>
                  <a:gd name="connsiteX3" fmla="*/ 407773 w 1037968"/>
                  <a:gd name="connsiteY3" fmla="*/ 284206 h 531341"/>
                  <a:gd name="connsiteX4" fmla="*/ 642551 w 1037968"/>
                  <a:gd name="connsiteY4" fmla="*/ 185352 h 531341"/>
                  <a:gd name="connsiteX5" fmla="*/ 790832 w 1037968"/>
                  <a:gd name="connsiteY5" fmla="*/ 123568 h 531341"/>
                  <a:gd name="connsiteX6" fmla="*/ 926757 w 1037968"/>
                  <a:gd name="connsiteY6" fmla="*/ 61784 h 531341"/>
                  <a:gd name="connsiteX7" fmla="*/ 1037968 w 1037968"/>
                  <a:gd name="connsiteY7" fmla="*/ 0 h 53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968" h="531341">
                    <a:moveTo>
                      <a:pt x="0" y="531341"/>
                    </a:moveTo>
                    <a:lnTo>
                      <a:pt x="98854" y="457200"/>
                    </a:lnTo>
                    <a:lnTo>
                      <a:pt x="172995" y="370703"/>
                    </a:lnTo>
                    <a:lnTo>
                      <a:pt x="407773" y="284206"/>
                    </a:lnTo>
                    <a:lnTo>
                      <a:pt x="642551" y="185352"/>
                    </a:lnTo>
                    <a:lnTo>
                      <a:pt x="790832" y="123568"/>
                    </a:lnTo>
                    <a:lnTo>
                      <a:pt x="926757" y="61784"/>
                    </a:lnTo>
                    <a:lnTo>
                      <a:pt x="1037968"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rot="4564517">
              <a:off x="3663347" y="5532947"/>
              <a:ext cx="734496" cy="261610"/>
            </a:xfrm>
            <a:prstGeom prst="rect">
              <a:avLst/>
            </a:prstGeom>
            <a:noFill/>
          </p:spPr>
          <p:txBody>
            <a:bodyPr wrap="none" rtlCol="0">
              <a:spAutoFit/>
            </a:bodyPr>
            <a:lstStyle/>
            <a:p>
              <a:r>
                <a:rPr lang="en-US" sz="1100" dirty="0" err="1">
                  <a:solidFill>
                    <a:srgbClr val="C00000"/>
                  </a:solidFill>
                </a:rPr>
                <a:t>Decr</a:t>
              </a:r>
              <a:r>
                <a:rPr lang="en-US" sz="1100" dirty="0">
                  <a:solidFill>
                    <a:srgbClr val="C00000"/>
                  </a:solidFill>
                </a:rPr>
                <a:t>. CO</a:t>
              </a:r>
              <a:r>
                <a:rPr lang="en-US" sz="1100" baseline="-25000" dirty="0">
                  <a:solidFill>
                    <a:srgbClr val="C00000"/>
                  </a:solidFill>
                </a:rPr>
                <a:t>2</a:t>
              </a:r>
            </a:p>
          </p:txBody>
        </p:sp>
        <p:sp>
          <p:nvSpPr>
            <p:cNvPr id="13" name="TextBox 12"/>
            <p:cNvSpPr txBox="1"/>
            <p:nvPr/>
          </p:nvSpPr>
          <p:spPr>
            <a:xfrm rot="20292862">
              <a:off x="5694363" y="5297321"/>
              <a:ext cx="822661" cy="261610"/>
            </a:xfrm>
            <a:prstGeom prst="rect">
              <a:avLst/>
            </a:prstGeom>
            <a:noFill/>
          </p:spPr>
          <p:txBody>
            <a:bodyPr wrap="none" rtlCol="0">
              <a:spAutoFit/>
            </a:bodyPr>
            <a:lstStyle/>
            <a:p>
              <a:r>
                <a:rPr lang="en-US" sz="1100" dirty="0" err="1">
                  <a:solidFill>
                    <a:srgbClr val="0000FF"/>
                  </a:solidFill>
                </a:rPr>
                <a:t>Decr</a:t>
              </a:r>
              <a:r>
                <a:rPr lang="en-US" sz="1100" dirty="0">
                  <a:solidFill>
                    <a:srgbClr val="0000FF"/>
                  </a:solidFill>
                </a:rPr>
                <a:t>. </a:t>
              </a:r>
              <a:r>
                <a:rPr lang="en-US" sz="1100" dirty="0" err="1">
                  <a:solidFill>
                    <a:srgbClr val="0000FF"/>
                  </a:solidFill>
                </a:rPr>
                <a:t>Salin</a:t>
              </a:r>
              <a:r>
                <a:rPr lang="en-US" sz="1100" dirty="0">
                  <a:solidFill>
                    <a:srgbClr val="0000FF"/>
                  </a:solidFill>
                </a:rPr>
                <a:t>.</a:t>
              </a:r>
            </a:p>
          </p:txBody>
        </p:sp>
        <p:sp>
          <p:nvSpPr>
            <p:cNvPr id="46" name="Freeform 45"/>
            <p:cNvSpPr/>
            <p:nvPr/>
          </p:nvSpPr>
          <p:spPr>
            <a:xfrm>
              <a:off x="3275798" y="4658627"/>
              <a:ext cx="673768" cy="548640"/>
            </a:xfrm>
            <a:custGeom>
              <a:avLst/>
              <a:gdLst>
                <a:gd name="connsiteX0" fmla="*/ 0 w 673768"/>
                <a:gd name="connsiteY0" fmla="*/ 0 h 548640"/>
                <a:gd name="connsiteX1" fmla="*/ 9625 w 673768"/>
                <a:gd name="connsiteY1" fmla="*/ 173255 h 548640"/>
                <a:gd name="connsiteX2" fmla="*/ 38501 w 673768"/>
                <a:gd name="connsiteY2" fmla="*/ 346510 h 548640"/>
                <a:gd name="connsiteX3" fmla="*/ 77002 w 673768"/>
                <a:gd name="connsiteY3" fmla="*/ 490889 h 548640"/>
                <a:gd name="connsiteX4" fmla="*/ 125128 w 673768"/>
                <a:gd name="connsiteY4" fmla="*/ 539015 h 548640"/>
                <a:gd name="connsiteX5" fmla="*/ 288758 w 673768"/>
                <a:gd name="connsiteY5" fmla="*/ 539015 h 548640"/>
                <a:gd name="connsiteX6" fmla="*/ 510139 w 673768"/>
                <a:gd name="connsiteY6" fmla="*/ 548640 h 548640"/>
                <a:gd name="connsiteX7" fmla="*/ 673768 w 673768"/>
                <a:gd name="connsiteY7" fmla="*/ 548640 h 548640"/>
                <a:gd name="connsiteX8" fmla="*/ 673768 w 673768"/>
                <a:gd name="connsiteY8"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768" h="548640">
                  <a:moveTo>
                    <a:pt x="0" y="0"/>
                  </a:moveTo>
                  <a:lnTo>
                    <a:pt x="9625" y="173255"/>
                  </a:lnTo>
                  <a:lnTo>
                    <a:pt x="38501" y="346510"/>
                  </a:lnTo>
                  <a:lnTo>
                    <a:pt x="77002" y="490889"/>
                  </a:lnTo>
                  <a:lnTo>
                    <a:pt x="125128" y="539015"/>
                  </a:lnTo>
                  <a:lnTo>
                    <a:pt x="288758" y="539015"/>
                  </a:lnTo>
                  <a:lnTo>
                    <a:pt x="510139" y="548640"/>
                  </a:lnTo>
                  <a:lnTo>
                    <a:pt x="673768" y="548640"/>
                  </a:lnTo>
                  <a:lnTo>
                    <a:pt x="673768" y="548640"/>
                  </a:ln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FF"/>
                </a:solidFill>
              </a:endParaRPr>
            </a:p>
          </p:txBody>
        </p:sp>
        <p:sp>
          <p:nvSpPr>
            <p:cNvPr id="48" name="Freeform 47"/>
            <p:cNvSpPr/>
            <p:nvPr/>
          </p:nvSpPr>
          <p:spPr>
            <a:xfrm>
              <a:off x="5922745" y="4658628"/>
              <a:ext cx="712270" cy="519765"/>
            </a:xfrm>
            <a:custGeom>
              <a:avLst/>
              <a:gdLst>
                <a:gd name="connsiteX0" fmla="*/ 0 w 712270"/>
                <a:gd name="connsiteY0" fmla="*/ 0 h 519765"/>
                <a:gd name="connsiteX1" fmla="*/ 9626 w 712270"/>
                <a:gd name="connsiteY1" fmla="*/ 173255 h 519765"/>
                <a:gd name="connsiteX2" fmla="*/ 28876 w 712270"/>
                <a:gd name="connsiteY2" fmla="*/ 308009 h 519765"/>
                <a:gd name="connsiteX3" fmla="*/ 48127 w 712270"/>
                <a:gd name="connsiteY3" fmla="*/ 423512 h 519765"/>
                <a:gd name="connsiteX4" fmla="*/ 115503 w 712270"/>
                <a:gd name="connsiteY4" fmla="*/ 490889 h 519765"/>
                <a:gd name="connsiteX5" fmla="*/ 221381 w 712270"/>
                <a:gd name="connsiteY5" fmla="*/ 519765 h 519765"/>
                <a:gd name="connsiteX6" fmla="*/ 365760 w 712270"/>
                <a:gd name="connsiteY6" fmla="*/ 519765 h 519765"/>
                <a:gd name="connsiteX7" fmla="*/ 510139 w 712270"/>
                <a:gd name="connsiteY7" fmla="*/ 519765 h 519765"/>
                <a:gd name="connsiteX8" fmla="*/ 712270 w 712270"/>
                <a:gd name="connsiteY8" fmla="*/ 500514 h 5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270" h="519765">
                  <a:moveTo>
                    <a:pt x="0" y="0"/>
                  </a:moveTo>
                  <a:lnTo>
                    <a:pt x="9626" y="173255"/>
                  </a:lnTo>
                  <a:lnTo>
                    <a:pt x="28876" y="308009"/>
                  </a:lnTo>
                  <a:lnTo>
                    <a:pt x="48127" y="423512"/>
                  </a:lnTo>
                  <a:lnTo>
                    <a:pt x="115503" y="490889"/>
                  </a:lnTo>
                  <a:lnTo>
                    <a:pt x="221381" y="519765"/>
                  </a:lnTo>
                  <a:lnTo>
                    <a:pt x="365760" y="519765"/>
                  </a:lnTo>
                  <a:lnTo>
                    <a:pt x="510139" y="519765"/>
                  </a:lnTo>
                  <a:lnTo>
                    <a:pt x="712270" y="500514"/>
                  </a:ln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0000FF"/>
                </a:solidFill>
              </a:endParaRPr>
            </a:p>
          </p:txBody>
        </p:sp>
        <p:cxnSp>
          <p:nvCxnSpPr>
            <p:cNvPr id="50" name="Straight Connector 49"/>
            <p:cNvCxnSpPr/>
            <p:nvPr/>
          </p:nvCxnSpPr>
          <p:spPr>
            <a:xfrm>
              <a:off x="4161322" y="5207267"/>
              <a:ext cx="272787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873866" y="4846091"/>
              <a:ext cx="1140056" cy="584775"/>
            </a:xfrm>
            <a:prstGeom prst="rect">
              <a:avLst/>
            </a:prstGeom>
            <a:noFill/>
          </p:spPr>
          <p:txBody>
            <a:bodyPr wrap="none" rtlCol="0">
              <a:spAutoFit/>
            </a:bodyPr>
            <a:lstStyle/>
            <a:p>
              <a:r>
                <a:rPr lang="en-US" sz="1600" b="1" dirty="0">
                  <a:solidFill>
                    <a:srgbClr val="0000FF"/>
                  </a:solidFill>
                </a:rPr>
                <a:t>250 MPa</a:t>
              </a:r>
            </a:p>
            <a:p>
              <a:r>
                <a:rPr lang="en-US" sz="1600" b="1" dirty="0">
                  <a:solidFill>
                    <a:srgbClr val="0000FF"/>
                  </a:solidFill>
                </a:rPr>
                <a:t>9.4 km lith.</a:t>
              </a:r>
            </a:p>
          </p:txBody>
        </p:sp>
        <p:sp>
          <p:nvSpPr>
            <p:cNvPr id="54" name="TextBox 53"/>
            <p:cNvSpPr txBox="1"/>
            <p:nvPr/>
          </p:nvSpPr>
          <p:spPr>
            <a:xfrm>
              <a:off x="3227350" y="4203188"/>
              <a:ext cx="1141916" cy="523220"/>
            </a:xfrm>
            <a:prstGeom prst="rect">
              <a:avLst/>
            </a:prstGeom>
            <a:noFill/>
            <a:ln>
              <a:noFill/>
            </a:ln>
          </p:spPr>
          <p:txBody>
            <a:bodyPr wrap="none" rtlCol="0">
              <a:spAutoFit/>
            </a:bodyPr>
            <a:lstStyle/>
            <a:p>
              <a:r>
                <a:rPr lang="en-US" sz="1400" b="1" dirty="0">
                  <a:solidFill>
                    <a:srgbClr val="0000FF"/>
                  </a:solidFill>
                </a:rPr>
                <a:t>20 </a:t>
              </a:r>
              <a:r>
                <a:rPr lang="en-US" sz="1400" b="1" dirty="0" err="1">
                  <a:solidFill>
                    <a:srgbClr val="0000FF"/>
                  </a:solidFill>
                </a:rPr>
                <a:t>mol</a:t>
              </a:r>
              <a:r>
                <a:rPr lang="en-US" sz="1400" b="1" dirty="0">
                  <a:solidFill>
                    <a:srgbClr val="0000FF"/>
                  </a:solidFill>
                </a:rPr>
                <a:t>% CO</a:t>
              </a:r>
              <a:r>
                <a:rPr lang="en-US" sz="1400" b="1" baseline="-25000" dirty="0">
                  <a:solidFill>
                    <a:srgbClr val="0000FF"/>
                  </a:solidFill>
                </a:rPr>
                <a:t>2</a:t>
              </a:r>
            </a:p>
            <a:p>
              <a:r>
                <a:rPr lang="en-US" sz="1400" b="1" dirty="0">
                  <a:solidFill>
                    <a:srgbClr val="0000FF"/>
                  </a:solidFill>
                </a:rPr>
                <a:t>20 </a:t>
              </a:r>
              <a:r>
                <a:rPr lang="en-US" sz="1400" b="1" dirty="0" err="1">
                  <a:solidFill>
                    <a:srgbClr val="0000FF"/>
                  </a:solidFill>
                </a:rPr>
                <a:t>wt</a:t>
              </a:r>
              <a:r>
                <a:rPr lang="en-US" sz="1400" b="1" dirty="0">
                  <a:solidFill>
                    <a:srgbClr val="0000FF"/>
                  </a:solidFill>
                </a:rPr>
                <a:t>% </a:t>
              </a:r>
              <a:r>
                <a:rPr lang="en-US" sz="1400" b="1" dirty="0" err="1">
                  <a:solidFill>
                    <a:srgbClr val="0000FF"/>
                  </a:solidFill>
                </a:rPr>
                <a:t>NaCl</a:t>
              </a:r>
              <a:endParaRPr lang="en-US" sz="1400" b="1" dirty="0">
                <a:solidFill>
                  <a:srgbClr val="0000FF"/>
                </a:solidFill>
              </a:endParaRPr>
            </a:p>
          </p:txBody>
        </p:sp>
        <p:sp>
          <p:nvSpPr>
            <p:cNvPr id="55" name="TextBox 54"/>
            <p:cNvSpPr txBox="1"/>
            <p:nvPr/>
          </p:nvSpPr>
          <p:spPr>
            <a:xfrm>
              <a:off x="5792200" y="4172232"/>
              <a:ext cx="1141916" cy="523220"/>
            </a:xfrm>
            <a:prstGeom prst="rect">
              <a:avLst/>
            </a:prstGeom>
            <a:noFill/>
            <a:ln>
              <a:noFill/>
            </a:ln>
          </p:spPr>
          <p:txBody>
            <a:bodyPr wrap="none" rtlCol="0">
              <a:spAutoFit/>
            </a:bodyPr>
            <a:lstStyle/>
            <a:p>
              <a:r>
                <a:rPr lang="en-US" sz="1400" b="1" dirty="0">
                  <a:solidFill>
                    <a:srgbClr val="0000FF"/>
                  </a:solidFill>
                </a:rPr>
                <a:t>10 </a:t>
              </a:r>
              <a:r>
                <a:rPr lang="en-US" sz="1400" b="1" dirty="0" err="1">
                  <a:solidFill>
                    <a:srgbClr val="0000FF"/>
                  </a:solidFill>
                </a:rPr>
                <a:t>mol</a:t>
              </a:r>
              <a:r>
                <a:rPr lang="en-US" sz="1400" b="1" dirty="0">
                  <a:solidFill>
                    <a:srgbClr val="0000FF"/>
                  </a:solidFill>
                </a:rPr>
                <a:t>% CO</a:t>
              </a:r>
              <a:r>
                <a:rPr lang="en-US" sz="1400" b="1" baseline="-25000" dirty="0">
                  <a:solidFill>
                    <a:srgbClr val="0000FF"/>
                  </a:solidFill>
                </a:rPr>
                <a:t>2</a:t>
              </a:r>
            </a:p>
            <a:p>
              <a:r>
                <a:rPr lang="en-US" sz="1400" b="1" dirty="0">
                  <a:solidFill>
                    <a:srgbClr val="0000FF"/>
                  </a:solidFill>
                </a:rPr>
                <a:t>40 </a:t>
              </a:r>
              <a:r>
                <a:rPr lang="en-US" sz="1400" b="1" dirty="0" err="1">
                  <a:solidFill>
                    <a:srgbClr val="0000FF"/>
                  </a:solidFill>
                </a:rPr>
                <a:t>wt</a:t>
              </a:r>
              <a:r>
                <a:rPr lang="en-US" sz="1400" b="1" dirty="0">
                  <a:solidFill>
                    <a:srgbClr val="0000FF"/>
                  </a:solidFill>
                </a:rPr>
                <a:t>% </a:t>
              </a:r>
              <a:r>
                <a:rPr lang="en-US" sz="1400" b="1" dirty="0" err="1">
                  <a:solidFill>
                    <a:srgbClr val="0000FF"/>
                  </a:solidFill>
                </a:rPr>
                <a:t>NaCl</a:t>
              </a:r>
              <a:endParaRPr lang="en-US" sz="1400" b="1" dirty="0">
                <a:solidFill>
                  <a:srgbClr val="0000FF"/>
                </a:solidFill>
              </a:endParaRPr>
            </a:p>
          </p:txBody>
        </p:sp>
        <p:cxnSp>
          <p:nvCxnSpPr>
            <p:cNvPr id="57" name="Straight Arrow Connector 56"/>
            <p:cNvCxnSpPr>
              <a:endCxn id="46" idx="1"/>
            </p:cNvCxnSpPr>
            <p:nvPr/>
          </p:nvCxnSpPr>
          <p:spPr>
            <a:xfrm flipH="1">
              <a:off x="3285424" y="4700650"/>
              <a:ext cx="248789" cy="131232"/>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48" idx="1"/>
            </p:cNvCxnSpPr>
            <p:nvPr/>
          </p:nvCxnSpPr>
          <p:spPr>
            <a:xfrm flipH="1">
              <a:off x="5932372" y="4618960"/>
              <a:ext cx="244251" cy="212923"/>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227156" y="24141"/>
            <a:ext cx="11392799" cy="646331"/>
          </a:xfrm>
          <a:prstGeom prst="rect">
            <a:avLst/>
          </a:prstGeom>
          <a:noFill/>
        </p:spPr>
        <p:txBody>
          <a:bodyPr wrap="none" rtlCol="0">
            <a:spAutoFit/>
          </a:bodyPr>
          <a:lstStyle/>
          <a:p>
            <a:r>
              <a:rPr lang="en-US" sz="3600" dirty="0" smtClean="0"/>
              <a:t>Phase separation, Na alteration, metal deposition at ~10 km</a:t>
            </a:r>
            <a:endParaRPr lang="en-US" sz="3600" dirty="0"/>
          </a:p>
        </p:txBody>
      </p:sp>
      <p:sp>
        <p:nvSpPr>
          <p:cNvPr id="39" name="TextBox 38"/>
          <p:cNvSpPr txBox="1"/>
          <p:nvPr/>
        </p:nvSpPr>
        <p:spPr>
          <a:xfrm>
            <a:off x="97406" y="6510837"/>
            <a:ext cx="2749471" cy="369332"/>
          </a:xfrm>
          <a:prstGeom prst="rect">
            <a:avLst/>
          </a:prstGeom>
          <a:noFill/>
        </p:spPr>
        <p:txBody>
          <a:bodyPr wrap="none" rtlCol="0">
            <a:spAutoFit/>
          </a:bodyPr>
          <a:lstStyle/>
          <a:p>
            <a:r>
              <a:rPr lang="en-US" dirty="0">
                <a:solidFill>
                  <a:schemeClr val="accent6">
                    <a:lumMod val="50000"/>
                  </a:schemeClr>
                </a:solidFill>
              </a:rPr>
              <a:t>Schmidt and </a:t>
            </a:r>
            <a:r>
              <a:rPr lang="en-US" dirty="0" err="1">
                <a:solidFill>
                  <a:schemeClr val="accent6">
                    <a:lumMod val="50000"/>
                  </a:schemeClr>
                </a:solidFill>
              </a:rPr>
              <a:t>Bodnar</a:t>
            </a:r>
            <a:r>
              <a:rPr lang="en-US" dirty="0">
                <a:solidFill>
                  <a:schemeClr val="accent6">
                    <a:lumMod val="50000"/>
                  </a:schemeClr>
                </a:solidFill>
              </a:rPr>
              <a:t> (2000)</a:t>
            </a:r>
          </a:p>
        </p:txBody>
      </p:sp>
      <p:sp>
        <p:nvSpPr>
          <p:cNvPr id="64" name="TextBox 63"/>
          <p:cNvSpPr txBox="1"/>
          <p:nvPr/>
        </p:nvSpPr>
        <p:spPr>
          <a:xfrm>
            <a:off x="5994820" y="6485930"/>
            <a:ext cx="737702" cy="369332"/>
          </a:xfrm>
          <a:prstGeom prst="rect">
            <a:avLst/>
          </a:prstGeom>
          <a:noFill/>
        </p:spPr>
        <p:txBody>
          <a:bodyPr wrap="none" rtlCol="0">
            <a:spAutoFit/>
          </a:bodyPr>
          <a:lstStyle/>
          <a:p>
            <a:r>
              <a:rPr lang="en-US" b="1" dirty="0" smtClean="0">
                <a:solidFill>
                  <a:srgbClr val="0000FF"/>
                </a:solidFill>
              </a:rPr>
              <a:t>600</a:t>
            </a:r>
            <a:r>
              <a:rPr lang="en-US" b="1" dirty="0" smtClean="0">
                <a:solidFill>
                  <a:srgbClr val="0000FF"/>
                </a:solidFill>
                <a:latin typeface="Calibri" panose="020F0502020204030204" pitchFamily="34" charset="0"/>
              </a:rPr>
              <a:t>°</a:t>
            </a:r>
            <a:r>
              <a:rPr lang="en-US" b="1" dirty="0" smtClean="0">
                <a:solidFill>
                  <a:srgbClr val="0000FF"/>
                </a:solidFill>
              </a:rPr>
              <a:t>C</a:t>
            </a:r>
            <a:endParaRPr lang="en-US" b="1" dirty="0">
              <a:solidFill>
                <a:srgbClr val="0000FF"/>
              </a:solidFill>
            </a:endParaRPr>
          </a:p>
        </p:txBody>
      </p:sp>
      <p:sp>
        <p:nvSpPr>
          <p:cNvPr id="65" name="TextBox 64"/>
          <p:cNvSpPr txBox="1"/>
          <p:nvPr/>
        </p:nvSpPr>
        <p:spPr>
          <a:xfrm>
            <a:off x="10549816" y="6510837"/>
            <a:ext cx="1497782" cy="369332"/>
          </a:xfrm>
          <a:prstGeom prst="rect">
            <a:avLst/>
          </a:prstGeom>
          <a:noFill/>
        </p:spPr>
        <p:txBody>
          <a:bodyPr wrap="none" rtlCol="0">
            <a:spAutoFit/>
          </a:bodyPr>
          <a:lstStyle/>
          <a:p>
            <a:r>
              <a:rPr lang="en-US" dirty="0" smtClean="0">
                <a:solidFill>
                  <a:schemeClr val="accent6">
                    <a:lumMod val="75000"/>
                  </a:schemeClr>
                </a:solidFill>
              </a:rPr>
              <a:t>Pollard (2001)</a:t>
            </a:r>
            <a:endParaRPr lang="en-US" dirty="0">
              <a:solidFill>
                <a:schemeClr val="accent6">
                  <a:lumMod val="75000"/>
                </a:schemeClr>
              </a:solidFill>
            </a:endParaRPr>
          </a:p>
        </p:txBody>
      </p:sp>
    </p:spTree>
    <p:extLst>
      <p:ext uri="{BB962C8B-B14F-4D97-AF65-F5344CB8AC3E}">
        <p14:creationId xmlns:p14="http://schemas.microsoft.com/office/powerpoint/2010/main" val="197448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0"/>
            <a:ext cx="10515600" cy="1061833"/>
          </a:xfrm>
        </p:spPr>
        <p:txBody>
          <a:bodyPr>
            <a:normAutofit/>
          </a:bodyPr>
          <a:lstStyle/>
          <a:p>
            <a:r>
              <a:rPr lang="en-US" sz="5400" dirty="0" smtClean="0"/>
              <a:t>Large fluid volumes released</a:t>
            </a:r>
            <a:endParaRPr lang="en-US" sz="5400" dirty="0"/>
          </a:p>
        </p:txBody>
      </p:sp>
      <p:sp>
        <p:nvSpPr>
          <p:cNvPr id="3" name="TextBox 2"/>
          <p:cNvSpPr txBox="1"/>
          <p:nvPr/>
        </p:nvSpPr>
        <p:spPr>
          <a:xfrm>
            <a:off x="610418" y="942758"/>
            <a:ext cx="3732176" cy="1815882"/>
          </a:xfrm>
          <a:prstGeom prst="rect">
            <a:avLst/>
          </a:prstGeom>
          <a:noFill/>
        </p:spPr>
        <p:txBody>
          <a:bodyPr wrap="none" rtlCol="0">
            <a:spAutoFit/>
          </a:bodyPr>
          <a:lstStyle/>
          <a:p>
            <a:r>
              <a:rPr lang="en-US" sz="2800" dirty="0" smtClean="0"/>
              <a:t>Mt Isa </a:t>
            </a:r>
            <a:r>
              <a:rPr lang="en-US" sz="2800" dirty="0" err="1" smtClean="0"/>
              <a:t>Cloncurry</a:t>
            </a:r>
            <a:r>
              <a:rPr lang="en-US" sz="2800" dirty="0" smtClean="0"/>
              <a:t> system</a:t>
            </a:r>
          </a:p>
          <a:p>
            <a:pPr marL="457200" indent="-457200">
              <a:buFont typeface="Arial" panose="020B0604020202020204" pitchFamily="34" charset="0"/>
              <a:buChar char="•"/>
            </a:pPr>
            <a:r>
              <a:rPr lang="en-US" sz="2800" dirty="0" smtClean="0"/>
              <a:t>180 km</a:t>
            </a:r>
            <a:r>
              <a:rPr lang="en-US" sz="2800" baseline="30000" dirty="0" smtClean="0"/>
              <a:t>3</a:t>
            </a:r>
            <a:r>
              <a:rPr lang="en-US" sz="2800" dirty="0" smtClean="0"/>
              <a:t> altered rock</a:t>
            </a:r>
          </a:p>
          <a:p>
            <a:pPr marL="457200" indent="-457200">
              <a:buFont typeface="Arial" panose="020B0604020202020204" pitchFamily="34" charset="0"/>
              <a:buChar char="•"/>
            </a:pPr>
            <a:r>
              <a:rPr lang="en-US" sz="2800" dirty="0" smtClean="0"/>
              <a:t>2.7 m</a:t>
            </a:r>
            <a:r>
              <a:rPr lang="en-US" sz="2800" baseline="30000" dirty="0" smtClean="0"/>
              <a:t>3 </a:t>
            </a:r>
            <a:r>
              <a:rPr lang="en-US" sz="2800" baseline="-25000" dirty="0" smtClean="0"/>
              <a:t>fluid</a:t>
            </a:r>
            <a:r>
              <a:rPr lang="en-US" sz="2800" dirty="0" smtClean="0"/>
              <a:t> /m</a:t>
            </a:r>
            <a:r>
              <a:rPr lang="en-US" sz="2800" baseline="30000" dirty="0" smtClean="0"/>
              <a:t>3</a:t>
            </a:r>
            <a:r>
              <a:rPr lang="en-US" sz="2800" baseline="-25000" dirty="0" smtClean="0"/>
              <a:t>alt </a:t>
            </a:r>
            <a:r>
              <a:rPr lang="en-US" sz="2800" baseline="-25000" dirty="0" err="1" smtClean="0"/>
              <a:t>rk</a:t>
            </a:r>
            <a:endParaRPr lang="en-US" sz="2800" baseline="-25000" dirty="0" smtClean="0"/>
          </a:p>
          <a:p>
            <a:pPr marL="457200" indent="-457200">
              <a:buFont typeface="Arial" panose="020B0604020202020204" pitchFamily="34" charset="0"/>
              <a:buChar char="•"/>
            </a:pPr>
            <a:r>
              <a:rPr lang="en-US" sz="2800" dirty="0" smtClean="0">
                <a:solidFill>
                  <a:srgbClr val="0000FF"/>
                </a:solidFill>
              </a:rPr>
              <a:t>486 km</a:t>
            </a:r>
            <a:r>
              <a:rPr lang="en-US" sz="2800" baseline="30000" dirty="0" smtClean="0">
                <a:solidFill>
                  <a:srgbClr val="0000FF"/>
                </a:solidFill>
              </a:rPr>
              <a:t>3</a:t>
            </a:r>
            <a:r>
              <a:rPr lang="en-US" sz="2800" dirty="0" smtClean="0">
                <a:solidFill>
                  <a:srgbClr val="0000FF"/>
                </a:solidFill>
              </a:rPr>
              <a:t> brine</a:t>
            </a:r>
            <a:endParaRPr lang="en-US" sz="2800" dirty="0">
              <a:solidFill>
                <a:srgbClr val="0000FF"/>
              </a:solidFill>
            </a:endParaRPr>
          </a:p>
        </p:txBody>
      </p:sp>
      <p:sp>
        <p:nvSpPr>
          <p:cNvPr id="4" name="TextBox 3"/>
          <p:cNvSpPr txBox="1"/>
          <p:nvPr/>
        </p:nvSpPr>
        <p:spPr>
          <a:xfrm>
            <a:off x="610418" y="2987240"/>
            <a:ext cx="3762633" cy="1815882"/>
          </a:xfrm>
          <a:prstGeom prst="rect">
            <a:avLst/>
          </a:prstGeom>
          <a:noFill/>
        </p:spPr>
        <p:txBody>
          <a:bodyPr wrap="none" rtlCol="0">
            <a:spAutoFit/>
          </a:bodyPr>
          <a:lstStyle/>
          <a:p>
            <a:r>
              <a:rPr lang="en-US" sz="2800" dirty="0" smtClean="0"/>
              <a:t>Candelaria, Chile</a:t>
            </a:r>
          </a:p>
          <a:p>
            <a:pPr marL="457200" indent="-457200">
              <a:buFont typeface="Arial" panose="020B0604020202020204" pitchFamily="34" charset="0"/>
              <a:buChar char="•"/>
            </a:pPr>
            <a:r>
              <a:rPr lang="en-US" sz="2800" dirty="0" smtClean="0"/>
              <a:t>12.7 km</a:t>
            </a:r>
            <a:r>
              <a:rPr lang="en-US" sz="2800" baseline="30000" dirty="0" smtClean="0"/>
              <a:t>3</a:t>
            </a:r>
            <a:r>
              <a:rPr lang="en-US" sz="2800" dirty="0" smtClean="0"/>
              <a:t> altered rock</a:t>
            </a:r>
          </a:p>
          <a:p>
            <a:pPr marL="457200" indent="-457200">
              <a:buFont typeface="Arial" panose="020B0604020202020204" pitchFamily="34" charset="0"/>
              <a:buChar char="•"/>
            </a:pPr>
            <a:r>
              <a:rPr lang="en-US" sz="2800" dirty="0" smtClean="0"/>
              <a:t>2.7 m</a:t>
            </a:r>
            <a:r>
              <a:rPr lang="en-US" sz="2800" baseline="30000" dirty="0" smtClean="0"/>
              <a:t>3 </a:t>
            </a:r>
            <a:r>
              <a:rPr lang="en-US" sz="2800" baseline="-25000" dirty="0" smtClean="0"/>
              <a:t>fluid</a:t>
            </a:r>
            <a:r>
              <a:rPr lang="en-US" sz="2800" dirty="0" smtClean="0"/>
              <a:t> /m</a:t>
            </a:r>
            <a:r>
              <a:rPr lang="en-US" sz="2800" baseline="30000" dirty="0" smtClean="0"/>
              <a:t>3</a:t>
            </a:r>
            <a:r>
              <a:rPr lang="en-US" sz="2800" baseline="-25000" dirty="0" smtClean="0"/>
              <a:t>alt </a:t>
            </a:r>
            <a:r>
              <a:rPr lang="en-US" sz="2800" baseline="-25000" dirty="0" err="1" smtClean="0"/>
              <a:t>rk</a:t>
            </a:r>
            <a:endParaRPr lang="en-US" sz="2800" baseline="-25000" dirty="0" smtClean="0"/>
          </a:p>
          <a:p>
            <a:pPr marL="457200" indent="-457200">
              <a:buFont typeface="Arial" panose="020B0604020202020204" pitchFamily="34" charset="0"/>
              <a:buChar char="•"/>
            </a:pPr>
            <a:r>
              <a:rPr lang="en-US" sz="2800" dirty="0" smtClean="0">
                <a:solidFill>
                  <a:srgbClr val="0000FF"/>
                </a:solidFill>
              </a:rPr>
              <a:t>35 km</a:t>
            </a:r>
            <a:r>
              <a:rPr lang="en-US" sz="2800" baseline="30000" dirty="0" smtClean="0">
                <a:solidFill>
                  <a:srgbClr val="0000FF"/>
                </a:solidFill>
              </a:rPr>
              <a:t>3</a:t>
            </a:r>
            <a:r>
              <a:rPr lang="en-US" sz="2800" dirty="0" smtClean="0">
                <a:solidFill>
                  <a:srgbClr val="0000FF"/>
                </a:solidFill>
              </a:rPr>
              <a:t> brine</a:t>
            </a:r>
            <a:endParaRPr lang="en-US" sz="2800" dirty="0">
              <a:solidFill>
                <a:srgbClr val="0000FF"/>
              </a:solidFill>
            </a:endParaRPr>
          </a:p>
        </p:txBody>
      </p:sp>
      <p:sp>
        <p:nvSpPr>
          <p:cNvPr id="5" name="TextBox 4"/>
          <p:cNvSpPr txBox="1"/>
          <p:nvPr/>
        </p:nvSpPr>
        <p:spPr>
          <a:xfrm>
            <a:off x="5563981" y="901992"/>
            <a:ext cx="4288225" cy="1815882"/>
          </a:xfrm>
          <a:prstGeom prst="rect">
            <a:avLst/>
          </a:prstGeom>
          <a:noFill/>
        </p:spPr>
        <p:txBody>
          <a:bodyPr wrap="none" rtlCol="0">
            <a:spAutoFit/>
          </a:bodyPr>
          <a:lstStyle/>
          <a:p>
            <a:r>
              <a:rPr lang="en-US" sz="2800" dirty="0" smtClean="0"/>
              <a:t>Butte, Montana</a:t>
            </a:r>
          </a:p>
          <a:p>
            <a:pPr marL="457200" indent="-457200">
              <a:buFont typeface="Arial" panose="020B0604020202020204" pitchFamily="34" charset="0"/>
              <a:buChar char="•"/>
            </a:pPr>
            <a:r>
              <a:rPr lang="en-US" sz="2800" dirty="0" smtClean="0"/>
              <a:t>4.5 km</a:t>
            </a:r>
            <a:r>
              <a:rPr lang="en-US" sz="2800" baseline="30000" dirty="0" smtClean="0"/>
              <a:t>3</a:t>
            </a:r>
            <a:r>
              <a:rPr lang="en-US" sz="2800" dirty="0" smtClean="0"/>
              <a:t> altered rock</a:t>
            </a:r>
          </a:p>
          <a:p>
            <a:pPr marL="457200" indent="-457200">
              <a:buFont typeface="Arial" panose="020B0604020202020204" pitchFamily="34" charset="0"/>
              <a:buChar char="•"/>
            </a:pPr>
            <a:r>
              <a:rPr lang="en-US" sz="2800" dirty="0" smtClean="0"/>
              <a:t>22 m</a:t>
            </a:r>
            <a:r>
              <a:rPr lang="en-US" sz="2800" baseline="30000" dirty="0" smtClean="0"/>
              <a:t>3 </a:t>
            </a:r>
            <a:r>
              <a:rPr lang="en-US" sz="2800" baseline="-25000" dirty="0" smtClean="0"/>
              <a:t>fluid</a:t>
            </a:r>
            <a:r>
              <a:rPr lang="en-US" sz="2800" dirty="0" smtClean="0"/>
              <a:t> /m</a:t>
            </a:r>
            <a:r>
              <a:rPr lang="en-US" sz="2800" baseline="30000" dirty="0" smtClean="0"/>
              <a:t>3</a:t>
            </a:r>
            <a:r>
              <a:rPr lang="en-US" sz="2800" baseline="-25000" dirty="0" smtClean="0"/>
              <a:t>alt </a:t>
            </a:r>
            <a:r>
              <a:rPr lang="en-US" sz="2800" baseline="-25000" dirty="0" err="1" smtClean="0"/>
              <a:t>rk</a:t>
            </a:r>
            <a:endParaRPr lang="en-US" sz="2800" baseline="-25000" dirty="0" smtClean="0"/>
          </a:p>
          <a:p>
            <a:pPr marL="457200" indent="-457200">
              <a:buFont typeface="Arial" panose="020B0604020202020204" pitchFamily="34" charset="0"/>
              <a:buChar char="•"/>
            </a:pPr>
            <a:r>
              <a:rPr lang="en-US" sz="2800" dirty="0" smtClean="0">
                <a:solidFill>
                  <a:srgbClr val="0000FF"/>
                </a:solidFill>
              </a:rPr>
              <a:t>100 km</a:t>
            </a:r>
            <a:r>
              <a:rPr lang="en-US" sz="2800" baseline="30000" dirty="0" smtClean="0">
                <a:solidFill>
                  <a:srgbClr val="0000FF"/>
                </a:solidFill>
              </a:rPr>
              <a:t>3</a:t>
            </a:r>
            <a:r>
              <a:rPr lang="en-US" sz="2800" dirty="0" smtClean="0">
                <a:solidFill>
                  <a:srgbClr val="0000FF"/>
                </a:solidFill>
              </a:rPr>
              <a:t> magmatic water</a:t>
            </a:r>
            <a:endParaRPr lang="en-US" sz="2800" dirty="0">
              <a:solidFill>
                <a:srgbClr val="0000FF"/>
              </a:solidFill>
            </a:endParaRPr>
          </a:p>
        </p:txBody>
      </p:sp>
      <p:sp>
        <p:nvSpPr>
          <p:cNvPr id="6" name="TextBox 5"/>
          <p:cNvSpPr txBox="1"/>
          <p:nvPr/>
        </p:nvSpPr>
        <p:spPr>
          <a:xfrm>
            <a:off x="3975918" y="1915569"/>
            <a:ext cx="1497782" cy="369332"/>
          </a:xfrm>
          <a:prstGeom prst="rect">
            <a:avLst/>
          </a:prstGeom>
          <a:noFill/>
        </p:spPr>
        <p:txBody>
          <a:bodyPr wrap="none" rtlCol="0">
            <a:spAutoFit/>
          </a:bodyPr>
          <a:lstStyle/>
          <a:p>
            <a:r>
              <a:rPr lang="en-US" dirty="0" smtClean="0">
                <a:solidFill>
                  <a:srgbClr val="00B050"/>
                </a:solidFill>
              </a:rPr>
              <a:t>Pollard (2001)</a:t>
            </a:r>
            <a:endParaRPr lang="en-US" dirty="0">
              <a:solidFill>
                <a:srgbClr val="00B050"/>
              </a:solidFill>
            </a:endParaRPr>
          </a:p>
        </p:txBody>
      </p:sp>
      <p:sp>
        <p:nvSpPr>
          <p:cNvPr id="7" name="TextBox 6"/>
          <p:cNvSpPr txBox="1"/>
          <p:nvPr/>
        </p:nvSpPr>
        <p:spPr>
          <a:xfrm>
            <a:off x="8790190" y="1809933"/>
            <a:ext cx="2821093" cy="369332"/>
          </a:xfrm>
          <a:prstGeom prst="rect">
            <a:avLst/>
          </a:prstGeom>
          <a:noFill/>
        </p:spPr>
        <p:txBody>
          <a:bodyPr wrap="none" rtlCol="0">
            <a:spAutoFit/>
          </a:bodyPr>
          <a:lstStyle/>
          <a:p>
            <a:r>
              <a:rPr lang="en-US" dirty="0" smtClean="0">
                <a:solidFill>
                  <a:srgbClr val="00B050"/>
                </a:solidFill>
              </a:rPr>
              <a:t>Cathles and Shannon (2007)</a:t>
            </a:r>
            <a:endParaRPr lang="en-US" dirty="0">
              <a:solidFill>
                <a:srgbClr val="00B050"/>
              </a:solidFill>
            </a:endParaRPr>
          </a:p>
        </p:txBody>
      </p:sp>
      <p:pic>
        <p:nvPicPr>
          <p:cNvPr id="8" name="Picture 7"/>
          <p:cNvPicPr>
            <a:picLocks noChangeAspect="1"/>
          </p:cNvPicPr>
          <p:nvPr/>
        </p:nvPicPr>
        <p:blipFill>
          <a:blip r:embed="rId2"/>
          <a:stretch>
            <a:fillRect/>
          </a:stretch>
        </p:blipFill>
        <p:spPr>
          <a:xfrm>
            <a:off x="4946083" y="3150846"/>
            <a:ext cx="4424824" cy="3304551"/>
          </a:xfrm>
          <a:prstGeom prst="rect">
            <a:avLst/>
          </a:prstGeom>
        </p:spPr>
      </p:pic>
      <p:pic>
        <p:nvPicPr>
          <p:cNvPr id="9" name="Picture 8"/>
          <p:cNvPicPr>
            <a:picLocks noChangeAspect="1"/>
          </p:cNvPicPr>
          <p:nvPr/>
        </p:nvPicPr>
        <p:blipFill>
          <a:blip r:embed="rId3"/>
          <a:stretch>
            <a:fillRect/>
          </a:stretch>
        </p:blipFill>
        <p:spPr>
          <a:xfrm>
            <a:off x="9593829" y="2971715"/>
            <a:ext cx="2275341" cy="3415663"/>
          </a:xfrm>
          <a:prstGeom prst="rect">
            <a:avLst/>
          </a:prstGeom>
        </p:spPr>
      </p:pic>
      <p:pic>
        <p:nvPicPr>
          <p:cNvPr id="10" name="Picture 9"/>
          <p:cNvPicPr>
            <a:picLocks noChangeAspect="1"/>
          </p:cNvPicPr>
          <p:nvPr/>
        </p:nvPicPr>
        <p:blipFill>
          <a:blip r:embed="rId4"/>
          <a:stretch>
            <a:fillRect/>
          </a:stretch>
        </p:blipFill>
        <p:spPr>
          <a:xfrm>
            <a:off x="9048077" y="169995"/>
            <a:ext cx="2821093" cy="1162300"/>
          </a:xfrm>
          <a:prstGeom prst="rect">
            <a:avLst/>
          </a:prstGeom>
        </p:spPr>
      </p:pic>
      <p:sp>
        <p:nvSpPr>
          <p:cNvPr id="11" name="TextBox 10"/>
          <p:cNvSpPr txBox="1"/>
          <p:nvPr/>
        </p:nvSpPr>
        <p:spPr>
          <a:xfrm>
            <a:off x="7731994" y="2578230"/>
            <a:ext cx="2700868" cy="369332"/>
          </a:xfrm>
          <a:prstGeom prst="rect">
            <a:avLst/>
          </a:prstGeom>
          <a:noFill/>
        </p:spPr>
        <p:txBody>
          <a:bodyPr wrap="none" rtlCol="0">
            <a:spAutoFit/>
          </a:bodyPr>
          <a:lstStyle/>
          <a:p>
            <a:r>
              <a:rPr lang="en-US" dirty="0" smtClean="0">
                <a:solidFill>
                  <a:srgbClr val="00B050"/>
                </a:solidFill>
              </a:rPr>
              <a:t>barely contained explosion</a:t>
            </a:r>
            <a:endParaRPr lang="en-US" dirty="0">
              <a:solidFill>
                <a:srgbClr val="00B050"/>
              </a:solidFill>
            </a:endParaRPr>
          </a:p>
        </p:txBody>
      </p:sp>
      <p:sp>
        <p:nvSpPr>
          <p:cNvPr id="12" name="TextBox 11"/>
          <p:cNvSpPr txBox="1"/>
          <p:nvPr/>
        </p:nvSpPr>
        <p:spPr>
          <a:xfrm>
            <a:off x="1863326" y="2617908"/>
            <a:ext cx="2479268" cy="369332"/>
          </a:xfrm>
          <a:prstGeom prst="rect">
            <a:avLst/>
          </a:prstGeom>
          <a:noFill/>
        </p:spPr>
        <p:txBody>
          <a:bodyPr wrap="none" rtlCol="0">
            <a:spAutoFit/>
          </a:bodyPr>
          <a:lstStyle/>
          <a:p>
            <a:r>
              <a:rPr lang="en-US" dirty="0" smtClean="0">
                <a:solidFill>
                  <a:srgbClr val="00B050"/>
                </a:solidFill>
              </a:rPr>
              <a:t>~ 1 </a:t>
            </a:r>
            <a:r>
              <a:rPr lang="en-US" dirty="0" err="1" smtClean="0">
                <a:solidFill>
                  <a:srgbClr val="00B050"/>
                </a:solidFill>
              </a:rPr>
              <a:t>yr</a:t>
            </a:r>
            <a:r>
              <a:rPr lang="en-US" dirty="0" smtClean="0">
                <a:solidFill>
                  <a:srgbClr val="00B050"/>
                </a:solidFill>
              </a:rPr>
              <a:t> flow of Mississippi</a:t>
            </a:r>
            <a:endParaRPr lang="en-US" dirty="0">
              <a:solidFill>
                <a:srgbClr val="00B050"/>
              </a:solidFill>
            </a:endParaRPr>
          </a:p>
        </p:txBody>
      </p:sp>
      <p:sp>
        <p:nvSpPr>
          <p:cNvPr id="13" name="TextBox 12"/>
          <p:cNvSpPr txBox="1"/>
          <p:nvPr/>
        </p:nvSpPr>
        <p:spPr>
          <a:xfrm>
            <a:off x="4946083" y="6270731"/>
            <a:ext cx="3118803" cy="369332"/>
          </a:xfrm>
          <a:prstGeom prst="rect">
            <a:avLst/>
          </a:prstGeom>
          <a:noFill/>
        </p:spPr>
        <p:txBody>
          <a:bodyPr wrap="none" rtlCol="0">
            <a:spAutoFit/>
          </a:bodyPr>
          <a:lstStyle/>
          <a:p>
            <a:r>
              <a:rPr lang="en-US" dirty="0" smtClean="0"/>
              <a:t>~600</a:t>
            </a:r>
            <a:r>
              <a:rPr lang="en-US" dirty="0" smtClean="0">
                <a:latin typeface="Calibri" panose="020F0502020204030204" pitchFamily="34" charset="0"/>
              </a:rPr>
              <a:t>°</a:t>
            </a:r>
            <a:r>
              <a:rPr lang="en-US" dirty="0" smtClean="0"/>
              <a:t>C early </a:t>
            </a:r>
            <a:r>
              <a:rPr lang="en-US" dirty="0" err="1" smtClean="0"/>
              <a:t>potassic</a:t>
            </a:r>
            <a:r>
              <a:rPr lang="en-US" dirty="0" smtClean="0"/>
              <a:t> alteration</a:t>
            </a:r>
            <a:endParaRPr lang="en-US" dirty="0"/>
          </a:p>
        </p:txBody>
      </p:sp>
    </p:spTree>
    <p:extLst>
      <p:ext uri="{BB962C8B-B14F-4D97-AF65-F5344CB8AC3E}">
        <p14:creationId xmlns:p14="http://schemas.microsoft.com/office/powerpoint/2010/main" val="173193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7949904" y="799657"/>
            <a:ext cx="3505200" cy="5762625"/>
            <a:chOff x="4769446" y="924920"/>
            <a:chExt cx="3505200" cy="5762625"/>
          </a:xfrm>
        </p:grpSpPr>
        <p:pic>
          <p:nvPicPr>
            <p:cNvPr id="4" name="Picture 3"/>
            <p:cNvPicPr>
              <a:picLocks noChangeAspect="1"/>
            </p:cNvPicPr>
            <p:nvPr/>
          </p:nvPicPr>
          <p:blipFill>
            <a:blip r:embed="rId3"/>
            <a:stretch>
              <a:fillRect/>
            </a:stretch>
          </p:blipFill>
          <p:spPr>
            <a:xfrm>
              <a:off x="4769446" y="924920"/>
              <a:ext cx="3505200" cy="5762625"/>
            </a:xfrm>
            <a:prstGeom prst="rect">
              <a:avLst/>
            </a:prstGeom>
            <a:ln w="12700">
              <a:solidFill>
                <a:schemeClr val="tx1"/>
              </a:solidFill>
            </a:ln>
          </p:spPr>
        </p:pic>
        <p:grpSp>
          <p:nvGrpSpPr>
            <p:cNvPr id="7" name="Group 6"/>
            <p:cNvGrpSpPr/>
            <p:nvPr/>
          </p:nvGrpSpPr>
          <p:grpSpPr>
            <a:xfrm>
              <a:off x="5250834" y="3992665"/>
              <a:ext cx="1429101" cy="1707455"/>
              <a:chOff x="1037009" y="1604383"/>
              <a:chExt cx="1804488" cy="2155959"/>
            </a:xfrm>
          </p:grpSpPr>
          <p:pic>
            <p:nvPicPr>
              <p:cNvPr id="5" name="Picture 4"/>
              <p:cNvPicPr>
                <a:picLocks noChangeAspect="1"/>
              </p:cNvPicPr>
              <p:nvPr/>
            </p:nvPicPr>
            <p:blipFill rotWithShape="1">
              <a:blip r:embed="rId4"/>
              <a:srcRect l="3078" t="6051" r="757" b="417"/>
              <a:stretch/>
            </p:blipFill>
            <p:spPr>
              <a:xfrm>
                <a:off x="1037009" y="1604383"/>
                <a:ext cx="1804488" cy="2155959"/>
              </a:xfrm>
              <a:prstGeom prst="rect">
                <a:avLst/>
              </a:prstGeom>
              <a:ln w="12700">
                <a:solidFill>
                  <a:schemeClr val="bg2">
                    <a:lumMod val="50000"/>
                  </a:schemeClr>
                </a:solidFill>
              </a:ln>
            </p:spPr>
          </p:pic>
          <p:sp>
            <p:nvSpPr>
              <p:cNvPr id="6" name="Rectangle 5"/>
              <p:cNvSpPr/>
              <p:nvPr/>
            </p:nvSpPr>
            <p:spPr>
              <a:xfrm>
                <a:off x="2401261" y="1623655"/>
                <a:ext cx="433136" cy="79889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graphicFrame>
        <p:nvGraphicFramePr>
          <p:cNvPr id="8" name="Object 7"/>
          <p:cNvGraphicFramePr>
            <a:graphicFrameLocks noChangeAspect="1"/>
          </p:cNvGraphicFramePr>
          <p:nvPr>
            <p:extLst>
              <p:ext uri="{D42A27DB-BD31-4B8C-83A1-F6EECF244321}">
                <p14:modId xmlns:p14="http://schemas.microsoft.com/office/powerpoint/2010/main" val="986841607"/>
              </p:ext>
            </p:extLst>
          </p:nvPr>
        </p:nvGraphicFramePr>
        <p:xfrm>
          <a:off x="3310332" y="3425128"/>
          <a:ext cx="3714750" cy="1641475"/>
        </p:xfrm>
        <a:graphic>
          <a:graphicData uri="http://schemas.openxmlformats.org/presentationml/2006/ole">
            <mc:AlternateContent xmlns:mc="http://schemas.openxmlformats.org/markup-compatibility/2006">
              <mc:Choice xmlns:v="urn:schemas-microsoft-com:vml" Requires="v">
                <p:oleObj spid="_x0000_s1053" name="Equation" r:id="rId5" imgW="2070000" imgH="914400" progId="Equation.3">
                  <p:embed/>
                </p:oleObj>
              </mc:Choice>
              <mc:Fallback>
                <p:oleObj name="Equation" r:id="rId5" imgW="2070000" imgH="914400" progId="Equation.3">
                  <p:embed/>
                  <p:pic>
                    <p:nvPicPr>
                      <p:cNvPr id="0" name=""/>
                      <p:cNvPicPr/>
                      <p:nvPr/>
                    </p:nvPicPr>
                    <p:blipFill>
                      <a:blip r:embed="rId6"/>
                      <a:stretch>
                        <a:fillRect/>
                      </a:stretch>
                    </p:blipFill>
                    <p:spPr>
                      <a:xfrm>
                        <a:off x="3310332" y="3425128"/>
                        <a:ext cx="3714750" cy="1641475"/>
                      </a:xfrm>
                      <a:prstGeom prst="rect">
                        <a:avLst/>
                      </a:prstGeom>
                    </p:spPr>
                  </p:pic>
                </p:oleObj>
              </mc:Fallback>
            </mc:AlternateContent>
          </a:graphicData>
        </a:graphic>
      </p:graphicFrame>
      <p:grpSp>
        <p:nvGrpSpPr>
          <p:cNvPr id="26" name="Group 25"/>
          <p:cNvGrpSpPr/>
          <p:nvPr/>
        </p:nvGrpSpPr>
        <p:grpSpPr>
          <a:xfrm>
            <a:off x="592714" y="3510385"/>
            <a:ext cx="906422" cy="1910584"/>
            <a:chOff x="3164663" y="2264621"/>
            <a:chExt cx="906422" cy="1910584"/>
          </a:xfrm>
        </p:grpSpPr>
        <p:cxnSp>
          <p:nvCxnSpPr>
            <p:cNvPr id="11" name="Straight Connector 10"/>
            <p:cNvCxnSpPr/>
            <p:nvPr/>
          </p:nvCxnSpPr>
          <p:spPr>
            <a:xfrm flipV="1">
              <a:off x="3560545" y="2310063"/>
              <a:ext cx="500514" cy="240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60545" y="2550695"/>
              <a:ext cx="0" cy="1126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570571" y="3426594"/>
              <a:ext cx="500514" cy="240632"/>
            </a:xfrm>
            <a:prstGeom prst="line">
              <a:avLst/>
            </a:prstGeom>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rot="16200000">
              <a:off x="3423882" y="3718250"/>
              <a:ext cx="158626" cy="122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349438" y="3805873"/>
              <a:ext cx="367408" cy="369332"/>
            </a:xfrm>
            <a:prstGeom prst="rect">
              <a:avLst/>
            </a:prstGeom>
            <a:noFill/>
          </p:spPr>
          <p:txBody>
            <a:bodyPr wrap="none" rtlCol="0">
              <a:spAutoFit/>
            </a:bodyPr>
            <a:lstStyle/>
            <a:p>
              <a:r>
                <a:rPr lang="en-US" i="1" dirty="0" err="1"/>
                <a:t>q</a:t>
              </a:r>
              <a:r>
                <a:rPr lang="en-US" i="1" baseline="-25000" dirty="0" err="1"/>
                <a:t>z</a:t>
              </a:r>
              <a:endParaRPr lang="en-US" i="1" baseline="-25000" dirty="0"/>
            </a:p>
          </p:txBody>
        </p:sp>
        <p:cxnSp>
          <p:nvCxnSpPr>
            <p:cNvPr id="24" name="Straight Arrow Connector 23"/>
            <p:cNvCxnSpPr/>
            <p:nvPr/>
          </p:nvCxnSpPr>
          <p:spPr>
            <a:xfrm>
              <a:off x="3327535" y="2541477"/>
              <a:ext cx="0" cy="11257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4663" y="2929107"/>
              <a:ext cx="306494" cy="369332"/>
            </a:xfrm>
            <a:prstGeom prst="rect">
              <a:avLst/>
            </a:prstGeom>
            <a:solidFill>
              <a:schemeClr val="bg1"/>
            </a:solidFill>
          </p:spPr>
          <p:txBody>
            <a:bodyPr wrap="none" rtlCol="0">
              <a:spAutoFit/>
            </a:bodyPr>
            <a:lstStyle/>
            <a:p>
              <a:r>
                <a:rPr lang="en-US" dirty="0"/>
                <a:t>d</a:t>
              </a:r>
            </a:p>
          </p:txBody>
        </p:sp>
        <p:grpSp>
          <p:nvGrpSpPr>
            <p:cNvPr id="17" name="Group 16"/>
            <p:cNvGrpSpPr/>
            <p:nvPr/>
          </p:nvGrpSpPr>
          <p:grpSpPr>
            <a:xfrm>
              <a:off x="3466589" y="2264621"/>
              <a:ext cx="500514" cy="1366788"/>
              <a:chOff x="3330341" y="2310063"/>
              <a:chExt cx="500514" cy="1366788"/>
            </a:xfrm>
          </p:grpSpPr>
          <p:cxnSp>
            <p:nvCxnSpPr>
              <p:cNvPr id="10" name="Straight Connector 9"/>
              <p:cNvCxnSpPr/>
              <p:nvPr/>
            </p:nvCxnSpPr>
            <p:spPr>
              <a:xfrm flipV="1">
                <a:off x="3330341" y="2310063"/>
                <a:ext cx="500514" cy="240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30341" y="2550695"/>
                <a:ext cx="0" cy="1126156"/>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2" name="Group 31"/>
          <p:cNvGrpSpPr/>
          <p:nvPr/>
        </p:nvGrpSpPr>
        <p:grpSpPr>
          <a:xfrm>
            <a:off x="1724051" y="3502014"/>
            <a:ext cx="684745" cy="1444128"/>
            <a:chOff x="2478359" y="4273616"/>
            <a:chExt cx="284092" cy="1276616"/>
          </a:xfrm>
        </p:grpSpPr>
        <p:sp>
          <p:nvSpPr>
            <p:cNvPr id="27" name="Oval 26"/>
            <p:cNvSpPr/>
            <p:nvPr/>
          </p:nvSpPr>
          <p:spPr>
            <a:xfrm>
              <a:off x="2479963" y="4273616"/>
              <a:ext cx="280008" cy="118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485213" y="4329240"/>
              <a:ext cx="277238" cy="11619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478359" y="5432193"/>
              <a:ext cx="280008" cy="1180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492600" y="5148222"/>
              <a:ext cx="256226" cy="35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ight Arrow 33"/>
          <p:cNvSpPr/>
          <p:nvPr/>
        </p:nvSpPr>
        <p:spPr>
          <a:xfrm rot="16200000">
            <a:off x="1982189" y="5043326"/>
            <a:ext cx="158626" cy="1228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0415143" y="6550223"/>
            <a:ext cx="1640770" cy="307777"/>
          </a:xfrm>
          <a:prstGeom prst="rect">
            <a:avLst/>
          </a:prstGeom>
          <a:noFill/>
        </p:spPr>
        <p:txBody>
          <a:bodyPr wrap="none" rtlCol="0">
            <a:spAutoFit/>
          </a:bodyPr>
          <a:lstStyle/>
          <a:p>
            <a:r>
              <a:rPr lang="en-US" sz="1400" dirty="0">
                <a:solidFill>
                  <a:schemeClr val="accent6">
                    <a:lumMod val="75000"/>
                  </a:schemeClr>
                </a:solidFill>
              </a:rPr>
              <a:t>Cathles et al. (2006)</a:t>
            </a:r>
          </a:p>
        </p:txBody>
      </p:sp>
      <p:grpSp>
        <p:nvGrpSpPr>
          <p:cNvPr id="44" name="Group 43"/>
          <p:cNvGrpSpPr/>
          <p:nvPr/>
        </p:nvGrpSpPr>
        <p:grpSpPr>
          <a:xfrm>
            <a:off x="3310333" y="4422922"/>
            <a:ext cx="512549" cy="523220"/>
            <a:chOff x="587449" y="3148938"/>
            <a:chExt cx="512549" cy="523220"/>
          </a:xfrm>
        </p:grpSpPr>
        <p:sp>
          <p:nvSpPr>
            <p:cNvPr id="39" name="Isosceles Triangle 38"/>
            <p:cNvSpPr/>
            <p:nvPr/>
          </p:nvSpPr>
          <p:spPr>
            <a:xfrm flipV="1">
              <a:off x="587449" y="3273772"/>
              <a:ext cx="205940" cy="246668"/>
            </a:xfrm>
            <a:prstGeom prst="triangl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41" name="TextBox 40"/>
            <p:cNvSpPr txBox="1"/>
            <p:nvPr/>
          </p:nvSpPr>
          <p:spPr>
            <a:xfrm>
              <a:off x="740604" y="3148938"/>
              <a:ext cx="359394" cy="523220"/>
            </a:xfrm>
            <a:prstGeom prst="rect">
              <a:avLst/>
            </a:prstGeom>
            <a:noFill/>
          </p:spPr>
          <p:txBody>
            <a:bodyPr wrap="none" rtlCol="0">
              <a:spAutoFit/>
            </a:bodyPr>
            <a:lstStyle/>
            <a:p>
              <a:r>
                <a:rPr lang="en-US" sz="2800" dirty="0">
                  <a:solidFill>
                    <a:srgbClr val="0000FF"/>
                  </a:solidFill>
                </a:rPr>
                <a:t>T</a:t>
              </a:r>
            </a:p>
          </p:txBody>
        </p:sp>
      </p:grpSp>
      <p:sp>
        <p:nvSpPr>
          <p:cNvPr id="42" name="TextBox 41"/>
          <p:cNvSpPr txBox="1"/>
          <p:nvPr/>
        </p:nvSpPr>
        <p:spPr>
          <a:xfrm>
            <a:off x="6085074" y="4388925"/>
            <a:ext cx="1526380" cy="461665"/>
          </a:xfrm>
          <a:prstGeom prst="rect">
            <a:avLst/>
          </a:prstGeom>
          <a:noFill/>
        </p:spPr>
        <p:txBody>
          <a:bodyPr wrap="none" rtlCol="0">
            <a:spAutoFit/>
          </a:bodyPr>
          <a:lstStyle/>
          <a:p>
            <a:r>
              <a:rPr lang="en-US" sz="2400" dirty="0">
                <a:solidFill>
                  <a:srgbClr val="0000FF"/>
                </a:solidFill>
              </a:rPr>
              <a:t>isothermal</a:t>
            </a:r>
          </a:p>
        </p:txBody>
      </p:sp>
      <p:sp>
        <p:nvSpPr>
          <p:cNvPr id="43" name="TextBox 42"/>
          <p:cNvSpPr txBox="1"/>
          <p:nvPr/>
        </p:nvSpPr>
        <p:spPr>
          <a:xfrm rot="5131544">
            <a:off x="10522953" y="2739257"/>
            <a:ext cx="1191352" cy="369332"/>
          </a:xfrm>
          <a:prstGeom prst="rect">
            <a:avLst/>
          </a:prstGeom>
          <a:noFill/>
        </p:spPr>
        <p:txBody>
          <a:bodyPr wrap="none" rtlCol="0">
            <a:spAutoFit/>
          </a:bodyPr>
          <a:lstStyle/>
          <a:p>
            <a:r>
              <a:rPr lang="en-US" dirty="0">
                <a:solidFill>
                  <a:srgbClr val="0000FF"/>
                </a:solidFill>
              </a:rPr>
              <a:t>isothermal</a:t>
            </a:r>
          </a:p>
        </p:txBody>
      </p:sp>
      <p:grpSp>
        <p:nvGrpSpPr>
          <p:cNvPr id="45" name="Group 44"/>
          <p:cNvGrpSpPr/>
          <p:nvPr/>
        </p:nvGrpSpPr>
        <p:grpSpPr>
          <a:xfrm>
            <a:off x="8948504" y="2698855"/>
            <a:ext cx="349661" cy="369332"/>
            <a:chOff x="687819" y="3148938"/>
            <a:chExt cx="349661" cy="369332"/>
          </a:xfrm>
        </p:grpSpPr>
        <p:sp>
          <p:nvSpPr>
            <p:cNvPr id="46" name="Isosceles Triangle 45"/>
            <p:cNvSpPr/>
            <p:nvPr/>
          </p:nvSpPr>
          <p:spPr>
            <a:xfrm flipV="1">
              <a:off x="687819" y="3273772"/>
              <a:ext cx="105570" cy="119664"/>
            </a:xfrm>
            <a:prstGeom prst="triangl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40604" y="3148938"/>
              <a:ext cx="296876" cy="369332"/>
            </a:xfrm>
            <a:prstGeom prst="rect">
              <a:avLst/>
            </a:prstGeom>
            <a:noFill/>
          </p:spPr>
          <p:txBody>
            <a:bodyPr wrap="none" rtlCol="0">
              <a:spAutoFit/>
            </a:bodyPr>
            <a:lstStyle/>
            <a:p>
              <a:r>
                <a:rPr lang="en-US" dirty="0">
                  <a:solidFill>
                    <a:srgbClr val="0000FF"/>
                  </a:solidFill>
                </a:rPr>
                <a:t>T</a:t>
              </a:r>
            </a:p>
          </p:txBody>
        </p:sp>
      </p:grpSp>
      <p:sp>
        <p:nvSpPr>
          <p:cNvPr id="12" name="TextBox 11"/>
          <p:cNvSpPr txBox="1"/>
          <p:nvPr/>
        </p:nvSpPr>
        <p:spPr>
          <a:xfrm>
            <a:off x="3380673" y="6189231"/>
            <a:ext cx="4629794" cy="307777"/>
          </a:xfrm>
          <a:prstGeom prst="rect">
            <a:avLst/>
          </a:prstGeom>
          <a:noFill/>
        </p:spPr>
        <p:txBody>
          <a:bodyPr wrap="none" rtlCol="0">
            <a:spAutoFit/>
          </a:bodyPr>
          <a:lstStyle/>
          <a:p>
            <a:r>
              <a:rPr lang="en-US" sz="1400" dirty="0">
                <a:solidFill>
                  <a:schemeClr val="accent6">
                    <a:lumMod val="75000"/>
                  </a:schemeClr>
                </a:solidFill>
                <a:latin typeface="Symbol" panose="05050102010706020507" pitchFamily="18" charset="2"/>
              </a:rPr>
              <a:t>a</a:t>
            </a:r>
            <a:r>
              <a:rPr lang="en-US" sz="1400" dirty="0">
                <a:solidFill>
                  <a:schemeClr val="accent6">
                    <a:lumMod val="75000"/>
                  </a:schemeClr>
                </a:solidFill>
              </a:rPr>
              <a:t>= Log</a:t>
            </a:r>
            <a:r>
              <a:rPr lang="en-US" sz="1400" baseline="-25000" dirty="0">
                <a:solidFill>
                  <a:schemeClr val="accent6">
                    <a:lumMod val="75000"/>
                  </a:schemeClr>
                </a:solidFill>
              </a:rPr>
              <a:t>10</a:t>
            </a:r>
            <a:r>
              <a:rPr lang="en-US" sz="1400" dirty="0">
                <a:solidFill>
                  <a:schemeClr val="accent6">
                    <a:lumMod val="75000"/>
                  </a:schemeClr>
                </a:solidFill>
              </a:rPr>
              <a:t> </a:t>
            </a:r>
            <a:r>
              <a:rPr lang="en-US" sz="1400" dirty="0" err="1">
                <a:solidFill>
                  <a:schemeClr val="accent6">
                    <a:lumMod val="75000"/>
                  </a:schemeClr>
                </a:solidFill>
              </a:rPr>
              <a:t>t</a:t>
            </a:r>
            <a:r>
              <a:rPr lang="en-US" sz="1400" dirty="0" err="1">
                <a:solidFill>
                  <a:schemeClr val="accent6">
                    <a:lumMod val="75000"/>
                  </a:schemeClr>
                </a:solidFill>
                <a:latin typeface="Symbol" panose="05050102010706020507" pitchFamily="18" charset="2"/>
              </a:rPr>
              <a:t>k</a:t>
            </a:r>
            <a:r>
              <a:rPr lang="en-US" sz="1400" dirty="0">
                <a:solidFill>
                  <a:schemeClr val="accent6">
                    <a:lumMod val="75000"/>
                  </a:schemeClr>
                </a:solidFill>
              </a:rPr>
              <a:t>/r</a:t>
            </a:r>
            <a:r>
              <a:rPr lang="en-US" sz="1400" baseline="30000" dirty="0">
                <a:solidFill>
                  <a:schemeClr val="accent6">
                    <a:lumMod val="75000"/>
                  </a:schemeClr>
                </a:solidFill>
              </a:rPr>
              <a:t>2</a:t>
            </a:r>
            <a:r>
              <a:rPr lang="en-US" sz="1400" dirty="0">
                <a:solidFill>
                  <a:schemeClr val="accent6">
                    <a:lumMod val="75000"/>
                  </a:schemeClr>
                </a:solidFill>
              </a:rPr>
              <a:t>, log</a:t>
            </a:r>
            <a:r>
              <a:rPr lang="en-US" sz="1400" baseline="-25000" dirty="0">
                <a:solidFill>
                  <a:schemeClr val="accent6">
                    <a:lumMod val="75000"/>
                  </a:schemeClr>
                </a:solidFill>
              </a:rPr>
              <a:t>10</a:t>
            </a:r>
            <a:r>
              <a:rPr lang="en-US" sz="1400" dirty="0">
                <a:solidFill>
                  <a:schemeClr val="accent6">
                    <a:lumMod val="75000"/>
                  </a:schemeClr>
                </a:solidFill>
              </a:rPr>
              <a:t> C = 0.2734+0.2068</a:t>
            </a:r>
            <a:r>
              <a:rPr lang="en-US" sz="1400" dirty="0">
                <a:solidFill>
                  <a:schemeClr val="accent6">
                    <a:lumMod val="75000"/>
                  </a:schemeClr>
                </a:solidFill>
                <a:latin typeface="Symbol" panose="05050102010706020507" pitchFamily="18" charset="2"/>
              </a:rPr>
              <a:t>a</a:t>
            </a:r>
            <a:r>
              <a:rPr lang="en-US" sz="1400" dirty="0">
                <a:solidFill>
                  <a:schemeClr val="accent6">
                    <a:lumMod val="75000"/>
                  </a:schemeClr>
                </a:solidFill>
              </a:rPr>
              <a:t>+0.0316</a:t>
            </a:r>
            <a:r>
              <a:rPr lang="en-US" sz="1400" dirty="0">
                <a:solidFill>
                  <a:schemeClr val="accent6">
                    <a:lumMod val="75000"/>
                  </a:schemeClr>
                </a:solidFill>
                <a:latin typeface="Symbol" panose="05050102010706020507" pitchFamily="18" charset="2"/>
              </a:rPr>
              <a:t>a</a:t>
            </a:r>
            <a:r>
              <a:rPr lang="en-US" sz="1400" baseline="30000" dirty="0">
                <a:solidFill>
                  <a:schemeClr val="accent6">
                    <a:lumMod val="75000"/>
                  </a:schemeClr>
                </a:solidFill>
              </a:rPr>
              <a:t>2</a:t>
            </a:r>
            <a:r>
              <a:rPr lang="en-US" sz="1400" dirty="0">
                <a:solidFill>
                  <a:schemeClr val="accent6">
                    <a:lumMod val="75000"/>
                  </a:schemeClr>
                </a:solidFill>
              </a:rPr>
              <a:t>-0.0013</a:t>
            </a:r>
            <a:r>
              <a:rPr lang="en-US" sz="1400" dirty="0">
                <a:solidFill>
                  <a:schemeClr val="accent6">
                    <a:lumMod val="75000"/>
                  </a:schemeClr>
                </a:solidFill>
                <a:latin typeface="Symbol" panose="05050102010706020507" pitchFamily="18" charset="2"/>
              </a:rPr>
              <a:t>a</a:t>
            </a:r>
            <a:r>
              <a:rPr lang="en-US" sz="1400" baseline="30000" dirty="0">
                <a:solidFill>
                  <a:schemeClr val="accent6">
                    <a:lumMod val="75000"/>
                  </a:schemeClr>
                </a:solidFill>
              </a:rPr>
              <a:t>3</a:t>
            </a:r>
          </a:p>
        </p:txBody>
      </p:sp>
      <p:sp>
        <p:nvSpPr>
          <p:cNvPr id="20" name="TextBox 19"/>
          <p:cNvSpPr txBox="1"/>
          <p:nvPr/>
        </p:nvSpPr>
        <p:spPr>
          <a:xfrm rot="315109">
            <a:off x="8924145" y="1355887"/>
            <a:ext cx="1293944" cy="261610"/>
          </a:xfrm>
          <a:prstGeom prst="rect">
            <a:avLst/>
          </a:prstGeom>
          <a:noFill/>
        </p:spPr>
        <p:txBody>
          <a:bodyPr wrap="none" rtlCol="0">
            <a:spAutoFit/>
          </a:bodyPr>
          <a:lstStyle/>
          <a:p>
            <a:r>
              <a:rPr lang="en-US" sz="1100" dirty="0"/>
              <a:t>Vertical conduction</a:t>
            </a:r>
          </a:p>
        </p:txBody>
      </p:sp>
      <p:sp>
        <p:nvSpPr>
          <p:cNvPr id="2" name="Title 1"/>
          <p:cNvSpPr>
            <a:spLocks noGrp="1"/>
          </p:cNvSpPr>
          <p:nvPr>
            <p:ph type="title"/>
          </p:nvPr>
        </p:nvSpPr>
        <p:spPr>
          <a:xfrm>
            <a:off x="305078" y="93055"/>
            <a:ext cx="7659547" cy="751437"/>
          </a:xfrm>
          <a:solidFill>
            <a:schemeClr val="bg1"/>
          </a:solidFill>
        </p:spPr>
        <p:txBody>
          <a:bodyPr>
            <a:normAutofit fontScale="90000"/>
          </a:bodyPr>
          <a:lstStyle/>
          <a:p>
            <a:pPr algn="r"/>
            <a:r>
              <a:rPr lang="en-US" dirty="0" smtClean="0"/>
              <a:t>Volatiles overcome freezing problem</a:t>
            </a:r>
            <a:endParaRPr lang="en-US" dirty="0"/>
          </a:p>
        </p:txBody>
      </p:sp>
      <p:pic>
        <p:nvPicPr>
          <p:cNvPr id="9" name="Picture 8"/>
          <p:cNvPicPr>
            <a:picLocks noChangeAspect="1"/>
          </p:cNvPicPr>
          <p:nvPr/>
        </p:nvPicPr>
        <p:blipFill rotWithShape="1">
          <a:blip r:embed="rId7"/>
          <a:srcRect l="5267"/>
          <a:stretch/>
        </p:blipFill>
        <p:spPr>
          <a:xfrm>
            <a:off x="220123" y="894979"/>
            <a:ext cx="5309391" cy="2173207"/>
          </a:xfrm>
          <a:prstGeom prst="rect">
            <a:avLst/>
          </a:prstGeom>
          <a:ln>
            <a:solidFill>
              <a:schemeClr val="bg1">
                <a:lumMod val="50000"/>
              </a:schemeClr>
            </a:solidFill>
          </a:ln>
        </p:spPr>
      </p:pic>
      <p:sp>
        <p:nvSpPr>
          <p:cNvPr id="3" name="Freeform 2"/>
          <p:cNvSpPr/>
          <p:nvPr/>
        </p:nvSpPr>
        <p:spPr>
          <a:xfrm>
            <a:off x="8618220" y="1257300"/>
            <a:ext cx="2385060" cy="5067300"/>
          </a:xfrm>
          <a:custGeom>
            <a:avLst/>
            <a:gdLst>
              <a:gd name="connsiteX0" fmla="*/ 0 w 2385060"/>
              <a:gd name="connsiteY0" fmla="*/ 0 h 5067300"/>
              <a:gd name="connsiteX1" fmla="*/ 259080 w 2385060"/>
              <a:gd name="connsiteY1" fmla="*/ 495300 h 5067300"/>
              <a:gd name="connsiteX2" fmla="*/ 502920 w 2385060"/>
              <a:gd name="connsiteY2" fmla="*/ 960120 h 5067300"/>
              <a:gd name="connsiteX3" fmla="*/ 769620 w 2385060"/>
              <a:gd name="connsiteY3" fmla="*/ 1501140 h 5067300"/>
              <a:gd name="connsiteX4" fmla="*/ 1082040 w 2385060"/>
              <a:gd name="connsiteY4" fmla="*/ 2072640 h 5067300"/>
              <a:gd name="connsiteX5" fmla="*/ 1303020 w 2385060"/>
              <a:gd name="connsiteY5" fmla="*/ 2484120 h 5067300"/>
              <a:gd name="connsiteX6" fmla="*/ 1516380 w 2385060"/>
              <a:gd name="connsiteY6" fmla="*/ 2903220 h 5067300"/>
              <a:gd name="connsiteX7" fmla="*/ 1790700 w 2385060"/>
              <a:gd name="connsiteY7" fmla="*/ 3444240 h 5067300"/>
              <a:gd name="connsiteX8" fmla="*/ 1965960 w 2385060"/>
              <a:gd name="connsiteY8" fmla="*/ 3810000 h 5067300"/>
              <a:gd name="connsiteX9" fmla="*/ 2118360 w 2385060"/>
              <a:gd name="connsiteY9" fmla="*/ 4152900 h 5067300"/>
              <a:gd name="connsiteX10" fmla="*/ 2225040 w 2385060"/>
              <a:gd name="connsiteY10" fmla="*/ 4389120 h 5067300"/>
              <a:gd name="connsiteX11" fmla="*/ 2293620 w 2385060"/>
              <a:gd name="connsiteY11" fmla="*/ 4602480 h 5067300"/>
              <a:gd name="connsiteX12" fmla="*/ 2354580 w 2385060"/>
              <a:gd name="connsiteY12" fmla="*/ 4777740 h 5067300"/>
              <a:gd name="connsiteX13" fmla="*/ 2385060 w 2385060"/>
              <a:gd name="connsiteY13" fmla="*/ 5067300 h 5067300"/>
              <a:gd name="connsiteX14" fmla="*/ 2362200 w 2385060"/>
              <a:gd name="connsiteY14" fmla="*/ 505206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5060" h="5067300">
                <a:moveTo>
                  <a:pt x="0" y="0"/>
                </a:moveTo>
                <a:lnTo>
                  <a:pt x="259080" y="495300"/>
                </a:lnTo>
                <a:lnTo>
                  <a:pt x="502920" y="960120"/>
                </a:lnTo>
                <a:lnTo>
                  <a:pt x="769620" y="1501140"/>
                </a:lnTo>
                <a:lnTo>
                  <a:pt x="1082040" y="2072640"/>
                </a:lnTo>
                <a:lnTo>
                  <a:pt x="1303020" y="2484120"/>
                </a:lnTo>
                <a:lnTo>
                  <a:pt x="1516380" y="2903220"/>
                </a:lnTo>
                <a:lnTo>
                  <a:pt x="1790700" y="3444240"/>
                </a:lnTo>
                <a:lnTo>
                  <a:pt x="1965960" y="3810000"/>
                </a:lnTo>
                <a:lnTo>
                  <a:pt x="2118360" y="4152900"/>
                </a:lnTo>
                <a:lnTo>
                  <a:pt x="2225040" y="4389120"/>
                </a:lnTo>
                <a:lnTo>
                  <a:pt x="2293620" y="4602480"/>
                </a:lnTo>
                <a:lnTo>
                  <a:pt x="2354580" y="4777740"/>
                </a:lnTo>
                <a:lnTo>
                  <a:pt x="2385060" y="5067300"/>
                </a:lnTo>
                <a:lnTo>
                  <a:pt x="2362200" y="5052060"/>
                </a:lnTo>
              </a:path>
            </a:pathLst>
          </a:cu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9494520" y="1264920"/>
            <a:ext cx="1524000" cy="5067300"/>
          </a:xfrm>
          <a:custGeom>
            <a:avLst/>
            <a:gdLst>
              <a:gd name="connsiteX0" fmla="*/ 0 w 1524000"/>
              <a:gd name="connsiteY0" fmla="*/ 0 h 5067300"/>
              <a:gd name="connsiteX1" fmla="*/ 213360 w 1524000"/>
              <a:gd name="connsiteY1" fmla="*/ 518160 h 5067300"/>
              <a:gd name="connsiteX2" fmla="*/ 472440 w 1524000"/>
              <a:gd name="connsiteY2" fmla="*/ 1104900 h 5067300"/>
              <a:gd name="connsiteX3" fmla="*/ 655320 w 1524000"/>
              <a:gd name="connsiteY3" fmla="*/ 1562100 h 5067300"/>
              <a:gd name="connsiteX4" fmla="*/ 815340 w 1524000"/>
              <a:gd name="connsiteY4" fmla="*/ 1950720 h 5067300"/>
              <a:gd name="connsiteX5" fmla="*/ 952500 w 1524000"/>
              <a:gd name="connsiteY5" fmla="*/ 2354580 h 5067300"/>
              <a:gd name="connsiteX6" fmla="*/ 1074420 w 1524000"/>
              <a:gd name="connsiteY6" fmla="*/ 2712720 h 5067300"/>
              <a:gd name="connsiteX7" fmla="*/ 1173480 w 1524000"/>
              <a:gd name="connsiteY7" fmla="*/ 3070860 h 5067300"/>
              <a:gd name="connsiteX8" fmla="*/ 1295400 w 1524000"/>
              <a:gd name="connsiteY8" fmla="*/ 3497580 h 5067300"/>
              <a:gd name="connsiteX9" fmla="*/ 1379220 w 1524000"/>
              <a:gd name="connsiteY9" fmla="*/ 3863340 h 5067300"/>
              <a:gd name="connsiteX10" fmla="*/ 1447800 w 1524000"/>
              <a:gd name="connsiteY10" fmla="*/ 4206240 h 5067300"/>
              <a:gd name="connsiteX11" fmla="*/ 1493520 w 1524000"/>
              <a:gd name="connsiteY11" fmla="*/ 4533900 h 5067300"/>
              <a:gd name="connsiteX12" fmla="*/ 1524000 w 1524000"/>
              <a:gd name="connsiteY12" fmla="*/ 5067300 h 5067300"/>
              <a:gd name="connsiteX13" fmla="*/ 1524000 w 1524000"/>
              <a:gd name="connsiteY13" fmla="*/ 5036820 h 506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4000" h="5067300">
                <a:moveTo>
                  <a:pt x="0" y="0"/>
                </a:moveTo>
                <a:lnTo>
                  <a:pt x="213360" y="518160"/>
                </a:lnTo>
                <a:lnTo>
                  <a:pt x="472440" y="1104900"/>
                </a:lnTo>
                <a:lnTo>
                  <a:pt x="655320" y="1562100"/>
                </a:lnTo>
                <a:lnTo>
                  <a:pt x="815340" y="1950720"/>
                </a:lnTo>
                <a:lnTo>
                  <a:pt x="952500" y="2354580"/>
                </a:lnTo>
                <a:lnTo>
                  <a:pt x="1074420" y="2712720"/>
                </a:lnTo>
                <a:lnTo>
                  <a:pt x="1173480" y="3070860"/>
                </a:lnTo>
                <a:lnTo>
                  <a:pt x="1295400" y="3497580"/>
                </a:lnTo>
                <a:lnTo>
                  <a:pt x="1379220" y="3863340"/>
                </a:lnTo>
                <a:lnTo>
                  <a:pt x="1447800" y="4206240"/>
                </a:lnTo>
                <a:lnTo>
                  <a:pt x="1493520" y="4533900"/>
                </a:lnTo>
                <a:lnTo>
                  <a:pt x="1524000" y="5067300"/>
                </a:lnTo>
                <a:lnTo>
                  <a:pt x="1524000" y="5036820"/>
                </a:ln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0431780" y="1264920"/>
            <a:ext cx="579120" cy="4556760"/>
          </a:xfrm>
          <a:custGeom>
            <a:avLst/>
            <a:gdLst>
              <a:gd name="connsiteX0" fmla="*/ 0 w 579120"/>
              <a:gd name="connsiteY0" fmla="*/ 0 h 4556760"/>
              <a:gd name="connsiteX1" fmla="*/ 190500 w 579120"/>
              <a:gd name="connsiteY1" fmla="*/ 990600 h 4556760"/>
              <a:gd name="connsiteX2" fmla="*/ 297180 w 579120"/>
              <a:gd name="connsiteY2" fmla="*/ 1645920 h 4556760"/>
              <a:gd name="connsiteX3" fmla="*/ 373380 w 579120"/>
              <a:gd name="connsiteY3" fmla="*/ 2110740 h 4556760"/>
              <a:gd name="connsiteX4" fmla="*/ 464820 w 579120"/>
              <a:gd name="connsiteY4" fmla="*/ 2933700 h 4556760"/>
              <a:gd name="connsiteX5" fmla="*/ 510540 w 579120"/>
              <a:gd name="connsiteY5" fmla="*/ 3436620 h 4556760"/>
              <a:gd name="connsiteX6" fmla="*/ 541020 w 579120"/>
              <a:gd name="connsiteY6" fmla="*/ 3947160 h 4556760"/>
              <a:gd name="connsiteX7" fmla="*/ 579120 w 579120"/>
              <a:gd name="connsiteY7" fmla="*/ 4556760 h 45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120" h="4556760">
                <a:moveTo>
                  <a:pt x="0" y="0"/>
                </a:moveTo>
                <a:lnTo>
                  <a:pt x="190500" y="990600"/>
                </a:lnTo>
                <a:lnTo>
                  <a:pt x="297180" y="1645920"/>
                </a:lnTo>
                <a:lnTo>
                  <a:pt x="373380" y="2110740"/>
                </a:lnTo>
                <a:lnTo>
                  <a:pt x="464820" y="2933700"/>
                </a:lnTo>
                <a:lnTo>
                  <a:pt x="510540" y="3436620"/>
                </a:lnTo>
                <a:lnTo>
                  <a:pt x="541020" y="3947160"/>
                </a:lnTo>
                <a:lnTo>
                  <a:pt x="579120" y="4556760"/>
                </a:lnTo>
              </a:path>
            </a:pathLst>
          </a:cu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8431292" y="5722620"/>
            <a:ext cx="247888" cy="762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674953" y="5553819"/>
            <a:ext cx="971741" cy="307777"/>
          </a:xfrm>
          <a:prstGeom prst="rect">
            <a:avLst/>
          </a:prstGeom>
          <a:noFill/>
        </p:spPr>
        <p:txBody>
          <a:bodyPr wrap="none" rtlCol="0">
            <a:spAutoFit/>
          </a:bodyPr>
          <a:lstStyle/>
          <a:p>
            <a:r>
              <a:rPr lang="en-US" sz="1400" dirty="0" err="1" smtClean="0">
                <a:solidFill>
                  <a:srgbClr val="0000FF"/>
                </a:solidFill>
              </a:rPr>
              <a:t>N</a:t>
            </a:r>
            <a:r>
              <a:rPr lang="en-US" sz="1400" baseline="-25000" dirty="0" err="1" smtClean="0">
                <a:solidFill>
                  <a:srgbClr val="0000FF"/>
                </a:solidFill>
              </a:rPr>
              <a:t>v</a:t>
            </a:r>
            <a:r>
              <a:rPr lang="en-US" sz="1400" dirty="0" smtClean="0">
                <a:solidFill>
                  <a:srgbClr val="0000FF"/>
                </a:solidFill>
              </a:rPr>
              <a:t> approx.</a:t>
            </a:r>
            <a:endParaRPr lang="en-US" sz="1400" dirty="0">
              <a:solidFill>
                <a:srgbClr val="0000FF"/>
              </a:solidFill>
            </a:endParaRPr>
          </a:p>
        </p:txBody>
      </p:sp>
      <p:sp>
        <p:nvSpPr>
          <p:cNvPr id="33" name="TextBox 32"/>
          <p:cNvSpPr txBox="1"/>
          <p:nvPr/>
        </p:nvSpPr>
        <p:spPr>
          <a:xfrm>
            <a:off x="6051152" y="5893624"/>
            <a:ext cx="1913473" cy="307777"/>
          </a:xfrm>
          <a:prstGeom prst="rect">
            <a:avLst/>
          </a:prstGeom>
          <a:solidFill>
            <a:schemeClr val="bg1"/>
          </a:solidFill>
        </p:spPr>
        <p:txBody>
          <a:bodyPr wrap="none" rtlCol="0">
            <a:spAutoFit/>
          </a:bodyPr>
          <a:lstStyle/>
          <a:p>
            <a:r>
              <a:rPr lang="en-US" sz="1400" dirty="0" smtClean="0"/>
              <a:t>Numerical confirmation</a:t>
            </a:r>
            <a:endParaRPr lang="en-US" sz="1400" dirty="0"/>
          </a:p>
        </p:txBody>
      </p:sp>
      <p:sp>
        <p:nvSpPr>
          <p:cNvPr id="37" name="Left Brace 36"/>
          <p:cNvSpPr/>
          <p:nvPr/>
        </p:nvSpPr>
        <p:spPr>
          <a:xfrm>
            <a:off x="8072914" y="5861596"/>
            <a:ext cx="175054" cy="41986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7614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104"/>
            <a:ext cx="12191999" cy="864856"/>
          </a:xfrm>
        </p:spPr>
        <p:txBody>
          <a:bodyPr>
            <a:noAutofit/>
          </a:bodyPr>
          <a:lstStyle/>
          <a:p>
            <a:r>
              <a:rPr lang="en-US" sz="4800" dirty="0" smtClean="0"/>
              <a:t>Easy to carry down carbonate and keep cold</a:t>
            </a:r>
            <a:endParaRPr lang="en-US" sz="4800" dirty="0"/>
          </a:p>
        </p:txBody>
      </p:sp>
      <p:sp>
        <p:nvSpPr>
          <p:cNvPr id="5" name="TextBox 4"/>
          <p:cNvSpPr txBox="1"/>
          <p:nvPr/>
        </p:nvSpPr>
        <p:spPr>
          <a:xfrm>
            <a:off x="1559571" y="1056607"/>
            <a:ext cx="1871025" cy="461665"/>
          </a:xfrm>
          <a:prstGeom prst="rect">
            <a:avLst/>
          </a:prstGeom>
          <a:noFill/>
        </p:spPr>
        <p:txBody>
          <a:bodyPr wrap="none" rtlCol="0">
            <a:spAutoFit/>
          </a:bodyPr>
          <a:lstStyle/>
          <a:p>
            <a:r>
              <a:rPr lang="en-US" sz="2400" dirty="0"/>
              <a:t>7 cm/y @ 45</a:t>
            </a:r>
            <a:r>
              <a:rPr lang="en-US" sz="2400" dirty="0">
                <a:latin typeface="Calibri" panose="020F0502020204030204" pitchFamily="34" charset="0"/>
              </a:rPr>
              <a:t>°</a:t>
            </a:r>
            <a:endParaRPr lang="en-US" sz="2400" dirty="0"/>
          </a:p>
        </p:txBody>
      </p:sp>
      <p:grpSp>
        <p:nvGrpSpPr>
          <p:cNvPr id="14" name="Group 13"/>
          <p:cNvGrpSpPr/>
          <p:nvPr/>
        </p:nvGrpSpPr>
        <p:grpSpPr>
          <a:xfrm>
            <a:off x="1855202" y="3514669"/>
            <a:ext cx="5231754" cy="2539465"/>
            <a:chOff x="1365184" y="2743200"/>
            <a:chExt cx="5231754" cy="2539465"/>
          </a:xfrm>
        </p:grpSpPr>
        <p:sp>
          <p:nvSpPr>
            <p:cNvPr id="3" name="Freeform 2"/>
            <p:cNvSpPr/>
            <p:nvPr/>
          </p:nvSpPr>
          <p:spPr>
            <a:xfrm>
              <a:off x="1501541" y="2743200"/>
              <a:ext cx="3388093" cy="2242686"/>
            </a:xfrm>
            <a:custGeom>
              <a:avLst/>
              <a:gdLst>
                <a:gd name="connsiteX0" fmla="*/ 0 w 3388093"/>
                <a:gd name="connsiteY0" fmla="*/ 9625 h 2242686"/>
                <a:gd name="connsiteX1" fmla="*/ 1193533 w 3388093"/>
                <a:gd name="connsiteY1" fmla="*/ 0 h 2242686"/>
                <a:gd name="connsiteX2" fmla="*/ 2156059 w 3388093"/>
                <a:gd name="connsiteY2" fmla="*/ 1001027 h 2242686"/>
                <a:gd name="connsiteX3" fmla="*/ 3359217 w 3388093"/>
                <a:gd name="connsiteY3" fmla="*/ 2184935 h 2242686"/>
                <a:gd name="connsiteX4" fmla="*/ 3388093 w 3388093"/>
                <a:gd name="connsiteY4" fmla="*/ 2242686 h 224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3" h="2242686">
                  <a:moveTo>
                    <a:pt x="0" y="9625"/>
                  </a:moveTo>
                  <a:lnTo>
                    <a:pt x="1193533" y="0"/>
                  </a:lnTo>
                  <a:lnTo>
                    <a:pt x="2156059" y="1001027"/>
                  </a:lnTo>
                  <a:lnTo>
                    <a:pt x="3359217" y="2184935"/>
                  </a:lnTo>
                  <a:lnTo>
                    <a:pt x="3388093" y="2242686"/>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365184" y="3039979"/>
              <a:ext cx="3388093" cy="2242686"/>
            </a:xfrm>
            <a:custGeom>
              <a:avLst/>
              <a:gdLst>
                <a:gd name="connsiteX0" fmla="*/ 0 w 3388093"/>
                <a:gd name="connsiteY0" fmla="*/ 9625 h 2242686"/>
                <a:gd name="connsiteX1" fmla="*/ 1193533 w 3388093"/>
                <a:gd name="connsiteY1" fmla="*/ 0 h 2242686"/>
                <a:gd name="connsiteX2" fmla="*/ 2156059 w 3388093"/>
                <a:gd name="connsiteY2" fmla="*/ 1001027 h 2242686"/>
                <a:gd name="connsiteX3" fmla="*/ 3359217 w 3388093"/>
                <a:gd name="connsiteY3" fmla="*/ 2184935 h 2242686"/>
                <a:gd name="connsiteX4" fmla="*/ 3388093 w 3388093"/>
                <a:gd name="connsiteY4" fmla="*/ 2242686 h 224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93" h="2242686">
                  <a:moveTo>
                    <a:pt x="0" y="9625"/>
                  </a:moveTo>
                  <a:lnTo>
                    <a:pt x="1193533" y="0"/>
                  </a:lnTo>
                  <a:lnTo>
                    <a:pt x="2156059" y="1001027"/>
                  </a:lnTo>
                  <a:lnTo>
                    <a:pt x="3359217" y="2184935"/>
                  </a:lnTo>
                  <a:lnTo>
                    <a:pt x="3388093" y="2242686"/>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3561348" y="3426594"/>
              <a:ext cx="211755" cy="2117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136231" y="3864543"/>
              <a:ext cx="211755" cy="2117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87593" y="4111225"/>
              <a:ext cx="1446230" cy="461665"/>
            </a:xfrm>
            <a:prstGeom prst="rect">
              <a:avLst/>
            </a:prstGeom>
            <a:noFill/>
            <a:ln w="28575">
              <a:noFill/>
            </a:ln>
          </p:spPr>
          <p:txBody>
            <a:bodyPr wrap="none" rtlCol="0">
              <a:spAutoFit/>
            </a:bodyPr>
            <a:lstStyle/>
            <a:p>
              <a:r>
                <a:rPr lang="en-US" sz="2400" dirty="0"/>
                <a:t>W= 30 km</a:t>
              </a:r>
            </a:p>
          </p:txBody>
        </p:sp>
        <p:cxnSp>
          <p:nvCxnSpPr>
            <p:cNvPr id="11" name="Straight Arrow Connector 10"/>
            <p:cNvCxnSpPr/>
            <p:nvPr/>
          </p:nvCxnSpPr>
          <p:spPr>
            <a:xfrm>
              <a:off x="5042034" y="2743200"/>
              <a:ext cx="0" cy="2310063"/>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07428" y="3706966"/>
              <a:ext cx="1489510" cy="461665"/>
            </a:xfrm>
            <a:prstGeom prst="rect">
              <a:avLst/>
            </a:prstGeom>
            <a:noFill/>
            <a:ln w="28575">
              <a:noFill/>
            </a:ln>
          </p:spPr>
          <p:txBody>
            <a:bodyPr wrap="none" rtlCol="0">
              <a:spAutoFit/>
            </a:bodyPr>
            <a:lstStyle/>
            <a:p>
              <a:r>
                <a:rPr lang="en-US" sz="2400" dirty="0"/>
                <a:t>d= 100 km</a:t>
              </a:r>
            </a:p>
          </p:txBody>
        </p:sp>
      </p:grpSp>
      <p:sp>
        <p:nvSpPr>
          <p:cNvPr id="13" name="TextBox 12"/>
          <p:cNvSpPr txBox="1"/>
          <p:nvPr/>
        </p:nvSpPr>
        <p:spPr>
          <a:xfrm>
            <a:off x="1572829" y="1418700"/>
            <a:ext cx="4261808" cy="1446550"/>
          </a:xfrm>
          <a:prstGeom prst="rect">
            <a:avLst/>
          </a:prstGeom>
          <a:noFill/>
        </p:spPr>
        <p:txBody>
          <a:bodyPr wrap="none" rtlCol="0">
            <a:spAutoFit/>
          </a:bodyPr>
          <a:lstStyle/>
          <a:p>
            <a:r>
              <a:rPr lang="en-US" sz="2400" dirty="0" err="1"/>
              <a:t>q</a:t>
            </a:r>
            <a:r>
              <a:rPr lang="en-US" sz="2400" baseline="-25000" dirty="0" err="1"/>
              <a:t>z</a:t>
            </a:r>
            <a:r>
              <a:rPr lang="en-US" sz="2400" baseline="-25000" dirty="0"/>
              <a:t> </a:t>
            </a:r>
            <a:r>
              <a:rPr lang="en-US" sz="2400" dirty="0"/>
              <a:t>=(0.035 m y</a:t>
            </a:r>
            <a:r>
              <a:rPr lang="en-US" sz="2400" baseline="30000" dirty="0"/>
              <a:t>-1</a:t>
            </a:r>
            <a:r>
              <a:rPr lang="en-US" sz="2400" dirty="0"/>
              <a:t>)(2700 kg m</a:t>
            </a:r>
            <a:r>
              <a:rPr lang="en-US" sz="2400" baseline="30000" dirty="0"/>
              <a:t>-3</a:t>
            </a:r>
            <a:r>
              <a:rPr lang="en-US" sz="2400" dirty="0"/>
              <a:t>)</a:t>
            </a:r>
          </a:p>
          <a:p>
            <a:r>
              <a:rPr lang="en-US" sz="2400" dirty="0"/>
              <a:t>     = 95 kg m</a:t>
            </a:r>
            <a:r>
              <a:rPr lang="en-US" sz="2400" baseline="30000" dirty="0"/>
              <a:t>-2</a:t>
            </a:r>
            <a:r>
              <a:rPr lang="en-US" sz="2400" dirty="0"/>
              <a:t> y</a:t>
            </a:r>
            <a:r>
              <a:rPr lang="en-US" sz="2400" baseline="30000" dirty="0"/>
              <a:t>-1</a:t>
            </a:r>
          </a:p>
          <a:p>
            <a:endParaRPr lang="en-US" sz="2400" baseline="30000" dirty="0"/>
          </a:p>
          <a:p>
            <a:r>
              <a:rPr lang="en-US" sz="2400" dirty="0"/>
              <a:t>t=100,000m/0.035m y</a:t>
            </a:r>
            <a:r>
              <a:rPr lang="en-US" sz="2400" baseline="30000" dirty="0"/>
              <a:t>-1</a:t>
            </a:r>
            <a:r>
              <a:rPr lang="en-US" sz="2400" dirty="0"/>
              <a:t> = 2.9 my</a:t>
            </a:r>
          </a:p>
        </p:txBody>
      </p:sp>
      <p:graphicFrame>
        <p:nvGraphicFramePr>
          <p:cNvPr id="15" name="Object 14"/>
          <p:cNvGraphicFramePr>
            <a:graphicFrameLocks noChangeAspect="1"/>
          </p:cNvGraphicFramePr>
          <p:nvPr>
            <p:extLst>
              <p:ext uri="{D42A27DB-BD31-4B8C-83A1-F6EECF244321}">
                <p14:modId xmlns:p14="http://schemas.microsoft.com/office/powerpoint/2010/main" val="3373849258"/>
              </p:ext>
            </p:extLst>
          </p:nvPr>
        </p:nvGraphicFramePr>
        <p:xfrm>
          <a:off x="7601218" y="2865250"/>
          <a:ext cx="3068638" cy="2344738"/>
        </p:xfrm>
        <a:graphic>
          <a:graphicData uri="http://schemas.openxmlformats.org/presentationml/2006/ole">
            <mc:AlternateContent xmlns:mc="http://schemas.openxmlformats.org/markup-compatibility/2006">
              <mc:Choice xmlns:v="urn:schemas-microsoft-com:vml" Requires="v">
                <p:oleObj spid="_x0000_s2075" name="Equation" r:id="rId3" imgW="1130040" imgH="863280" progId="Equation.3">
                  <p:embed/>
                </p:oleObj>
              </mc:Choice>
              <mc:Fallback>
                <p:oleObj name="Equation" r:id="rId3" imgW="1130040" imgH="863280" progId="Equation.3">
                  <p:embed/>
                  <p:pic>
                    <p:nvPicPr>
                      <p:cNvPr id="0" name=""/>
                      <p:cNvPicPr/>
                      <p:nvPr/>
                    </p:nvPicPr>
                    <p:blipFill>
                      <a:blip r:embed="rId4"/>
                      <a:stretch>
                        <a:fillRect/>
                      </a:stretch>
                    </p:blipFill>
                    <p:spPr>
                      <a:xfrm>
                        <a:off x="7601218" y="2865250"/>
                        <a:ext cx="3068638" cy="2344738"/>
                      </a:xfrm>
                      <a:prstGeom prst="rect">
                        <a:avLst/>
                      </a:prstGeom>
                    </p:spPr>
                  </p:pic>
                </p:oleObj>
              </mc:Fallback>
            </mc:AlternateContent>
          </a:graphicData>
        </a:graphic>
      </p:graphicFrame>
      <p:sp>
        <p:nvSpPr>
          <p:cNvPr id="16" name="TextBox 15"/>
          <p:cNvSpPr txBox="1"/>
          <p:nvPr/>
        </p:nvSpPr>
        <p:spPr>
          <a:xfrm>
            <a:off x="1800689" y="4248522"/>
            <a:ext cx="1561646" cy="369332"/>
          </a:xfrm>
          <a:prstGeom prst="rect">
            <a:avLst/>
          </a:prstGeom>
          <a:noFill/>
          <a:ln w="28575">
            <a:noFill/>
          </a:ln>
        </p:spPr>
        <p:txBody>
          <a:bodyPr wrap="none" rtlCol="0">
            <a:spAutoFit/>
          </a:bodyPr>
          <a:lstStyle/>
          <a:p>
            <a:r>
              <a:rPr lang="en-US" i="1" dirty="0"/>
              <a:t>K </a:t>
            </a:r>
            <a:r>
              <a:rPr lang="en-US" dirty="0"/>
              <a:t>= 2 W m</a:t>
            </a:r>
            <a:r>
              <a:rPr lang="en-US" baseline="30000" dirty="0"/>
              <a:t>-1</a:t>
            </a:r>
            <a:r>
              <a:rPr lang="en-US" dirty="0"/>
              <a:t> K</a:t>
            </a:r>
            <a:r>
              <a:rPr lang="en-US" baseline="30000" dirty="0"/>
              <a:t>-1</a:t>
            </a:r>
          </a:p>
        </p:txBody>
      </p:sp>
      <p:sp>
        <p:nvSpPr>
          <p:cNvPr id="18" name="TextBox 17"/>
          <p:cNvSpPr txBox="1"/>
          <p:nvPr/>
        </p:nvSpPr>
        <p:spPr>
          <a:xfrm>
            <a:off x="1469043" y="3468322"/>
            <a:ext cx="1697901" cy="369332"/>
          </a:xfrm>
          <a:prstGeom prst="rect">
            <a:avLst/>
          </a:prstGeom>
          <a:noFill/>
          <a:ln w="28575">
            <a:noFill/>
          </a:ln>
        </p:spPr>
        <p:txBody>
          <a:bodyPr wrap="none" rtlCol="0">
            <a:spAutoFit/>
          </a:bodyPr>
          <a:lstStyle/>
          <a:p>
            <a:r>
              <a:rPr lang="en-US" i="1" dirty="0" err="1"/>
              <a:t>c</a:t>
            </a:r>
            <a:r>
              <a:rPr lang="en-US" i="1" baseline="-25000" dirty="0" err="1"/>
              <a:t>f</a:t>
            </a:r>
            <a:r>
              <a:rPr lang="en-US" i="1" baseline="-25000" dirty="0"/>
              <a:t> </a:t>
            </a:r>
            <a:r>
              <a:rPr lang="en-US" dirty="0"/>
              <a:t>= 837 J kg</a:t>
            </a:r>
            <a:r>
              <a:rPr lang="en-US" baseline="30000" dirty="0"/>
              <a:t>-1</a:t>
            </a:r>
            <a:r>
              <a:rPr lang="en-US" dirty="0"/>
              <a:t> K</a:t>
            </a:r>
            <a:r>
              <a:rPr lang="en-US" baseline="30000" dirty="0"/>
              <a:t>-1</a:t>
            </a:r>
          </a:p>
        </p:txBody>
      </p:sp>
      <p:sp>
        <p:nvSpPr>
          <p:cNvPr id="6" name="TextBox 5"/>
          <p:cNvSpPr txBox="1"/>
          <p:nvPr/>
        </p:nvSpPr>
        <p:spPr>
          <a:xfrm>
            <a:off x="9556412" y="2680584"/>
            <a:ext cx="1484702" cy="369332"/>
          </a:xfrm>
          <a:prstGeom prst="rect">
            <a:avLst/>
          </a:prstGeom>
          <a:noFill/>
        </p:spPr>
        <p:txBody>
          <a:bodyPr wrap="none" rtlCol="0">
            <a:spAutoFit/>
          </a:bodyPr>
          <a:lstStyle/>
          <a:p>
            <a:r>
              <a:rPr lang="en-US" dirty="0">
                <a:solidFill>
                  <a:schemeClr val="tx1">
                    <a:lumMod val="50000"/>
                    <a:lumOff val="50000"/>
                  </a:schemeClr>
                </a:solidFill>
                <a:latin typeface="Symbol" panose="05050102010706020507" pitchFamily="18" charset="2"/>
              </a:rPr>
              <a:t>k</a:t>
            </a:r>
            <a:r>
              <a:rPr lang="en-US" dirty="0">
                <a:solidFill>
                  <a:schemeClr val="tx1">
                    <a:lumMod val="50000"/>
                    <a:lumOff val="50000"/>
                  </a:schemeClr>
                </a:solidFill>
              </a:rPr>
              <a:t>=~10</a:t>
            </a:r>
            <a:r>
              <a:rPr lang="en-US" baseline="30000" dirty="0">
                <a:solidFill>
                  <a:schemeClr val="tx1">
                    <a:lumMod val="50000"/>
                    <a:lumOff val="50000"/>
                  </a:schemeClr>
                </a:solidFill>
              </a:rPr>
              <a:t>-6</a:t>
            </a:r>
            <a:r>
              <a:rPr lang="en-US" dirty="0">
                <a:solidFill>
                  <a:schemeClr val="tx1">
                    <a:lumMod val="50000"/>
                    <a:lumOff val="50000"/>
                  </a:schemeClr>
                </a:solidFill>
              </a:rPr>
              <a:t> m</a:t>
            </a:r>
            <a:r>
              <a:rPr lang="en-US" baseline="30000" dirty="0">
                <a:solidFill>
                  <a:schemeClr val="tx1">
                    <a:lumMod val="50000"/>
                    <a:lumOff val="50000"/>
                  </a:schemeClr>
                </a:solidFill>
              </a:rPr>
              <a:t>2</a:t>
            </a:r>
            <a:r>
              <a:rPr lang="en-US" dirty="0">
                <a:solidFill>
                  <a:schemeClr val="tx1">
                    <a:lumMod val="50000"/>
                    <a:lumOff val="50000"/>
                  </a:schemeClr>
                </a:solidFill>
              </a:rPr>
              <a:t> s</a:t>
            </a:r>
            <a:r>
              <a:rPr lang="en-US" baseline="30000" dirty="0">
                <a:solidFill>
                  <a:schemeClr val="tx1">
                    <a:lumMod val="50000"/>
                    <a:lumOff val="50000"/>
                  </a:schemeClr>
                </a:solidFill>
              </a:rPr>
              <a:t>-1</a:t>
            </a:r>
          </a:p>
        </p:txBody>
      </p:sp>
      <p:sp>
        <p:nvSpPr>
          <p:cNvPr id="17" name="TextBox 16"/>
          <p:cNvSpPr txBox="1"/>
          <p:nvPr/>
        </p:nvSpPr>
        <p:spPr>
          <a:xfrm>
            <a:off x="2957590" y="5821809"/>
            <a:ext cx="1561646" cy="369332"/>
          </a:xfrm>
          <a:prstGeom prst="rect">
            <a:avLst/>
          </a:prstGeom>
          <a:noFill/>
          <a:ln w="28575">
            <a:noFill/>
          </a:ln>
        </p:spPr>
        <p:txBody>
          <a:bodyPr wrap="none" rtlCol="0">
            <a:spAutoFit/>
          </a:bodyPr>
          <a:lstStyle/>
          <a:p>
            <a:r>
              <a:rPr lang="en-US" i="1" dirty="0"/>
              <a:t>K </a:t>
            </a:r>
            <a:r>
              <a:rPr lang="en-US" dirty="0"/>
              <a:t>= 2 W m</a:t>
            </a:r>
            <a:r>
              <a:rPr lang="en-US" baseline="30000" dirty="0"/>
              <a:t>-1</a:t>
            </a:r>
            <a:r>
              <a:rPr lang="en-US" dirty="0"/>
              <a:t> K</a:t>
            </a:r>
            <a:r>
              <a:rPr lang="en-US" baseline="30000" dirty="0"/>
              <a:t>-1</a:t>
            </a:r>
          </a:p>
        </p:txBody>
      </p:sp>
    </p:spTree>
    <p:extLst>
      <p:ext uri="{BB962C8B-B14F-4D97-AF65-F5344CB8AC3E}">
        <p14:creationId xmlns:p14="http://schemas.microsoft.com/office/powerpoint/2010/main" val="2117239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51" y="74865"/>
            <a:ext cx="7886700" cy="1011287"/>
          </a:xfrm>
        </p:spPr>
        <p:txBody>
          <a:bodyPr/>
          <a:lstStyle/>
          <a:p>
            <a:r>
              <a:rPr lang="en-US" dirty="0" smtClean="0"/>
              <a:t>Challenging to intrude entire crust</a:t>
            </a:r>
            <a:endParaRPr lang="en-US" dirty="0"/>
          </a:p>
        </p:txBody>
      </p:sp>
      <p:pic>
        <p:nvPicPr>
          <p:cNvPr id="3" name="Picture 2"/>
          <p:cNvPicPr>
            <a:picLocks noChangeAspect="1"/>
          </p:cNvPicPr>
          <p:nvPr/>
        </p:nvPicPr>
        <p:blipFill>
          <a:blip r:embed="rId3"/>
          <a:stretch>
            <a:fillRect/>
          </a:stretch>
        </p:blipFill>
        <p:spPr>
          <a:xfrm>
            <a:off x="1271673" y="1306147"/>
            <a:ext cx="2487830" cy="4243945"/>
          </a:xfrm>
          <a:prstGeom prst="rect">
            <a:avLst/>
          </a:prstGeom>
        </p:spPr>
      </p:pic>
      <p:sp>
        <p:nvSpPr>
          <p:cNvPr id="4" name="TextBox 3"/>
          <p:cNvSpPr txBox="1"/>
          <p:nvPr/>
        </p:nvSpPr>
        <p:spPr>
          <a:xfrm>
            <a:off x="894184" y="5365425"/>
            <a:ext cx="3851567" cy="461665"/>
          </a:xfrm>
          <a:prstGeom prst="rect">
            <a:avLst/>
          </a:prstGeom>
          <a:noFill/>
        </p:spPr>
        <p:txBody>
          <a:bodyPr wrap="none" rtlCol="0">
            <a:spAutoFit/>
          </a:bodyPr>
          <a:lstStyle/>
          <a:p>
            <a:r>
              <a:rPr lang="en-US" sz="2400" dirty="0"/>
              <a:t>~0.01 to </a:t>
            </a:r>
            <a:r>
              <a:rPr lang="en-US" sz="2400" dirty="0">
                <a:solidFill>
                  <a:srgbClr val="C00000"/>
                </a:solidFill>
              </a:rPr>
              <a:t>10 m y</a:t>
            </a:r>
            <a:r>
              <a:rPr lang="en-US" sz="2400" baseline="30000" dirty="0">
                <a:solidFill>
                  <a:srgbClr val="C00000"/>
                </a:solidFill>
              </a:rPr>
              <a:t>-1</a:t>
            </a:r>
            <a:r>
              <a:rPr lang="en-US" sz="2400" dirty="0">
                <a:solidFill>
                  <a:srgbClr val="C00000"/>
                </a:solidFill>
              </a:rPr>
              <a:t> </a:t>
            </a:r>
            <a:r>
              <a:rPr lang="en-US" sz="2400" dirty="0"/>
              <a:t>ascent rates</a:t>
            </a:r>
          </a:p>
        </p:txBody>
      </p:sp>
      <p:cxnSp>
        <p:nvCxnSpPr>
          <p:cNvPr id="6" name="Straight Arrow Connector 5"/>
          <p:cNvCxnSpPr/>
          <p:nvPr/>
        </p:nvCxnSpPr>
        <p:spPr>
          <a:xfrm>
            <a:off x="1872953" y="1596519"/>
            <a:ext cx="110690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04390" y="1397208"/>
            <a:ext cx="694421" cy="400110"/>
          </a:xfrm>
          <a:prstGeom prst="rect">
            <a:avLst/>
          </a:prstGeom>
          <a:solidFill>
            <a:schemeClr val="bg1"/>
          </a:solidFill>
        </p:spPr>
        <p:txBody>
          <a:bodyPr wrap="none" rtlCol="0">
            <a:spAutoFit/>
          </a:bodyPr>
          <a:lstStyle/>
          <a:p>
            <a:r>
              <a:rPr lang="en-US" sz="2000" dirty="0"/>
              <a:t>2 km</a:t>
            </a:r>
          </a:p>
        </p:txBody>
      </p:sp>
      <p:graphicFrame>
        <p:nvGraphicFramePr>
          <p:cNvPr id="8" name="Object 7"/>
          <p:cNvGraphicFramePr>
            <a:graphicFrameLocks noChangeAspect="1"/>
          </p:cNvGraphicFramePr>
          <p:nvPr>
            <p:extLst>
              <p:ext uri="{D42A27DB-BD31-4B8C-83A1-F6EECF244321}">
                <p14:modId xmlns:p14="http://schemas.microsoft.com/office/powerpoint/2010/main" val="3068752591"/>
              </p:ext>
            </p:extLst>
          </p:nvPr>
        </p:nvGraphicFramePr>
        <p:xfrm>
          <a:off x="5407977" y="1057988"/>
          <a:ext cx="3033713" cy="1136650"/>
        </p:xfrm>
        <a:graphic>
          <a:graphicData uri="http://schemas.openxmlformats.org/presentationml/2006/ole">
            <mc:AlternateContent xmlns:mc="http://schemas.openxmlformats.org/markup-compatibility/2006">
              <mc:Choice xmlns:v="urn:schemas-microsoft-com:vml" Requires="v">
                <p:oleObj spid="_x0000_s3100" name="Equation" r:id="rId4" imgW="1117440" imgH="419040" progId="Equation.3">
                  <p:embed/>
                </p:oleObj>
              </mc:Choice>
              <mc:Fallback>
                <p:oleObj name="Equation" r:id="rId4" imgW="1117440" imgH="419040" progId="Equation.3">
                  <p:embed/>
                  <p:pic>
                    <p:nvPicPr>
                      <p:cNvPr id="0" name=""/>
                      <p:cNvPicPr/>
                      <p:nvPr/>
                    </p:nvPicPr>
                    <p:blipFill>
                      <a:blip r:embed="rId5"/>
                      <a:stretch>
                        <a:fillRect/>
                      </a:stretch>
                    </p:blipFill>
                    <p:spPr>
                      <a:xfrm>
                        <a:off x="5407977" y="1057988"/>
                        <a:ext cx="3033713" cy="1136650"/>
                      </a:xfrm>
                      <a:prstGeom prst="rect">
                        <a:avLst/>
                      </a:prstGeom>
                    </p:spPr>
                  </p:pic>
                </p:oleObj>
              </mc:Fallback>
            </mc:AlternateContent>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358363895"/>
              </p:ext>
            </p:extLst>
          </p:nvPr>
        </p:nvGraphicFramePr>
        <p:xfrm>
          <a:off x="5055635" y="2762450"/>
          <a:ext cx="4388236" cy="1569720"/>
        </p:xfrm>
        <a:graphic>
          <a:graphicData uri="http://schemas.openxmlformats.org/drawingml/2006/table">
            <a:tbl>
              <a:tblPr firstRow="1" bandRow="1">
                <a:tableStyleId>{5C22544A-7EE6-4342-B048-85BDC9FD1C3A}</a:tableStyleId>
              </a:tblPr>
              <a:tblGrid>
                <a:gridCol w="1700496"/>
                <a:gridCol w="986410"/>
                <a:gridCol w="738804"/>
                <a:gridCol w="962526"/>
              </a:tblGrid>
              <a:tr h="370840">
                <a:tc>
                  <a:txBody>
                    <a:bodyPr/>
                    <a:lstStyle/>
                    <a:p>
                      <a:pPr algn="ctr"/>
                      <a:r>
                        <a:rPr lang="en-US" dirty="0" smtClean="0"/>
                        <a:t>Ascent[m y</a:t>
                      </a:r>
                      <a:r>
                        <a:rPr lang="en-US" baseline="30000" dirty="0" smtClean="0"/>
                        <a:t>-1</a:t>
                      </a:r>
                      <a:r>
                        <a:rPr lang="en-US" dirty="0" smtClean="0"/>
                        <a:t>]</a:t>
                      </a:r>
                      <a:endParaRPr lang="en-US" dirty="0"/>
                    </a:p>
                  </a:txBody>
                  <a:tcPr anchor="ctr"/>
                </a:tc>
                <a:tc>
                  <a:txBody>
                    <a:bodyPr/>
                    <a:lstStyle/>
                    <a:p>
                      <a:pPr algn="ctr"/>
                      <a:r>
                        <a:rPr lang="en-US" dirty="0" smtClean="0"/>
                        <a:t>t[y]</a:t>
                      </a:r>
                      <a:endParaRPr lang="en-US" dirty="0"/>
                    </a:p>
                  </a:txBody>
                  <a:tcPr anchor="ctr"/>
                </a:tc>
                <a:tc>
                  <a:txBody>
                    <a:bodyPr/>
                    <a:lstStyle/>
                    <a:p>
                      <a:pPr algn="ctr"/>
                      <a:r>
                        <a:rPr lang="en-US" dirty="0" smtClean="0"/>
                        <a:t>C</a:t>
                      </a:r>
                      <a:endParaRPr lang="en-US" dirty="0"/>
                    </a:p>
                  </a:txBody>
                  <a:tcPr anchor="ctr"/>
                </a:tc>
                <a:tc>
                  <a:txBody>
                    <a:bodyPr/>
                    <a:lstStyle/>
                    <a:p>
                      <a:pPr algn="ctr"/>
                      <a:r>
                        <a:rPr lang="en-US" dirty="0" err="1" smtClean="0"/>
                        <a:t>N</a:t>
                      </a:r>
                      <a:r>
                        <a:rPr lang="en-US" baseline="-25000" dirty="0" err="1" smtClean="0"/>
                        <a:t>v</a:t>
                      </a:r>
                      <a:endParaRPr lang="en-US" baseline="-25000" dirty="0"/>
                    </a:p>
                  </a:txBody>
                  <a:tcPr anchor="ctr"/>
                </a:tc>
              </a:tr>
              <a:tr h="370840">
                <a:tc>
                  <a:txBody>
                    <a:bodyPr/>
                    <a:lstStyle/>
                    <a:p>
                      <a:pPr algn="ctr"/>
                      <a:r>
                        <a:rPr lang="en-US" sz="2400" b="1" dirty="0" smtClean="0">
                          <a:solidFill>
                            <a:srgbClr val="C00000"/>
                          </a:solidFill>
                        </a:rPr>
                        <a:t>10</a:t>
                      </a:r>
                      <a:endParaRPr lang="en-US" sz="2400" b="1" dirty="0">
                        <a:solidFill>
                          <a:srgbClr val="C00000"/>
                        </a:solidFill>
                      </a:endParaRPr>
                    </a:p>
                  </a:txBody>
                  <a:tcPr anchor="ctr"/>
                </a:tc>
                <a:tc>
                  <a:txBody>
                    <a:bodyPr/>
                    <a:lstStyle/>
                    <a:p>
                      <a:pPr algn="ctr"/>
                      <a:r>
                        <a:rPr lang="en-US" dirty="0" smtClean="0"/>
                        <a:t>3,000</a:t>
                      </a:r>
                      <a:endParaRPr lang="en-US" dirty="0"/>
                    </a:p>
                  </a:txBody>
                  <a:tcPr anchor="ctr"/>
                </a:tc>
                <a:tc>
                  <a:txBody>
                    <a:bodyPr/>
                    <a:lstStyle/>
                    <a:p>
                      <a:pPr algn="ctr"/>
                      <a:r>
                        <a:rPr lang="en-US" dirty="0" smtClean="0"/>
                        <a:t>1.24</a:t>
                      </a:r>
                      <a:endParaRPr lang="en-US" dirty="0"/>
                    </a:p>
                  </a:txBody>
                  <a:tcPr anchor="ctr"/>
                </a:tc>
                <a:tc>
                  <a:txBody>
                    <a:bodyPr/>
                    <a:lstStyle/>
                    <a:p>
                      <a:pPr algn="ctr"/>
                      <a:r>
                        <a:rPr lang="en-US" sz="2400" b="1" dirty="0" smtClean="0">
                          <a:solidFill>
                            <a:srgbClr val="0000FF"/>
                          </a:solidFill>
                        </a:rPr>
                        <a:t>2.6</a:t>
                      </a:r>
                      <a:endParaRPr lang="en-US" sz="2400" b="1" dirty="0">
                        <a:solidFill>
                          <a:srgbClr val="0000FF"/>
                        </a:solidFill>
                      </a:endParaRPr>
                    </a:p>
                  </a:txBody>
                  <a:tcPr anchor="ctr"/>
                </a:tc>
              </a:tr>
              <a:tr h="370840">
                <a:tc>
                  <a:txBody>
                    <a:bodyPr/>
                    <a:lstStyle/>
                    <a:p>
                      <a:pPr algn="ctr"/>
                      <a:r>
                        <a:rPr lang="en-US" dirty="0" smtClean="0"/>
                        <a:t>1</a:t>
                      </a:r>
                      <a:endParaRPr lang="en-US" dirty="0"/>
                    </a:p>
                  </a:txBody>
                  <a:tcPr anchor="ctr"/>
                </a:tc>
                <a:tc>
                  <a:txBody>
                    <a:bodyPr/>
                    <a:lstStyle/>
                    <a:p>
                      <a:pPr algn="ctr"/>
                      <a:r>
                        <a:rPr lang="en-US" dirty="0" smtClean="0"/>
                        <a:t>30,000</a:t>
                      </a:r>
                      <a:endParaRPr lang="en-US" dirty="0"/>
                    </a:p>
                  </a:txBody>
                  <a:tcPr anchor="ctr"/>
                </a:tc>
                <a:tc>
                  <a:txBody>
                    <a:bodyPr/>
                    <a:lstStyle/>
                    <a:p>
                      <a:pPr algn="ctr"/>
                      <a:r>
                        <a:rPr lang="en-US" dirty="0" smtClean="0"/>
                        <a:t>1.85</a:t>
                      </a:r>
                      <a:endParaRPr lang="en-US" dirty="0"/>
                    </a:p>
                  </a:txBody>
                  <a:tcPr anchor="ctr"/>
                </a:tc>
                <a:tc>
                  <a:txBody>
                    <a:bodyPr/>
                    <a:lstStyle/>
                    <a:p>
                      <a:pPr algn="ctr"/>
                      <a:r>
                        <a:rPr lang="en-US" dirty="0" smtClean="0"/>
                        <a:t>0.56</a:t>
                      </a:r>
                      <a:endParaRPr lang="en-US" dirty="0"/>
                    </a:p>
                  </a:txBody>
                  <a:tcPr anchor="ctr"/>
                </a:tc>
              </a:tr>
              <a:tr h="370840">
                <a:tc>
                  <a:txBody>
                    <a:bodyPr/>
                    <a:lstStyle/>
                    <a:p>
                      <a:pPr algn="ctr"/>
                      <a:r>
                        <a:rPr lang="en-US" dirty="0" smtClean="0"/>
                        <a:t>0.1</a:t>
                      </a:r>
                      <a:endParaRPr lang="en-US" dirty="0"/>
                    </a:p>
                  </a:txBody>
                  <a:tcPr anchor="ctr"/>
                </a:tc>
                <a:tc>
                  <a:txBody>
                    <a:bodyPr/>
                    <a:lstStyle/>
                    <a:p>
                      <a:pPr algn="ctr"/>
                      <a:r>
                        <a:rPr lang="en-US" dirty="0" smtClean="0"/>
                        <a:t>300,000</a:t>
                      </a:r>
                      <a:endParaRPr lang="en-US" dirty="0"/>
                    </a:p>
                  </a:txBody>
                  <a:tcPr anchor="ctr"/>
                </a:tc>
                <a:tc>
                  <a:txBody>
                    <a:bodyPr/>
                    <a:lstStyle/>
                    <a:p>
                      <a:pPr algn="ctr"/>
                      <a:r>
                        <a:rPr lang="en-US" dirty="0" smtClean="0"/>
                        <a:t>3.19</a:t>
                      </a:r>
                      <a:endParaRPr lang="en-US" dirty="0"/>
                    </a:p>
                  </a:txBody>
                  <a:tcPr anchor="ctr"/>
                </a:tc>
                <a:tc>
                  <a:txBody>
                    <a:bodyPr/>
                    <a:lstStyle/>
                    <a:p>
                      <a:pPr algn="ctr"/>
                      <a:r>
                        <a:rPr lang="en-US" dirty="0" smtClean="0"/>
                        <a:t>0.10</a:t>
                      </a:r>
                      <a:endParaRPr lang="en-US" dirty="0"/>
                    </a:p>
                  </a:txBody>
                  <a:tcPr anchor="ctr"/>
                </a:tc>
              </a:tr>
            </a:tbl>
          </a:graphicData>
        </a:graphic>
      </p:graphicFrame>
      <p:cxnSp>
        <p:nvCxnSpPr>
          <p:cNvPr id="11" name="Straight Arrow Connector 10"/>
          <p:cNvCxnSpPr/>
          <p:nvPr/>
        </p:nvCxnSpPr>
        <p:spPr>
          <a:xfrm>
            <a:off x="3528497" y="1797318"/>
            <a:ext cx="0" cy="32804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76155" y="3147200"/>
            <a:ext cx="1087157" cy="400110"/>
          </a:xfrm>
          <a:prstGeom prst="rect">
            <a:avLst/>
          </a:prstGeom>
          <a:solidFill>
            <a:schemeClr val="bg1"/>
          </a:solidFill>
        </p:spPr>
        <p:txBody>
          <a:bodyPr wrap="none" rtlCol="0">
            <a:spAutoFit/>
          </a:bodyPr>
          <a:lstStyle/>
          <a:p>
            <a:r>
              <a:rPr lang="en-US" sz="2000" dirty="0"/>
              <a:t>d=30 km</a:t>
            </a:r>
          </a:p>
        </p:txBody>
      </p:sp>
      <p:sp>
        <p:nvSpPr>
          <p:cNvPr id="13" name="TextBox 12"/>
          <p:cNvSpPr txBox="1"/>
          <p:nvPr/>
        </p:nvSpPr>
        <p:spPr>
          <a:xfrm>
            <a:off x="2771636" y="5869033"/>
            <a:ext cx="1975734" cy="307777"/>
          </a:xfrm>
          <a:prstGeom prst="rect">
            <a:avLst/>
          </a:prstGeom>
          <a:noFill/>
        </p:spPr>
        <p:txBody>
          <a:bodyPr wrap="none" rtlCol="0">
            <a:spAutoFit/>
          </a:bodyPr>
          <a:lstStyle/>
          <a:p>
            <a:r>
              <a:rPr lang="en-US" sz="1400" dirty="0" err="1">
                <a:solidFill>
                  <a:schemeClr val="accent6">
                    <a:lumMod val="75000"/>
                  </a:schemeClr>
                </a:solidFill>
              </a:rPr>
              <a:t>Zellmer</a:t>
            </a:r>
            <a:r>
              <a:rPr lang="en-US" sz="1400" dirty="0">
                <a:solidFill>
                  <a:schemeClr val="accent6">
                    <a:lumMod val="75000"/>
                  </a:schemeClr>
                </a:solidFill>
              </a:rPr>
              <a:t> and Allen (2008)</a:t>
            </a:r>
          </a:p>
        </p:txBody>
      </p:sp>
      <p:sp>
        <p:nvSpPr>
          <p:cNvPr id="14" name="TextBox 13"/>
          <p:cNvSpPr txBox="1"/>
          <p:nvPr/>
        </p:nvSpPr>
        <p:spPr>
          <a:xfrm>
            <a:off x="6220424" y="4712964"/>
            <a:ext cx="3223447" cy="1938992"/>
          </a:xfrm>
          <a:prstGeom prst="rect">
            <a:avLst/>
          </a:prstGeom>
          <a:noFill/>
        </p:spPr>
        <p:txBody>
          <a:bodyPr wrap="none" rtlCol="0">
            <a:spAutoFit/>
          </a:bodyPr>
          <a:lstStyle/>
          <a:p>
            <a:r>
              <a:rPr lang="en-US" sz="2400" dirty="0">
                <a:solidFill>
                  <a:srgbClr val="0000FF"/>
                </a:solidFill>
              </a:rPr>
              <a:t>Easier if:</a:t>
            </a:r>
          </a:p>
          <a:p>
            <a:pPr marL="285750" indent="-285750">
              <a:buFont typeface="Arial" panose="020B0604020202020204" pitchFamily="34" charset="0"/>
              <a:buChar char="•"/>
            </a:pPr>
            <a:r>
              <a:rPr lang="en-US" sz="2400" dirty="0">
                <a:solidFill>
                  <a:srgbClr val="0000FF"/>
                </a:solidFill>
              </a:rPr>
              <a:t>Intrusion very fast</a:t>
            </a:r>
          </a:p>
          <a:p>
            <a:pPr marL="285750" indent="-285750">
              <a:buFont typeface="Arial" panose="020B0604020202020204" pitchFamily="34" charset="0"/>
              <a:buChar char="•"/>
            </a:pPr>
            <a:r>
              <a:rPr lang="en-US" sz="2400" dirty="0">
                <a:solidFill>
                  <a:srgbClr val="0000FF"/>
                </a:solidFill>
              </a:rPr>
              <a:t>Dike-like</a:t>
            </a:r>
          </a:p>
          <a:p>
            <a:pPr marL="285750" indent="-285750">
              <a:buFont typeface="Arial" panose="020B0604020202020204" pitchFamily="34" charset="0"/>
              <a:buChar char="•"/>
            </a:pPr>
            <a:r>
              <a:rPr lang="en-US" sz="2400" dirty="0">
                <a:solidFill>
                  <a:srgbClr val="0000FF"/>
                </a:solidFill>
              </a:rPr>
              <a:t>intrude short distance</a:t>
            </a:r>
          </a:p>
          <a:p>
            <a:pPr marL="285750" indent="-285750">
              <a:buFont typeface="Arial" panose="020B0604020202020204" pitchFamily="34" charset="0"/>
              <a:buChar char="•"/>
            </a:pPr>
            <a:r>
              <a:rPr lang="en-US" sz="2400" dirty="0">
                <a:solidFill>
                  <a:srgbClr val="0000FF"/>
                </a:solidFill>
              </a:rPr>
              <a:t>Intrusions wider</a:t>
            </a:r>
          </a:p>
        </p:txBody>
      </p:sp>
      <p:sp>
        <p:nvSpPr>
          <p:cNvPr id="15" name="TextBox 14"/>
          <p:cNvSpPr txBox="1"/>
          <p:nvPr/>
        </p:nvSpPr>
        <p:spPr>
          <a:xfrm>
            <a:off x="7631713" y="1849212"/>
            <a:ext cx="1264642" cy="307777"/>
          </a:xfrm>
          <a:prstGeom prst="rect">
            <a:avLst/>
          </a:prstGeom>
          <a:noFill/>
        </p:spPr>
        <p:txBody>
          <a:bodyPr wrap="none" rtlCol="0">
            <a:spAutoFit/>
          </a:bodyPr>
          <a:lstStyle/>
          <a:p>
            <a:r>
              <a:rPr lang="en-US" sz="1400" dirty="0">
                <a:solidFill>
                  <a:schemeClr val="accent6">
                    <a:lumMod val="75000"/>
                  </a:schemeClr>
                </a:solidFill>
              </a:rPr>
              <a:t>t = transit time</a:t>
            </a:r>
          </a:p>
        </p:txBody>
      </p:sp>
      <p:sp>
        <p:nvSpPr>
          <p:cNvPr id="16" name="TextBox 15"/>
          <p:cNvSpPr txBox="1"/>
          <p:nvPr/>
        </p:nvSpPr>
        <p:spPr>
          <a:xfrm>
            <a:off x="6471569" y="2209527"/>
            <a:ext cx="1708609" cy="307777"/>
          </a:xfrm>
          <a:prstGeom prst="rect">
            <a:avLst/>
          </a:prstGeom>
          <a:noFill/>
        </p:spPr>
        <p:txBody>
          <a:bodyPr wrap="none" rtlCol="0">
            <a:spAutoFit/>
          </a:bodyPr>
          <a:lstStyle/>
          <a:p>
            <a:r>
              <a:rPr lang="en-US" sz="1400" dirty="0">
                <a:solidFill>
                  <a:schemeClr val="accent6">
                    <a:lumMod val="75000"/>
                  </a:schemeClr>
                </a:solidFill>
              </a:rPr>
              <a:t>cylindrical correction</a:t>
            </a:r>
          </a:p>
        </p:txBody>
      </p:sp>
      <p:sp>
        <p:nvSpPr>
          <p:cNvPr id="5" name="TextBox 4"/>
          <p:cNvSpPr txBox="1"/>
          <p:nvPr/>
        </p:nvSpPr>
        <p:spPr>
          <a:xfrm>
            <a:off x="9750476" y="3024089"/>
            <a:ext cx="1979054" cy="646331"/>
          </a:xfrm>
          <a:prstGeom prst="rect">
            <a:avLst/>
          </a:prstGeom>
          <a:noFill/>
        </p:spPr>
        <p:txBody>
          <a:bodyPr wrap="square" rtlCol="0">
            <a:spAutoFit/>
          </a:bodyPr>
          <a:lstStyle/>
          <a:p>
            <a:r>
              <a:rPr lang="en-US" dirty="0" smtClean="0"/>
              <a:t>Only fastest ascent rates suffice</a:t>
            </a:r>
            <a:endParaRPr lang="en-US" dirty="0"/>
          </a:p>
        </p:txBody>
      </p:sp>
    </p:spTree>
    <p:extLst>
      <p:ext uri="{BB962C8B-B14F-4D97-AF65-F5344CB8AC3E}">
        <p14:creationId xmlns:p14="http://schemas.microsoft.com/office/powerpoint/2010/main" val="4258441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2470</TotalTime>
  <Words>1501</Words>
  <Application>Microsoft Office PowerPoint</Application>
  <PresentationFormat>Widescreen</PresentationFormat>
  <Paragraphs>248</Paragraphs>
  <Slides>12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Calibri Light</vt:lpstr>
      <vt:lpstr>Lucida Sans Unicode</vt:lpstr>
      <vt:lpstr>Symbol</vt:lpstr>
      <vt:lpstr>Times New Roman</vt:lpstr>
      <vt:lpstr>Wingdings</vt:lpstr>
      <vt:lpstr>Office Theme</vt:lpstr>
      <vt:lpstr>Equation</vt:lpstr>
      <vt:lpstr>What IOCG deposits tell us about crustal intrusion and alteration</vt:lpstr>
      <vt:lpstr>IOCG deposits tell of flow from SCML</vt:lpstr>
      <vt:lpstr>IOCG deposits</vt:lpstr>
      <vt:lpstr>Deep phase chemistry</vt:lpstr>
      <vt:lpstr>PowerPoint Presentation</vt:lpstr>
      <vt:lpstr>Large fluid volumes released</vt:lpstr>
      <vt:lpstr>Volatiles overcome freezing problem</vt:lpstr>
      <vt:lpstr>Easy to carry down carbonate and keep cold</vt:lpstr>
      <vt:lpstr>Challenging to intrude entire crust</vt:lpstr>
      <vt:lpstr>Challenging to intrude long dikes</vt:lpstr>
      <vt:lpstr>Volatiles could be magma pathfinders because not constrained by freezing</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gas venting could initiate intrusion</dc:title>
  <dc:creator>Lawrence Cathles</dc:creator>
  <cp:lastModifiedBy>Lawrence Cathles</cp:lastModifiedBy>
  <cp:revision>102</cp:revision>
  <cp:lastPrinted>2016-12-09T17:43:48Z</cp:lastPrinted>
  <dcterms:created xsi:type="dcterms:W3CDTF">2016-10-08T13:07:36Z</dcterms:created>
  <dcterms:modified xsi:type="dcterms:W3CDTF">2016-12-09T17:46:59Z</dcterms:modified>
</cp:coreProperties>
</file>